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3"/>
  </p:notesMasterIdLst>
  <p:handoutMasterIdLst>
    <p:handoutMasterId r:id="rId14"/>
  </p:handoutMasterIdLst>
  <p:sldIdLst>
    <p:sldId id="256" r:id="rId3"/>
    <p:sldId id="264" r:id="rId4"/>
    <p:sldId id="257" r:id="rId5"/>
    <p:sldId id="258" r:id="rId6"/>
    <p:sldId id="259" r:id="rId7"/>
    <p:sldId id="260" r:id="rId8"/>
    <p:sldId id="261" r:id="rId9"/>
    <p:sldId id="262" r:id="rId10"/>
    <p:sldId id="263" r:id="rId11"/>
    <p:sldId id="265" r:id="rId1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12" autoAdjust="0"/>
  </p:normalViewPr>
  <p:slideViewPr>
    <p:cSldViewPr snapToGrid="0">
      <p:cViewPr varScale="1">
        <p:scale>
          <a:sx n="77" d="100"/>
          <a:sy n="77" d="100"/>
        </p:scale>
        <p:origin x="-105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693" y="-8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D16B540-6722-42F5-A852-DF636EC01A65}" type="datetimeFigureOut">
              <a:rPr lang="fr-FR" smtClean="0"/>
              <a:pPr/>
              <a:t>09/01/2017</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BC833A8-7CE2-4BC6-97D0-3A85E6AE87C0}"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2" name="PlaceHolder 1"/>
          <p:cNvSpPr>
            <a:spLocks noGrp="1"/>
          </p:cNvSpPr>
          <p:nvPr>
            <p:ph type="body"/>
          </p:nvPr>
        </p:nvSpPr>
        <p:spPr>
          <a:xfrm>
            <a:off x="749350" y="5513192"/>
            <a:ext cx="5994443" cy="5222819"/>
          </a:xfrm>
          <a:prstGeom prst="rect">
            <a:avLst/>
          </a:prstGeom>
        </p:spPr>
        <p:txBody>
          <a:bodyPr lIns="0" tIns="0" rIns="0" bIns="0"/>
          <a:lstStyle/>
          <a:p>
            <a:r>
              <a:rPr lang="fr-FR" sz="2000" spc="-1">
                <a:latin typeface="Arial"/>
              </a:rPr>
              <a:t>Cliquez pour modifier le format des notes</a:t>
            </a:r>
            <a:endParaRPr/>
          </a:p>
        </p:txBody>
      </p:sp>
      <p:sp>
        <p:nvSpPr>
          <p:cNvPr id="73" name="PlaceHolder 2"/>
          <p:cNvSpPr>
            <a:spLocks noGrp="1"/>
          </p:cNvSpPr>
          <p:nvPr>
            <p:ph type="hdr"/>
          </p:nvPr>
        </p:nvSpPr>
        <p:spPr>
          <a:xfrm>
            <a:off x="0" y="0"/>
            <a:ext cx="3251822" cy="579966"/>
          </a:xfrm>
          <a:prstGeom prst="rect">
            <a:avLst/>
          </a:prstGeom>
        </p:spPr>
        <p:txBody>
          <a:bodyPr lIns="0" tIns="0" rIns="0" bIns="0"/>
          <a:lstStyle/>
          <a:p>
            <a:r>
              <a:rPr lang="fr-FR" sz="1400" spc="-1">
                <a:latin typeface="Times New Roman"/>
              </a:rPr>
              <a:t>&lt;en-tête&gt;</a:t>
            </a:r>
            <a:endParaRPr/>
          </a:p>
        </p:txBody>
      </p:sp>
      <p:sp>
        <p:nvSpPr>
          <p:cNvPr id="74" name="PlaceHolder 3"/>
          <p:cNvSpPr>
            <a:spLocks noGrp="1"/>
          </p:cNvSpPr>
          <p:nvPr>
            <p:ph type="dt"/>
          </p:nvPr>
        </p:nvSpPr>
        <p:spPr>
          <a:xfrm>
            <a:off x="4241321" y="0"/>
            <a:ext cx="3251822" cy="579966"/>
          </a:xfrm>
          <a:prstGeom prst="rect">
            <a:avLst/>
          </a:prstGeom>
        </p:spPr>
        <p:txBody>
          <a:bodyPr lIns="0" tIns="0" rIns="0" bIns="0"/>
          <a:lstStyle/>
          <a:p>
            <a:pPr algn="r"/>
            <a:r>
              <a:rPr lang="fr-FR" sz="1400" spc="-1">
                <a:latin typeface="Times New Roman"/>
              </a:rPr>
              <a:t>&lt;date/heure&gt;</a:t>
            </a:r>
            <a:endParaRPr/>
          </a:p>
        </p:txBody>
      </p:sp>
      <p:sp>
        <p:nvSpPr>
          <p:cNvPr id="75" name="PlaceHolder 4"/>
          <p:cNvSpPr>
            <a:spLocks noGrp="1"/>
          </p:cNvSpPr>
          <p:nvPr>
            <p:ph type="ftr"/>
          </p:nvPr>
        </p:nvSpPr>
        <p:spPr>
          <a:xfrm>
            <a:off x="0" y="11026775"/>
            <a:ext cx="3251822" cy="579966"/>
          </a:xfrm>
          <a:prstGeom prst="rect">
            <a:avLst/>
          </a:prstGeom>
        </p:spPr>
        <p:txBody>
          <a:bodyPr lIns="0" tIns="0" rIns="0" bIns="0" anchor="b"/>
          <a:lstStyle/>
          <a:p>
            <a:r>
              <a:rPr lang="fr-FR" sz="1400" spc="-1">
                <a:latin typeface="Times New Roman"/>
              </a:rPr>
              <a:t>&lt;pied de page&gt;</a:t>
            </a:r>
            <a:endParaRPr/>
          </a:p>
        </p:txBody>
      </p:sp>
      <p:sp>
        <p:nvSpPr>
          <p:cNvPr id="76" name="PlaceHolder 5"/>
          <p:cNvSpPr>
            <a:spLocks noGrp="1"/>
          </p:cNvSpPr>
          <p:nvPr>
            <p:ph type="sldNum"/>
          </p:nvPr>
        </p:nvSpPr>
        <p:spPr>
          <a:xfrm>
            <a:off x="4241321" y="11026775"/>
            <a:ext cx="3251822" cy="579966"/>
          </a:xfrm>
          <a:prstGeom prst="rect">
            <a:avLst/>
          </a:prstGeom>
        </p:spPr>
        <p:txBody>
          <a:bodyPr lIns="0" tIns="0" rIns="0" bIns="0" anchor="b"/>
          <a:lstStyle/>
          <a:p>
            <a:pPr algn="r"/>
            <a:fld id="{B2243E5E-BD75-4C93-9DEA-569C425D7D96}" type="slidenum">
              <a:rPr lang="fr-FR" sz="1400" spc="-1">
                <a:latin typeface="Times New Roman"/>
              </a:rPr>
              <a:pPr algn="r"/>
              <a:t>‹N°›</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ouvelledonne.fr/le-tirage-au-sort-en-politique/"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lavraiedemocratie.fr/10-iii-a-les-benefices-du-choix-du.htm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contribuables.org/wp-content/uploads/2008/09/Monographie_n17_conseils_economiques_2008.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idx="10"/>
          </p:nvPr>
        </p:nvSpPr>
        <p:spPr/>
        <p:txBody>
          <a:bodyPr/>
          <a:lstStyle/>
          <a:p>
            <a:pPr algn="r"/>
            <a:fld id="{B2243E5E-BD75-4C93-9DEA-569C425D7D96}" type="slidenum">
              <a:rPr lang="fr-FR" sz="1400" spc="-1" smtClean="0">
                <a:latin typeface="Times New Roman"/>
              </a:rPr>
              <a:pPr algn="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body"/>
          </p:nvPr>
        </p:nvSpPr>
        <p:spPr>
          <a:xfrm>
            <a:off x="713666" y="625300"/>
            <a:ext cx="5437070" cy="4465815"/>
          </a:xfrm>
          <a:prstGeom prst="rect">
            <a:avLst/>
          </a:prstGeom>
        </p:spPr>
        <p:txBody>
          <a:bodyPr lIns="0" tIns="0" rIns="0" bIns="0"/>
          <a:lstStyle/>
          <a:p>
            <a:r>
              <a:rPr lang="fr-FR" sz="1400" strike="noStrike" spc="-1">
                <a:uFill>
                  <a:solidFill>
                    <a:srgbClr val="FFFFFF"/>
                  </a:solidFill>
                </a:uFill>
                <a:latin typeface="Arial"/>
              </a:rPr>
              <a:t>De nombreux penseurs tels que Aristote, Montesquieu ou encore Rousseau, ont défendu au fil des époques l’idée du tirage au sort pour :</a:t>
            </a:r>
            <a:endParaRPr/>
          </a:p>
          <a:p>
            <a:r>
              <a:rPr lang="fr-FR" sz="1400" strike="noStrike" spc="-1">
                <a:uFill>
                  <a:solidFill>
                    <a:srgbClr val="FFFFFF"/>
                  </a:solidFill>
                </a:uFill>
                <a:latin typeface="Arial"/>
              </a:rPr>
              <a:t>- éviter la professionnalisation de l'activité politique, une monopolisation du pouvoir par les experts et son autonomisation par rapport aux citoyens ; </a:t>
            </a:r>
            <a:endParaRPr/>
          </a:p>
          <a:p>
            <a:pPr marL="216000" indent="-215640">
              <a:lnSpc>
                <a:spcPct val="100000"/>
              </a:lnSpc>
            </a:pPr>
            <a:r>
              <a:rPr lang="fr-FR" sz="1400" strike="noStrike" spc="-1">
                <a:uFill>
                  <a:solidFill>
                    <a:srgbClr val="FFFFFF"/>
                  </a:solidFill>
                </a:uFill>
                <a:latin typeface="Arial"/>
              </a:rPr>
              <a:t>- redonner au peuple la capacité de s’impliquer activement dans la vie politique, en gouvernant et en étant gouverné tour à tour. </a:t>
            </a:r>
            <a:endParaRPr/>
          </a:p>
          <a:p>
            <a:pPr marL="216000" indent="-215640">
              <a:lnSpc>
                <a:spcPct val="100000"/>
              </a:lnSpc>
            </a:pPr>
            <a:endParaRPr/>
          </a:p>
          <a:p>
            <a:pPr marL="216000" indent="-215640">
              <a:lnSpc>
                <a:spcPct val="100000"/>
              </a:lnSpc>
            </a:pPr>
            <a:r>
              <a:rPr lang="fr-FR" sz="1400" strike="noStrike" spc="-1">
                <a:uFill>
                  <a:solidFill>
                    <a:srgbClr val="FFFFFF"/>
                  </a:solidFill>
                </a:uFill>
                <a:latin typeface="Arial"/>
              </a:rPr>
              <a:t>Procédure permettant de remédier au discrédit de la classe politique, puissant outil au service de l’égalité entre les citoyens et du partage du pouvoir, tels sont les principaux arguments de ses défenseurs contemporains. Cependant le tirage au sort suscite également bien des controverses. Je vous propose de débattre des pour et des contre d’un tel dispositif, puis, d’essayer de le mettre en pratique au sein de notre comité. </a:t>
            </a:r>
            <a:endParaRPr/>
          </a:p>
        </p:txBody>
      </p:sp>
      <p:sp>
        <p:nvSpPr>
          <p:cNvPr id="119" name="CustomShape 2"/>
          <p:cNvSpPr/>
          <p:nvPr/>
        </p:nvSpPr>
        <p:spPr>
          <a:xfrm>
            <a:off x="3850588" y="9428743"/>
            <a:ext cx="2944589" cy="49515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A1B9027-B1F2-4CE3-82BA-0F96300E12BC}" type="slidenum">
              <a:rPr lang="fr-FR" sz="1200" strike="noStrike" spc="-1">
                <a:solidFill>
                  <a:srgbClr val="000000"/>
                </a:solidFill>
                <a:uFill>
                  <a:solidFill>
                    <a:srgbClr val="FFFFFF"/>
                  </a:solidFill>
                </a:uFill>
                <a:latin typeface="+mn-lt"/>
                <a:ea typeface="+mn-ea"/>
              </a:rPr>
              <a:pPr algn="r">
                <a:lnSpc>
                  <a:spcPct val="100000"/>
                </a:lnSpc>
              </a:pPr>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s commentaires 2"/>
          <p:cNvSpPr>
            <a:spLocks noGrp="1"/>
          </p:cNvSpPr>
          <p:nvPr>
            <p:ph type="body" idx="1"/>
          </p:nvPr>
        </p:nvSpPr>
        <p:spPr>
          <a:xfrm>
            <a:off x="265255" y="494890"/>
            <a:ext cx="5994443" cy="5222819"/>
          </a:xfrm>
        </p:spPr>
        <p:txBody>
          <a:bodyPr>
            <a:normAutofit/>
          </a:bodyPr>
          <a:lstStyle/>
          <a:p>
            <a:r>
              <a:rPr lang="fr-FR" dirty="0" smtClean="0"/>
              <a:t>Principales sources :</a:t>
            </a:r>
          </a:p>
          <a:p>
            <a:r>
              <a:rPr lang="fr-FR" dirty="0" smtClean="0"/>
              <a:t>Yves </a:t>
            </a:r>
            <a:r>
              <a:rPr lang="fr-FR" dirty="0" err="1" smtClean="0"/>
              <a:t>Sintomer</a:t>
            </a:r>
            <a:r>
              <a:rPr lang="fr-FR" dirty="0" smtClean="0"/>
              <a:t>, conférence au Collège de France, 15 février 2012</a:t>
            </a:r>
          </a:p>
          <a:p>
            <a:r>
              <a:rPr lang="fr-FR" dirty="0" smtClean="0"/>
              <a:t>Le tirage au sort comme bombe politiquement durable contre l’oligarchie – Étienne </a:t>
            </a:r>
            <a:r>
              <a:rPr lang="fr-FR" dirty="0" err="1" smtClean="0"/>
              <a:t>Chouard</a:t>
            </a:r>
            <a:endParaRPr lang="fr-FR" dirty="0" smtClean="0"/>
          </a:p>
          <a:p>
            <a:r>
              <a:rPr lang="fr-FR" b="1" i="1" u="sng" dirty="0" smtClean="0"/>
              <a:t>Contre les élections</a:t>
            </a:r>
            <a:r>
              <a:rPr lang="fr-FR" i="1" u="sng" dirty="0" smtClean="0"/>
              <a:t> de</a:t>
            </a:r>
            <a:r>
              <a:rPr lang="fr-FR" b="1" i="1" u="sng" dirty="0" smtClean="0"/>
              <a:t> David van </a:t>
            </a:r>
            <a:r>
              <a:rPr lang="fr-FR" b="1" i="1" u="sng" dirty="0" err="1" smtClean="0"/>
              <a:t>Reybrouck</a:t>
            </a:r>
            <a:r>
              <a:rPr lang="fr-FR" b="1" i="1" u="sng" dirty="0" smtClean="0"/>
              <a:t> </a:t>
            </a:r>
            <a:r>
              <a:rPr lang="fr-FR" i="1" u="sng" dirty="0" smtClean="0"/>
              <a:t>Actes Sud, 220 pp., 9,50 €.</a:t>
            </a:r>
          </a:p>
          <a:p>
            <a:endParaRPr lang="fr-FR" dirty="0" smtClean="0"/>
          </a:p>
          <a:p>
            <a:endParaRPr lang="fr-FR" dirty="0" smtClean="0"/>
          </a:p>
          <a:p>
            <a:r>
              <a:rPr lang="fr-FR" dirty="0" smtClean="0">
                <a:hlinkClick r:id="rId3"/>
              </a:rPr>
              <a:t>https://www.nouvelledonne.fr/le-tirage-au-sort-en-politique/</a:t>
            </a:r>
            <a:endParaRPr lang="fr-FR" dirty="0" smtClean="0"/>
          </a:p>
          <a:p>
            <a:r>
              <a:rPr lang="fr-FR" dirty="0" smtClean="0">
                <a:hlinkClick r:id="rId4"/>
              </a:rPr>
              <a:t>http://lavraiedemocratie.fr/10-iii-a-les-benefices-du-choix-du.html</a:t>
            </a:r>
            <a:endParaRPr lang="fr-FR" dirty="0" smtClean="0"/>
          </a:p>
          <a:p>
            <a:endParaRPr lang="fr-FR" dirty="0"/>
          </a:p>
        </p:txBody>
      </p:sp>
      <p:sp>
        <p:nvSpPr>
          <p:cNvPr id="4" name="Espace réservé du numéro de diapositive 3"/>
          <p:cNvSpPr>
            <a:spLocks noGrp="1"/>
          </p:cNvSpPr>
          <p:nvPr>
            <p:ph type="sldNum" idx="10"/>
          </p:nvPr>
        </p:nvSpPr>
        <p:spPr/>
        <p:txBody>
          <a:bodyPr/>
          <a:lstStyle/>
          <a:p>
            <a:pPr algn="r"/>
            <a:fld id="{B2243E5E-BD75-4C93-9DEA-569C425D7D96}" type="slidenum">
              <a:rPr lang="fr-FR" sz="1400" spc="-1" smtClean="0">
                <a:latin typeface="Times New Roman"/>
              </a:rPr>
              <a:pPr algn="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laceHolder 1"/>
          <p:cNvSpPr>
            <a:spLocks noGrp="1"/>
          </p:cNvSpPr>
          <p:nvPr>
            <p:ph type="body"/>
          </p:nvPr>
        </p:nvSpPr>
        <p:spPr>
          <a:xfrm>
            <a:off x="285466" y="468975"/>
            <a:ext cx="5993730" cy="9954386"/>
          </a:xfrm>
          <a:prstGeom prst="rect">
            <a:avLst/>
          </a:prstGeom>
        </p:spPr>
        <p:txBody>
          <a:bodyPr lIns="0" tIns="0" rIns="0" bIns="0"/>
          <a:lstStyle/>
          <a:p>
            <a:r>
              <a:rPr lang="fr-FR" strike="noStrike" spc="-1" dirty="0">
                <a:uFill>
                  <a:solidFill>
                    <a:srgbClr val="FFFFFF"/>
                  </a:solidFill>
                </a:uFill>
                <a:latin typeface="Arial"/>
              </a:rPr>
              <a:t>Nous pouvons citer 3 usages différents du tirage au sort à travers l'histoire. Le premier est à caractère religieux. Durant les Saturnales (fêtes de l'antiquité romaine) il prend une dimension surnaturelle ou religieuse et permet que s'accomplissent la volonté divine ou le destin. Un jeune homme est désigné pour être déguisé en Saturne, profiter de quelques jours de débauche avant d'être sacrifié.  </a:t>
            </a:r>
            <a:endParaRPr dirty="0"/>
          </a:p>
          <a:p>
            <a:endParaRPr dirty="0"/>
          </a:p>
          <a:p>
            <a:r>
              <a:rPr lang="fr-FR" strike="noStrike" spc="-1" dirty="0">
                <a:uFill>
                  <a:solidFill>
                    <a:srgbClr val="FFFFFF"/>
                  </a:solidFill>
                </a:uFill>
                <a:latin typeface="Arial"/>
              </a:rPr>
              <a:t>Dans les deux autres cas, il coexiste avec l'élection pour incarner un idéal démocratique ou répartir le pouvoir (ou encore les héritages) entre individus.</a:t>
            </a:r>
            <a:endParaRPr dirty="0"/>
          </a:p>
          <a:p>
            <a:endParaRPr dirty="0"/>
          </a:p>
          <a:p>
            <a:r>
              <a:rPr lang="fr-FR" strike="noStrike" spc="-1" dirty="0">
                <a:uFill>
                  <a:solidFill>
                    <a:srgbClr val="FFFFFF"/>
                  </a:solidFill>
                </a:uFill>
                <a:latin typeface="Arial"/>
              </a:rPr>
              <a:t> A  Athènes : les institutions reposent sur le triptyque :</a:t>
            </a:r>
            <a:endParaRPr dirty="0"/>
          </a:p>
          <a:p>
            <a:r>
              <a:rPr lang="fr-FR" strike="noStrike" spc="-1" dirty="0">
                <a:uFill>
                  <a:solidFill>
                    <a:srgbClr val="FFFFFF"/>
                  </a:solidFill>
                </a:uFill>
                <a:latin typeface="Arial"/>
              </a:rPr>
              <a:t>- Assemblée générale du peuple (Ecclésia) - ouverte à tout citoyen âgé de plus de 18 ans, elle se compose de 2 000 personnes et siège plusieurs fois par an pour voter les lois, le budget, la paix ou la guerre ;</a:t>
            </a:r>
            <a:endParaRPr dirty="0"/>
          </a:p>
          <a:p>
            <a:r>
              <a:rPr lang="fr-FR" strike="noStrike" spc="-1" dirty="0">
                <a:uFill>
                  <a:solidFill>
                    <a:srgbClr val="FFFFFF"/>
                  </a:solidFill>
                </a:uFill>
                <a:latin typeface="Arial"/>
              </a:rPr>
              <a:t>- Élections, pour certaines magistratures centrales (armée, finances, fonctionnaires religieux…) ;</a:t>
            </a:r>
            <a:endParaRPr dirty="0"/>
          </a:p>
          <a:p>
            <a:r>
              <a:rPr lang="fr-FR" strike="noStrike" spc="-1" dirty="0">
                <a:uFill>
                  <a:solidFill>
                    <a:srgbClr val="FFFFFF"/>
                  </a:solidFill>
                </a:uFill>
                <a:latin typeface="Arial"/>
              </a:rPr>
              <a:t>- Tirage au sort, utilisé pour :</a:t>
            </a:r>
            <a:endParaRPr dirty="0"/>
          </a:p>
          <a:p>
            <a:r>
              <a:rPr lang="fr-FR" strike="noStrike" spc="-1" dirty="0">
                <a:uFill>
                  <a:solidFill>
                    <a:srgbClr val="FFFFFF"/>
                  </a:solidFill>
                </a:uFill>
                <a:latin typeface="Arial"/>
              </a:rPr>
              <a:t>	- le Conseil des 500 (Boulé), qui prépare les décisions de l'Assemblée du peuple, se charge de leur exécution et supervise l'ensemble de l'administration publique : les citoyens sont tirés au sort sur candidature et par arrondissement. Le Président est également nommé par tirage au sort tous les jours au coucher du soleil, ainsi que le conseil permanent, renouvelé tous les mois. </a:t>
            </a:r>
            <a:endParaRPr dirty="0"/>
          </a:p>
          <a:p>
            <a:r>
              <a:rPr lang="fr-FR" strike="noStrike" spc="-1" dirty="0">
                <a:uFill>
                  <a:solidFill>
                    <a:srgbClr val="FFFFFF"/>
                  </a:solidFill>
                </a:uFill>
                <a:latin typeface="Arial"/>
              </a:rPr>
              <a:t>	- 6 000 citoyens sont tirés au sort pour former les tribunaux populaires.</a:t>
            </a:r>
            <a:endParaRPr dirty="0"/>
          </a:p>
          <a:p>
            <a:endParaRPr dirty="0"/>
          </a:p>
          <a:p>
            <a:r>
              <a:rPr lang="fr-FR" strike="noStrike" spc="-1" dirty="0">
                <a:uFill>
                  <a:solidFill>
                    <a:srgbClr val="FFFFFF"/>
                  </a:solidFill>
                </a:uFill>
                <a:latin typeface="Arial"/>
              </a:rPr>
              <a:t>A Venise, la nomination du Doge requiert 9 étapes. La sélection est faite à partir de listes et selon des critères très stricts. La méthode aléatoire n'était qu'une étape incluse dans un processus très complexe. Il en va de même pour les instances gouvernementales à Florence. </a:t>
            </a:r>
            <a:endParaRPr dirty="0"/>
          </a:p>
          <a:p>
            <a:endParaRPr lang="fr-FR" dirty="0"/>
          </a:p>
          <a:p>
            <a:r>
              <a:rPr lang="fr-FR" dirty="0"/>
              <a:t>Les élites politiques au pouvoir au moment de l’indépendance des Etats-Unis et de la révolution française, ont volontairement écarté un modèle politique qui privilégiait le peuple supposé inculte et incompétent, au profit d’un système qui engendré une oligarchie politique.</a:t>
            </a:r>
          </a:p>
          <a:p>
            <a:r>
              <a:rPr lang="fr-FR" dirty="0"/>
              <a:t>C’est le père de la constitution américaine, James Madison, qui dit : « [il faut] </a:t>
            </a:r>
            <a:r>
              <a:rPr lang="fr-FR" i="1" dirty="0"/>
              <a:t>pour chefs des hommes qui possèdent la plus grande sagesse pour discerner le bien commun de la société, et la plus grande vertu pour poursuivre la réalisation de ce bien</a:t>
            </a:r>
            <a:r>
              <a:rPr lang="fr-FR" dirty="0"/>
              <a:t> [ …] </a:t>
            </a:r>
            <a:r>
              <a:rPr lang="fr-FR" i="1" dirty="0"/>
              <a:t>La méthode élective de désignation de ces chefs est la principale caractéristique du régime républicain »</a:t>
            </a:r>
            <a:r>
              <a:rPr lang="fr-FR" dirty="0"/>
              <a:t>. Autrement dit, il faut une classe de gouvernants et une classe de gouvernés.</a:t>
            </a:r>
          </a:p>
          <a:p>
            <a:r>
              <a:rPr lang="fr-FR" dirty="0"/>
              <a:t>Le ton est identique dans la France révolutionnaire, passé le temps de la prise de la Bastille. La déclaration des droits de l’homme et du citoyen de 1789 affirme que </a:t>
            </a:r>
            <a:r>
              <a:rPr lang="fr-FR" i="1" dirty="0"/>
              <a:t>« la loi est l’expression de la volonté générale »</a:t>
            </a:r>
            <a:r>
              <a:rPr lang="fr-FR" dirty="0"/>
              <a:t> et que </a:t>
            </a:r>
            <a:r>
              <a:rPr lang="fr-FR" i="1" dirty="0"/>
              <a:t>« tous les citoyens ont le droit d’y contribuer que ce soit personnellement ou par leurs représentants »</a:t>
            </a:r>
            <a:r>
              <a:rPr lang="fr-FR" dirty="0"/>
              <a:t>. Deux ans plus tard, changement de ton : la Constitution de 1791 stipule que le pouvoir du peuple ne s’exerce que </a:t>
            </a:r>
            <a:r>
              <a:rPr lang="fr-FR" i="1" dirty="0"/>
              <a:t>« par délégation »</a:t>
            </a:r>
            <a:r>
              <a:rPr lang="fr-FR" dirty="0"/>
              <a:t>. C’est le triomphe de l’abbé Sieyès. L’homme qui avait fait l’éloge du tiers état se renie et écrit : </a:t>
            </a:r>
            <a:r>
              <a:rPr lang="fr-FR" i="1" dirty="0"/>
              <a:t>« La France n’est pas et ne doit pas être une démocratie. Le peuple […] ne peut parler, ne peut agir que par ses représentants »</a:t>
            </a:r>
            <a:r>
              <a:rPr lang="fr-FR" dirty="0"/>
              <a:t>. Il est loin d’être le seul à penser ainsi. http://lucky.blog.lemonde.fr/2012/08/27/la-fameuse-citation-de-sieyes-sur-lelection-dun-gouvernement-representatif-de-la-france-qui-ne-saurait-etre-une-democratie/</a:t>
            </a:r>
            <a:endParaRPr dirty="0"/>
          </a:p>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PlaceHolder 1"/>
          <p:cNvSpPr>
            <a:spLocks noGrp="1"/>
          </p:cNvSpPr>
          <p:nvPr>
            <p:ph type="body"/>
          </p:nvPr>
        </p:nvSpPr>
        <p:spPr>
          <a:xfrm>
            <a:off x="285824" y="188372"/>
            <a:ext cx="5994086" cy="13998904"/>
          </a:xfrm>
          <a:prstGeom prst="rect">
            <a:avLst/>
          </a:prstGeom>
        </p:spPr>
        <p:txBody>
          <a:bodyPr lIns="0" tIns="0" rIns="0" bIns="0"/>
          <a:lstStyle/>
          <a:p>
            <a:r>
              <a:rPr lang="fr-FR" sz="1400" strike="noStrike" spc="-1" dirty="0">
                <a:uFill>
                  <a:solidFill>
                    <a:srgbClr val="FFFFFF"/>
                  </a:solidFill>
                </a:uFill>
                <a:latin typeface="Arial"/>
              </a:rPr>
              <a:t>Canada : un budget de 5,5 millions de dollars et une indépendance complète ont été attribués à cette assemblée. Composée à parts égales d'hommes et de femmes, 200 personnes ont été sélectionnées dans chacun des 79 comtés. Malgré des réunions bimensuelles sur 10 mois, ces personnes n'ont touché qu'un dédommagement journalier et le remboursement de leurs dépenses.</a:t>
            </a:r>
            <a:endParaRPr dirty="0"/>
          </a:p>
          <a:p>
            <a:r>
              <a:rPr lang="fr-FR" sz="1400" strike="noStrike" spc="-1" dirty="0">
                <a:uFill>
                  <a:solidFill>
                    <a:srgbClr val="FFFFFF"/>
                  </a:solidFill>
                </a:uFill>
                <a:latin typeface="Arial"/>
              </a:rPr>
              <a:t>Un an plus tard, un seul membre s'est désisté. </a:t>
            </a:r>
            <a:endParaRPr dirty="0"/>
          </a:p>
          <a:p>
            <a:endParaRPr dirty="0"/>
          </a:p>
          <a:p>
            <a:r>
              <a:rPr lang="fr-FR" sz="1400" strike="noStrike" spc="-1" dirty="0">
                <a:uFill>
                  <a:solidFill>
                    <a:srgbClr val="FFFFFF"/>
                  </a:solidFill>
                </a:uFill>
                <a:latin typeface="Arial"/>
              </a:rPr>
              <a:t>Islande : Le chef de l’État, </a:t>
            </a:r>
            <a:r>
              <a:rPr lang="fr-FR" sz="1400" strike="noStrike" spc="-1" dirty="0" err="1">
                <a:uFill>
                  <a:solidFill>
                    <a:srgbClr val="FFFFFF"/>
                  </a:solidFill>
                </a:uFill>
                <a:latin typeface="Arial"/>
              </a:rPr>
              <a:t>Olafur</a:t>
            </a:r>
            <a:r>
              <a:rPr lang="fr-FR" sz="1400" strike="noStrike" spc="-1" dirty="0">
                <a:uFill>
                  <a:solidFill>
                    <a:srgbClr val="FFFFFF"/>
                  </a:solidFill>
                </a:uFill>
                <a:latin typeface="Arial"/>
              </a:rPr>
              <a:t> </a:t>
            </a:r>
            <a:r>
              <a:rPr lang="fr-FR" sz="1400" strike="noStrike" spc="-1" dirty="0" err="1">
                <a:uFill>
                  <a:solidFill>
                    <a:srgbClr val="FFFFFF"/>
                  </a:solidFill>
                </a:uFill>
                <a:latin typeface="Arial"/>
              </a:rPr>
              <a:t>Ragnar</a:t>
            </a:r>
            <a:r>
              <a:rPr lang="fr-FR" sz="1400" strike="noStrike" spc="-1" dirty="0">
                <a:uFill>
                  <a:solidFill>
                    <a:srgbClr val="FFFFFF"/>
                  </a:solidFill>
                </a:uFill>
                <a:latin typeface="Arial"/>
              </a:rPr>
              <a:t> </a:t>
            </a:r>
            <a:r>
              <a:rPr lang="fr-FR" sz="1400" strike="noStrike" spc="-1" dirty="0" err="1">
                <a:uFill>
                  <a:solidFill>
                    <a:srgbClr val="FFFFFF"/>
                  </a:solidFill>
                </a:uFill>
                <a:latin typeface="Arial"/>
              </a:rPr>
              <a:t>Grimsson</a:t>
            </a:r>
            <a:r>
              <a:rPr lang="fr-FR" sz="1400" strike="noStrike" spc="-1" dirty="0">
                <a:uFill>
                  <a:solidFill>
                    <a:srgbClr val="FFFFFF"/>
                  </a:solidFill>
                </a:uFill>
                <a:latin typeface="Arial"/>
              </a:rPr>
              <a:t>, refusa de ratifier la loi qui rendait les Islandais responsables des dettes bancaires et soutint les appels à la tenue d’un référendum. Au mois de mars 2010, 93% de la population votèrent contre le remboursement de la dette. Le FMI gela immédiatement son prêt. </a:t>
            </a:r>
            <a:endParaRPr dirty="0"/>
          </a:p>
          <a:p>
            <a:r>
              <a:rPr lang="fr-FR" sz="1400" strike="noStrike" spc="-1" dirty="0">
                <a:uFill>
                  <a:solidFill>
                    <a:srgbClr val="FFFFFF"/>
                  </a:solidFill>
                </a:uFill>
                <a:latin typeface="Arial"/>
              </a:rPr>
              <a:t> Le processus constitutionnel islandais comprenait trois caractéristiques originales. </a:t>
            </a:r>
            <a:endParaRPr dirty="0"/>
          </a:p>
          <a:p>
            <a:r>
              <a:rPr lang="fr-FR" sz="1400" strike="noStrike" spc="-1" dirty="0">
                <a:uFill>
                  <a:solidFill>
                    <a:srgbClr val="FFFFFF"/>
                  </a:solidFill>
                </a:uFill>
                <a:latin typeface="Arial"/>
              </a:rPr>
              <a:t>La première, sous le nom de Forum National, est une consultation en amont du processus, par un groupe démographiquement représentatif de 950 citoyens, choisis au hasard parmi la population. Ces citoyens ont été rassemblés durant toute une journée et il leur a été demandé d’énumérer les principes et valeurs qu’ils aimeraient voir intégrés dans la Constitution islandaise.</a:t>
            </a:r>
            <a:endParaRPr dirty="0"/>
          </a:p>
          <a:p>
            <a:r>
              <a:rPr lang="fr-FR" sz="1400" strike="noStrike" spc="-1" dirty="0">
                <a:uFill>
                  <a:solidFill>
                    <a:srgbClr val="FFFFFF"/>
                  </a:solidFill>
                </a:uFill>
                <a:latin typeface="Arial"/>
              </a:rPr>
              <a:t>La deuxième, la constitution d'une assemblée de 25 rédacteurs de la constitution sélectionnée parmi un groupe de 522 citoyens, excluant délibérément les politiciens professionnels, avec une relative parité de genre (10 femmes et 15 hommes), et une diversité de professions.</a:t>
            </a:r>
            <a:endParaRPr dirty="0"/>
          </a:p>
          <a:p>
            <a:r>
              <a:rPr lang="fr-FR" sz="1400" strike="noStrike" spc="-1" dirty="0">
                <a:uFill>
                  <a:solidFill>
                    <a:srgbClr val="FFFFFF"/>
                  </a:solidFill>
                </a:uFill>
                <a:latin typeface="Arial"/>
              </a:rPr>
              <a:t>La troisième, est l’utilisation des médias sociaux pour ouvrir le processus à l’ensemble des citoyens et (3.600 commentaires pour un total de 360 suggestions) Le déroulement du Forum National a été diffusé sur internet en streaming. </a:t>
            </a:r>
            <a:endParaRPr dirty="0"/>
          </a:p>
          <a:p>
            <a:r>
              <a:rPr lang="fr-FR" sz="1400" strike="noStrike" spc="-1" dirty="0">
                <a:uFill>
                  <a:solidFill>
                    <a:srgbClr val="FFFFFF"/>
                  </a:solidFill>
                </a:uFill>
                <a:latin typeface="Arial"/>
              </a:rPr>
              <a:t>La proposition constitutionnelle résultante a été approuvée en tant que base d’une constitution future par les deux tiers des électeurs au cours d’un référendum en Octobre 2012, mais reniant ses promesses, le Parlement finalement a bloqué le projet de loi en 2013, qui n’a pas été soumis au vote. </a:t>
            </a:r>
            <a:r>
              <a:rPr lang="fr-FR" sz="1400" strike="noStrike" spc="-1">
                <a:uFill>
                  <a:solidFill>
                    <a:srgbClr val="FFFFFF"/>
                  </a:solidFill>
                </a:uFill>
                <a:latin typeface="+mn-lt"/>
              </a:rPr>
              <a:t>http://info-resistance.org/2012/03/islande-a-fait-sont-assemblee-constituante-sans-les-partis-politques/</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Image 121"/>
          <p:cNvPicPr/>
          <p:nvPr/>
        </p:nvPicPr>
        <p:blipFill>
          <a:blip r:embed="rId3"/>
          <a:stretch/>
        </p:blipFill>
        <p:spPr>
          <a:xfrm>
            <a:off x="428200" y="609667"/>
            <a:ext cx="5994086" cy="4941043"/>
          </a:xfrm>
          <a:prstGeom prst="rect">
            <a:avLst/>
          </a:prstGeom>
          <a:ln>
            <a:noFill/>
          </a:ln>
        </p:spPr>
      </p:pic>
      <p:sp>
        <p:nvSpPr>
          <p:cNvPr id="123" name="CustomShape 1"/>
          <p:cNvSpPr/>
          <p:nvPr/>
        </p:nvSpPr>
        <p:spPr>
          <a:xfrm>
            <a:off x="642300" y="5551101"/>
            <a:ext cx="5708977" cy="232064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400" strike="noStrike" spc="-1">
                <a:uFill>
                  <a:solidFill>
                    <a:srgbClr val="FFFFFF"/>
                  </a:solidFill>
                </a:uFill>
                <a:latin typeface="Arial"/>
              </a:rPr>
              <a:t>Le Sénat compte 348 sénateurs depuis le renouvellement de 2011. Le mandat des sénateurs est de six ans, et le renouvellement s'effectue par moitié, tous les trois ans depuis 2011. Les sénateurs sont élus au suffrage universel indirect, par 150 000 grands électeurs. Le scrutin est soit proportionnel (52 %), soit uninominal à deux tours (48 %) au niveau départemental.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laceHolder 1"/>
          <p:cNvSpPr>
            <a:spLocks noGrp="1"/>
          </p:cNvSpPr>
          <p:nvPr>
            <p:ph type="body"/>
          </p:nvPr>
        </p:nvSpPr>
        <p:spPr>
          <a:xfrm>
            <a:off x="428200" y="468975"/>
            <a:ext cx="5994443" cy="8893330"/>
          </a:xfrm>
          <a:prstGeom prst="rect">
            <a:avLst/>
          </a:prstGeom>
        </p:spPr>
        <p:txBody>
          <a:bodyPr lIns="0" tIns="0" rIns="0" bIns="0"/>
          <a:lstStyle/>
          <a:p>
            <a:r>
              <a:rPr lang="fr-FR" sz="1400" spc="-1">
                <a:latin typeface="Arial"/>
              </a:rPr>
              <a:t>Ce système permet de constituer un échantillon équilibré de gens (plusieurs centaines) à qui on donne le temps et les moyens nécessaires, au contact d’experts, pour se forger une opinion, et parvenir à une vision sociétale qui va beaucoup plus loin que les élections, les sondages et les référendums.</a:t>
            </a:r>
            <a:endParaRPr/>
          </a:p>
          <a:p>
            <a:endParaRPr/>
          </a:p>
          <a:p>
            <a:r>
              <a:rPr lang="fr-FR" sz="1400" spc="-1">
                <a:latin typeface="Arial"/>
              </a:rPr>
              <a:t>La rotation rapide des mandats est nécessaire afin  de permettre à tous de participer au processus (égalité).</a:t>
            </a:r>
            <a:endParaRPr/>
          </a:p>
          <a:p>
            <a:endParaRPr/>
          </a:p>
          <a:p>
            <a:r>
              <a:rPr lang="fr-FR" sz="1400" spc="-1">
                <a:latin typeface="Arial"/>
              </a:rPr>
              <a:t>Etienne Chouard défend l'idée d'une sélection sur volontariat avec niveau d'aptitude pour lutter contre l'incompétence. Par exemple, un tirage au sort de quinze personnes serait effectué parmi les 5% des citoyens les plus soutenus, volontaires, et la sélection pourrait se terminer par un vote parmi ces quinze.</a:t>
            </a:r>
            <a:endParaRPr/>
          </a:p>
          <a:p>
            <a:endParaRPr/>
          </a:p>
          <a:p>
            <a:r>
              <a:rPr lang="fr-FR" sz="1400" spc="-1">
                <a:latin typeface="Arial"/>
              </a:rPr>
              <a:t>Difficile de demander au citoyen lambda d’échafauder des projets collectifs sans être lui-même expert d'un certain nombre de sujets. Mais on peut lui demander, en lui donnant du temps rémunéré, de se forger une opinion réfléchie et de rendre un jugement raisonnable sur la loi ou la décision proposée. Etienne Chouard propose la création d'une Assemblée Nationale élue, qui serait chargée d’écrire les lois mais qui, avant d’imposer ces lois, devrait convaincre de leur utilité une Assemblée des Citoyens tirée au sort.</a:t>
            </a:r>
            <a:endParaRPr/>
          </a:p>
          <a:p>
            <a:endParaRPr/>
          </a:p>
          <a:p>
            <a:r>
              <a:rPr lang="fr-FR" sz="1400" spc="-1">
                <a:latin typeface="Arial"/>
              </a:rPr>
              <a:t>La Fondation Nicolas Hulot propose de modifier le fonctionnement du </a:t>
            </a:r>
            <a:r>
              <a:rPr lang="fr-FR" sz="1400" spc="-1">
                <a:latin typeface="Arial"/>
                <a:hlinkClick r:id="rId3"/>
              </a:rPr>
              <a:t>Conseil économique social et environnemental,</a:t>
            </a:r>
            <a:r>
              <a:rPr lang="fr-FR" sz="1400" spc="-1">
                <a:latin typeface="Arial"/>
              </a:rPr>
              <a:t> aujourd'hui composé de 233 membres, chargés de conseiller le Parlement et qui se réunit 5 fois par an. A noter que la sélection des membres tient compte de leur CSP et de leur appartenance aux secteurs privés et publics. </a:t>
            </a:r>
            <a:endParaRPr/>
          </a:p>
          <a:p>
            <a:endParaRPr/>
          </a:p>
          <a:p>
            <a:r>
              <a:rPr lang="fr-FR" sz="1400" spc="-1">
                <a:latin typeface="Arial"/>
              </a:rPr>
              <a:t>Au niveau régional, une assemblée populaire remplacerait avantageusement les Conseils économiques et sociaux. Son rôle est d'examiner le budget et la planification stratégique des activités de la région ainsi que de répondre à des demandes d'études prospectives...</a:t>
            </a:r>
            <a:endParaRPr/>
          </a:p>
          <a:p>
            <a:endParaRPr/>
          </a:p>
          <a:p>
            <a:endParaRPr/>
          </a:p>
          <a:p>
            <a:r>
              <a:rPr lang="fr-FR" sz="1400" spc="-1">
                <a:latin typeface="Arial"/>
              </a:rPr>
              <a:t>L'exemple Islandais démontre qu'il faut une réelle indépendance des assemblées citoyennes vis-à-vis des institutions sinon leur pouvoir de réforme en sera limité.</a:t>
            </a:r>
            <a:endParaRPr/>
          </a:p>
          <a:p>
            <a:endParaRPr/>
          </a:p>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PlaceHolder 1"/>
          <p:cNvSpPr>
            <a:spLocks noGrp="1"/>
          </p:cNvSpPr>
          <p:nvPr>
            <p:ph type="body"/>
          </p:nvPr>
        </p:nvSpPr>
        <p:spPr>
          <a:xfrm>
            <a:off x="214457" y="483044"/>
            <a:ext cx="5994443" cy="5222819"/>
          </a:xfrm>
          <a:prstGeom prst="rect">
            <a:avLst/>
          </a:prstGeom>
        </p:spPr>
        <p:txBody>
          <a:bodyPr lIns="0" tIns="0" rIns="0" bIns="0"/>
          <a:lstStyle/>
          <a:p>
            <a:r>
              <a:rPr lang="fr-FR" sz="1400" spc="-1" dirty="0">
                <a:latin typeface="Arial"/>
              </a:rPr>
              <a:t>P. </a:t>
            </a:r>
            <a:r>
              <a:rPr lang="fr-FR" sz="1400" spc="-1" dirty="0" err="1">
                <a:latin typeface="Arial"/>
              </a:rPr>
              <a:t>Rosanvallon</a:t>
            </a:r>
            <a:r>
              <a:rPr lang="fr-FR" sz="1400" spc="-1" dirty="0">
                <a:latin typeface="Arial"/>
              </a:rPr>
              <a:t> : « si une société est construite à partir de ses courants d'opinions, il faut constituer des groupes d'opinions homogènes et non partir d'échantillons basés sur l'âge, le sexe, les CSP ». </a:t>
            </a:r>
            <a:endParaRPr dirty="0"/>
          </a:p>
          <a:p>
            <a:endParaRPr dirty="0"/>
          </a:p>
          <a:p>
            <a:r>
              <a:rPr lang="fr-FR" sz="1400" spc="-1" dirty="0">
                <a:latin typeface="Arial"/>
              </a:rPr>
              <a:t>C'est réduire la légitimité politique à des CSP arbitraires et figées et non sur la base d'une revendication politique </a:t>
            </a:r>
            <a:r>
              <a:rPr lang="fr-FR" sz="1400" spc="-1" dirty="0" smtClean="0">
                <a:latin typeface="Arial"/>
              </a:rPr>
              <a:t>engagée. </a:t>
            </a:r>
          </a:p>
          <a:p>
            <a:endParaRPr lang="fr-FR" sz="1400" spc="-1" dirty="0" smtClean="0">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3"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4" name="Image 33"/>
          <p:cNvPicPr/>
          <p:nvPr/>
        </p:nvPicPr>
        <p:blipFill>
          <a:blip r:embed="rId2" cstate="print"/>
          <a:stretch/>
        </p:blipFill>
        <p:spPr>
          <a:xfrm>
            <a:off x="2079000" y="1604520"/>
            <a:ext cx="4984920" cy="3977280"/>
          </a:xfrm>
          <a:prstGeom prst="rect">
            <a:avLst/>
          </a:prstGeom>
          <a:ln>
            <a:noFill/>
          </a:ln>
        </p:spPr>
      </p:pic>
      <p:pic>
        <p:nvPicPr>
          <p:cNvPr id="35" name="Image 34"/>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44"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49"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0"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4"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8"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1"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5"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66"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69"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70" name="Image 69"/>
          <p:cNvPicPr/>
          <p:nvPr/>
        </p:nvPicPr>
        <p:blipFill>
          <a:blip r:embed="rId2" cstate="print"/>
          <a:stretch/>
        </p:blipFill>
        <p:spPr>
          <a:xfrm>
            <a:off x="2079000" y="1604520"/>
            <a:ext cx="4984920" cy="3977280"/>
          </a:xfrm>
          <a:prstGeom prst="rect">
            <a:avLst/>
          </a:prstGeom>
          <a:ln>
            <a:noFill/>
          </a:ln>
        </p:spPr>
      </p:pic>
      <p:pic>
        <p:nvPicPr>
          <p:cNvPr id="71" name="Image 70"/>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8880" cy="1144440"/>
          </a:xfrm>
          <a:prstGeom prst="rect">
            <a:avLst/>
          </a:prstGeom>
        </p:spPr>
        <p:txBody>
          <a:bodyPr lIns="0" tIns="0" rIns="0" bIns="0" anchor="ctr"/>
          <a:lstStyle/>
          <a:p>
            <a:pPr algn="ctr"/>
            <a:endParaRPr/>
          </a:p>
        </p:txBody>
      </p:sp>
      <p:sp>
        <p:nvSpPr>
          <p:cNvPr id="3" name="PlaceHolder 2"/>
          <p:cNvSpPr>
            <a:spLocks noGrp="1"/>
          </p:cNvSpPr>
          <p:nvPr>
            <p:ph type="body"/>
          </p:nvPr>
        </p:nvSpPr>
        <p:spPr>
          <a:xfrm>
            <a:off x="457200" y="1604520"/>
            <a:ext cx="8228880" cy="3976920"/>
          </a:xfrm>
          <a:prstGeom prst="rect">
            <a:avLst/>
          </a:prstGeom>
        </p:spPr>
        <p:txBody>
          <a:bodyPr lIns="0" tIns="0" rIns="0" bIns="0"/>
          <a:lstStyle/>
          <a:p>
            <a:pPr marL="432000" indent="-324000">
              <a:buClr>
                <a:srgbClr val="FFFFFF"/>
              </a:buClr>
              <a:buSzPct val="45000"/>
              <a:buFont typeface="Wingdings" charset="2"/>
              <a:buChar char=""/>
            </a:pPr>
            <a:r>
              <a:rPr lang="fr-FR" sz="1800" spc="-1">
                <a:latin typeface="Arial"/>
              </a:rPr>
              <a:t>Cliquez pour éditer le format du plan de texte</a:t>
            </a:r>
            <a:endParaRPr/>
          </a:p>
          <a:p>
            <a:pPr marL="864000" lvl="1" indent="-324000">
              <a:buClr>
                <a:srgbClr val="FFFFFF"/>
              </a:buClr>
              <a:buSzPct val="75000"/>
              <a:buFont typeface="Symbol" charset="2"/>
              <a:buChar char=""/>
            </a:pPr>
            <a:r>
              <a:rPr lang="fr-FR" sz="1800" spc="-1">
                <a:latin typeface="Arial"/>
              </a:rPr>
              <a:t>Second niveau de plan</a:t>
            </a:r>
            <a:endParaRPr/>
          </a:p>
          <a:p>
            <a:pPr marL="1296000" lvl="2" indent="-288000">
              <a:buClr>
                <a:srgbClr val="FFFFFF"/>
              </a:buClr>
              <a:buSzPct val="45000"/>
              <a:buFont typeface="Wingdings" charset="2"/>
              <a:buChar char=""/>
            </a:pPr>
            <a:r>
              <a:rPr lang="fr-FR" sz="1800" spc="-1">
                <a:latin typeface="Arial"/>
              </a:rPr>
              <a:t>Troisième niveau de plan</a:t>
            </a:r>
            <a:endParaRPr/>
          </a:p>
          <a:p>
            <a:pPr marL="1728000" lvl="3" indent="-216000">
              <a:buClr>
                <a:srgbClr val="FFFFFF"/>
              </a:buClr>
              <a:buSzPct val="75000"/>
              <a:buFont typeface="Symbol" charset="2"/>
              <a:buChar char=""/>
            </a:pPr>
            <a:r>
              <a:rPr lang="fr-FR" sz="1800" spc="-1">
                <a:latin typeface="Arial"/>
              </a:rPr>
              <a:t>Quatrième niveau de plan</a:t>
            </a:r>
            <a:endParaRPr/>
          </a:p>
          <a:p>
            <a:pPr marL="2160000" lvl="4" indent="-216000">
              <a:buClr>
                <a:srgbClr val="FFFFFF"/>
              </a:buClr>
              <a:buSzPct val="45000"/>
              <a:buFont typeface="Wingdings" charset="2"/>
              <a:buChar char=""/>
            </a:pPr>
            <a:r>
              <a:rPr lang="fr-FR" sz="1800" spc="-1">
                <a:latin typeface="Arial"/>
              </a:rPr>
              <a:t>Cinquième niveau de plan</a:t>
            </a:r>
            <a:endParaRPr/>
          </a:p>
          <a:p>
            <a:pPr marL="2592000" lvl="5" indent="-216000">
              <a:buClr>
                <a:srgbClr val="FFFFFF"/>
              </a:buClr>
              <a:buSzPct val="45000"/>
              <a:buFont typeface="Wingdings" charset="2"/>
              <a:buChar char=""/>
            </a:pPr>
            <a:r>
              <a:rPr lang="fr-FR" sz="1800" spc="-1">
                <a:latin typeface="Arial"/>
              </a:rPr>
              <a:t>Sixième niveau de plan</a:t>
            </a:r>
            <a:endParaRPr/>
          </a:p>
          <a:p>
            <a:pPr marL="3024000" lvl="6" indent="-216000">
              <a:buClr>
                <a:srgbClr val="FFFFFF"/>
              </a:buClr>
              <a:buSzPct val="45000"/>
              <a:buFont typeface="Wingdings" charset="2"/>
              <a:buChar char=""/>
            </a:pPr>
            <a:r>
              <a:rPr lang="fr-FR" sz="1800" spc="-1">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fr-FR" sz="4400" spc="-1">
                <a:latin typeface="Arial"/>
              </a:rPr>
              <a:t>Cliquez pour éditer le format du texte-titre</a:t>
            </a:r>
            <a:endParaRPr/>
          </a:p>
        </p:txBody>
      </p:sp>
      <p:sp>
        <p:nvSpPr>
          <p:cNvPr id="37"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FFFFFF"/>
              </a:buClr>
              <a:buSzPct val="45000"/>
              <a:buFont typeface="Wingdings" charset="2"/>
              <a:buChar char=""/>
            </a:pPr>
            <a:r>
              <a:rPr lang="fr-FR" sz="3200" spc="-1">
                <a:latin typeface="Arial"/>
              </a:rPr>
              <a:t>Cliquez pour éditer le format du plan de texte</a:t>
            </a:r>
            <a:endParaRPr/>
          </a:p>
          <a:p>
            <a:pPr marL="864000" lvl="1" indent="-324000">
              <a:buClr>
                <a:srgbClr val="FFFFFF"/>
              </a:buClr>
              <a:buSzPct val="75000"/>
              <a:buFont typeface="Symbol" charset="2"/>
              <a:buChar char=""/>
            </a:pPr>
            <a:r>
              <a:rPr lang="fr-FR" sz="2800" spc="-1">
                <a:latin typeface="Arial"/>
              </a:rPr>
              <a:t>Second niveau de plan</a:t>
            </a:r>
            <a:endParaRPr/>
          </a:p>
          <a:p>
            <a:pPr marL="1296000" lvl="2" indent="-288000">
              <a:buClr>
                <a:srgbClr val="FFFFFF"/>
              </a:buClr>
              <a:buSzPct val="45000"/>
              <a:buFont typeface="Wingdings" charset="2"/>
              <a:buChar char=""/>
            </a:pPr>
            <a:r>
              <a:rPr lang="fr-FR" sz="2400" spc="-1">
                <a:latin typeface="Arial"/>
              </a:rPr>
              <a:t>Troisième niveau de plan</a:t>
            </a:r>
            <a:endParaRPr/>
          </a:p>
          <a:p>
            <a:pPr marL="1728000" lvl="3" indent="-216000">
              <a:buClr>
                <a:srgbClr val="FFFFFF"/>
              </a:buClr>
              <a:buSzPct val="75000"/>
              <a:buFont typeface="Symbol" charset="2"/>
              <a:buChar char=""/>
            </a:pPr>
            <a:r>
              <a:rPr lang="fr-FR" sz="2000" spc="-1">
                <a:latin typeface="Arial"/>
              </a:rPr>
              <a:t>Quatrième niveau de plan</a:t>
            </a:r>
            <a:endParaRPr/>
          </a:p>
          <a:p>
            <a:pPr marL="2160000" lvl="4" indent="-216000">
              <a:buClr>
                <a:srgbClr val="FFFFFF"/>
              </a:buClr>
              <a:buSzPct val="45000"/>
              <a:buFont typeface="Wingdings" charset="2"/>
              <a:buChar char=""/>
            </a:pPr>
            <a:r>
              <a:rPr lang="fr-FR" sz="2000" spc="-1">
                <a:latin typeface="Arial"/>
              </a:rPr>
              <a:t>Cinquième niveau de plan</a:t>
            </a:r>
            <a:endParaRPr/>
          </a:p>
          <a:p>
            <a:pPr marL="2592000" lvl="5" indent="-216000">
              <a:buClr>
                <a:srgbClr val="FFFFFF"/>
              </a:buClr>
              <a:buSzPct val="45000"/>
              <a:buFont typeface="Wingdings" charset="2"/>
              <a:buChar char=""/>
            </a:pPr>
            <a:r>
              <a:rPr lang="fr-FR" sz="2000" spc="-1">
                <a:latin typeface="Arial"/>
              </a:rPr>
              <a:t>Sixième niveau de plan</a:t>
            </a:r>
            <a:endParaRPr/>
          </a:p>
          <a:p>
            <a:pPr marL="3024000" lvl="6" indent="-216000">
              <a:buClr>
                <a:srgbClr val="FFFFFF"/>
              </a:buClr>
              <a:buSzPct val="45000"/>
              <a:buFont typeface="Wingdings" charset="2"/>
              <a:buChar char=""/>
            </a:pPr>
            <a:r>
              <a:rPr lang="fr-FR" sz="2000" spc="-1">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akirpresse.info/bonne-resolution-le-tirage-au-sort-des-editorialistes" TargetMode="External"/><Relationship Id="rId2" Type="http://schemas.openxmlformats.org/officeDocument/2006/relationships/hyperlink" Target="http://fakirpresse.info/_Francois-Ruffin_"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hyperlink" Target="http://www.scienceshumaines.com/segolene-royal-et-l-affaire-des-jurys-citoyens_fr_23218.html" TargetMode="External"/><Relationship Id="rId13" Type="http://schemas.openxmlformats.org/officeDocument/2006/relationships/hyperlink" Target="http://www.fondation-nicolas-hulot.org/sites/default/files/publications/120201_remettre_le_citoyen_au_coeur_de_la_decision_par_la_democratie_ecologique.pdf" TargetMode="External"/><Relationship Id="rId3" Type="http://schemas.openxmlformats.org/officeDocument/2006/relationships/hyperlink" Target="http://etienne.chouard.free.fr/Europe/Ressources_UPCPA/UP_d_Aix_sur_le_tirage_au_sort_kleroterion_Sintomer_Montesquieu_Tocqueville.pdf" TargetMode="External"/><Relationship Id="rId7" Type="http://schemas.openxmlformats.org/officeDocument/2006/relationships/hyperlink" Target="http://chouard.org/blog/2015/11/25/cinq-lecons-de-lexperience-ratee-de-lislande-dans-la-creation-dune-constitution-ecrite-par-les-citoyens-par-helene-landemore/" TargetMode="External"/><Relationship Id="rId12" Type="http://schemas.openxmlformats.org/officeDocument/2006/relationships/hyperlink" Target="http://etienne.chouard.free.fr/Europe/Tirage_au_sort.pdf" TargetMode="External"/><Relationship Id="rId2" Type="http://schemas.openxmlformats.org/officeDocument/2006/relationships/notesSlide" Target="../notesSlides/notesSlide3.xml"/><Relationship Id="rId16"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hyperlink" Target="http://www.ledevoir.com/politique/canada/70598/colombie-britannique-la-democratie-mise-a-niveau-par-les-citoyens" TargetMode="External"/><Relationship Id="rId11" Type="http://schemas.openxmlformats.org/officeDocument/2006/relationships/hyperlink" Target="http://www.universite-si.org/IMG/pdf/samedi_9_-_democratie_sort_et_decroissance.pdf" TargetMode="External"/><Relationship Id="rId5" Type="http://schemas.openxmlformats.org/officeDocument/2006/relationships/hyperlink" Target="http://www.lemonde.fr/election-presidentielle-2012/article/2012/01/11/des-candidats-par-tirage-au-sort-pour-rapprocher-les-politiques-des-citoyens_1627965_1471069.html" TargetMode="External"/><Relationship Id="rId15" Type="http://schemas.openxmlformats.org/officeDocument/2006/relationships/hyperlink" Target="https://blogs.mediapart.fr/tommy-lasserre/blog/250914/tirage-au-sort-en-politique-la-fausse-bonne-idee" TargetMode="External"/><Relationship Id="rId10" Type="http://schemas.openxmlformats.org/officeDocument/2006/relationships/hyperlink" Target="http://www.arnaudmontebourg-2017.fr/discours-sur-la-liberation-des-francais/" TargetMode="External"/><Relationship Id="rId4" Type="http://schemas.openxmlformats.org/officeDocument/2006/relationships/hyperlink" Target="http://www.college-de-france.fr/site/pierre-rosanvallon/seminar-2012-02-15-10h00.htm" TargetMode="External"/><Relationship Id="rId9" Type="http://schemas.openxmlformats.org/officeDocument/2006/relationships/hyperlink" Target="http://melenchon.fr/2016/10/03/la-france-insoumise-en-mouvement/" TargetMode="External"/><Relationship Id="rId14" Type="http://schemas.openxmlformats.org/officeDocument/2006/relationships/hyperlink" Target="http://www.marianne.net/tirer-au-sort-les-elus-avenir-illusion-100233066.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725040" y="3039120"/>
            <a:ext cx="7771320" cy="118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fr-FR" sz="6600" strike="noStrike" spc="-1">
                <a:solidFill>
                  <a:srgbClr val="000000"/>
                </a:solidFill>
                <a:uFill>
                  <a:solidFill>
                    <a:srgbClr val="FFFFFF"/>
                  </a:solidFill>
                </a:uFill>
                <a:latin typeface="Haettenschweiler"/>
                <a:ea typeface="DejaVu Sans"/>
              </a:rPr>
              <a:t>Le tirage au sort</a:t>
            </a:r>
            <a:endParaRPr/>
          </a:p>
        </p:txBody>
      </p:sp>
      <p:sp>
        <p:nvSpPr>
          <p:cNvPr id="78" name="CustomShape 2"/>
          <p:cNvSpPr/>
          <p:nvPr/>
        </p:nvSpPr>
        <p:spPr>
          <a:xfrm>
            <a:off x="1371600" y="4365000"/>
            <a:ext cx="6399720" cy="127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strike="noStrike" spc="-1">
                <a:solidFill>
                  <a:srgbClr val="8B8B8B"/>
                </a:solidFill>
                <a:uFill>
                  <a:solidFill>
                    <a:srgbClr val="FFFFFF"/>
                  </a:solidFill>
                </a:uFill>
                <a:latin typeface="Ubuntu"/>
                <a:ea typeface="Noto Serif"/>
              </a:rPr>
              <a:t>Une solution durable </a:t>
            </a:r>
            <a:endParaRPr/>
          </a:p>
          <a:p>
            <a:pPr algn="ctr">
              <a:lnSpc>
                <a:spcPct val="100000"/>
              </a:lnSpc>
            </a:pPr>
            <a:r>
              <a:rPr lang="fr-FR" sz="2800" strike="noStrike" spc="-1">
                <a:solidFill>
                  <a:srgbClr val="8B8B8B"/>
                </a:solidFill>
                <a:uFill>
                  <a:solidFill>
                    <a:srgbClr val="FFFFFF"/>
                  </a:solidFill>
                </a:uFill>
                <a:latin typeface="Ubuntu"/>
                <a:ea typeface="Noto Serif"/>
              </a:rPr>
              <a:t>contre l’oligarchie ?</a:t>
            </a:r>
            <a:endParaRPr/>
          </a:p>
        </p:txBody>
      </p:sp>
      <p:pic>
        <p:nvPicPr>
          <p:cNvPr id="79" name="Image 3"/>
          <p:cNvPicPr/>
          <p:nvPr/>
        </p:nvPicPr>
        <p:blipFill>
          <a:blip r:embed="rId3" cstate="print"/>
          <a:stretch/>
        </p:blipFill>
        <p:spPr>
          <a:xfrm>
            <a:off x="2437200" y="562680"/>
            <a:ext cx="4398120" cy="26031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p:nvPr>
        </p:nvSpPr>
        <p:spPr>
          <a:xfrm>
            <a:off x="536713" y="2136913"/>
            <a:ext cx="8229240" cy="3597965"/>
          </a:xfrm>
        </p:spPr>
        <p:txBody>
          <a:bodyPr/>
          <a:lstStyle/>
          <a:p>
            <a:pPr fontAlgn="base">
              <a:buNone/>
            </a:pPr>
            <a:r>
              <a:rPr lang="fr-FR" sz="2500" dirty="0" smtClean="0">
                <a:latin typeface="Ubuntu" pitchFamily="34" charset="0"/>
              </a:rPr>
              <a:t>Pour conclure et rire un peu : </a:t>
            </a:r>
          </a:p>
          <a:p>
            <a:pPr marL="0" indent="0" fontAlgn="base">
              <a:buNone/>
            </a:pPr>
            <a:r>
              <a:rPr lang="fr-FR" sz="2500" b="1" dirty="0" smtClean="0">
                <a:latin typeface="Ubuntu" pitchFamily="34" charset="0"/>
              </a:rPr>
              <a:t>BONNE RÉSOLUTION : LE TIRAGE AU SORT DES ÉDITORIALISTES !</a:t>
            </a:r>
          </a:p>
          <a:p>
            <a:pPr fontAlgn="base">
              <a:buNone/>
            </a:pPr>
            <a:r>
              <a:rPr lang="fr-FR" sz="2500" dirty="0" smtClean="0">
                <a:latin typeface="Ubuntu" pitchFamily="34" charset="0"/>
              </a:rPr>
              <a:t>PAR </a:t>
            </a:r>
            <a:r>
              <a:rPr lang="fr-FR" sz="2500" dirty="0" smtClean="0">
                <a:latin typeface="Ubuntu" pitchFamily="34" charset="0"/>
                <a:hlinkClick r:id="rId2"/>
              </a:rPr>
              <a:t>FRANÇOIS RUFFIN</a:t>
            </a:r>
            <a:r>
              <a:rPr lang="fr-FR" sz="2500" dirty="0" smtClean="0">
                <a:latin typeface="Ubuntu" pitchFamily="34" charset="0"/>
              </a:rPr>
              <a:t> </a:t>
            </a:r>
            <a:r>
              <a:rPr lang="fr-FR" sz="2500" dirty="0" smtClean="0">
                <a:latin typeface="Ubuntu" pitchFamily="34" charset="0"/>
              </a:rPr>
              <a:t>02/01/2017</a:t>
            </a:r>
          </a:p>
          <a:p>
            <a:pPr fontAlgn="base">
              <a:buNone/>
            </a:pPr>
            <a:endParaRPr lang="fr-FR" sz="2500" dirty="0" smtClean="0">
              <a:latin typeface="Ubuntu" pitchFamily="34" charset="0"/>
            </a:endParaRPr>
          </a:p>
          <a:p>
            <a:pPr>
              <a:buNone/>
            </a:pPr>
            <a:r>
              <a:rPr lang="fr-FR" sz="2500" dirty="0" smtClean="0">
                <a:latin typeface="Ubuntu" pitchFamily="34" charset="0"/>
                <a:hlinkClick r:id="rId3"/>
              </a:rPr>
              <a:t>p://fakirpresse.info/bonne-resolution-le-tirage-au-sort-des-editorialistes</a:t>
            </a:r>
            <a:endParaRPr lang="fr-FR" sz="2500" dirty="0" smtClean="0">
              <a:latin typeface="Ubuntu" pitchFamily="34" charset="0"/>
            </a:endParaRPr>
          </a:p>
          <a:p>
            <a:pPr>
              <a:buNone/>
            </a:pPr>
            <a:endParaRPr lang="fr-FR" dirty="0"/>
          </a:p>
        </p:txBody>
      </p:sp>
      <p:sp>
        <p:nvSpPr>
          <p:cNvPr id="4" name="CustomShape 1"/>
          <p:cNvSpPr/>
          <p:nvPr/>
        </p:nvSpPr>
        <p:spPr>
          <a:xfrm>
            <a:off x="457200" y="116640"/>
            <a:ext cx="8228520" cy="86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fr-FR" sz="4400" spc="-1" dirty="0" smtClean="0">
                <a:solidFill>
                  <a:srgbClr val="808080"/>
                </a:solidFill>
                <a:uFill>
                  <a:solidFill>
                    <a:srgbClr val="FFFFFF"/>
                  </a:solidFill>
                </a:uFill>
                <a:latin typeface="Haettenschweiler"/>
              </a:rPr>
              <a:t>Conclusion</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p:nvPr>
        </p:nvSpPr>
        <p:spPr>
          <a:xfrm>
            <a:off x="586409" y="1530626"/>
            <a:ext cx="8229240" cy="4740965"/>
          </a:xfrm>
        </p:spPr>
        <p:txBody>
          <a:bodyPr/>
          <a:lstStyle/>
          <a:p>
            <a:pPr marL="179388" indent="-179388">
              <a:buFont typeface="Arial" pitchFamily="34" charset="0"/>
              <a:buChar char="•"/>
            </a:pPr>
            <a:r>
              <a:rPr lang="fr-FR" sz="2500" dirty="0" smtClean="0">
                <a:latin typeface="Ubuntu" pitchFamily="34" charset="0"/>
              </a:rPr>
              <a:t>Animée par Minh lors de la réunion </a:t>
            </a:r>
            <a:r>
              <a:rPr lang="fr-FR" sz="2500" dirty="0" err="1" smtClean="0">
                <a:latin typeface="Ubuntu" pitchFamily="34" charset="0"/>
              </a:rPr>
              <a:t>bi-mensuelle</a:t>
            </a:r>
            <a:r>
              <a:rPr lang="fr-FR" sz="2500" dirty="0" smtClean="0">
                <a:latin typeface="Ubuntu" pitchFamily="34" charset="0"/>
              </a:rPr>
              <a:t> du comité Paris centre du 7 janvier 2017, cette courte présentation synthétique a eu pour objectif de présenter les différentes expériences et théories en cours sur le tirage au sort</a:t>
            </a:r>
            <a:r>
              <a:rPr lang="fr-FR" sz="2500" dirty="0" smtClean="0">
                <a:latin typeface="Ubuntu" pitchFamily="34" charset="0"/>
              </a:rPr>
              <a:t>.</a:t>
            </a:r>
          </a:p>
          <a:p>
            <a:pPr marL="179388" indent="-179388"/>
            <a:endParaRPr lang="fr-FR" sz="2500" dirty="0" smtClean="0">
              <a:latin typeface="Ubuntu" pitchFamily="34" charset="0"/>
            </a:endParaRPr>
          </a:p>
          <a:p>
            <a:pPr marL="179388" indent="-179388">
              <a:buFont typeface="Arial" pitchFamily="34" charset="0"/>
              <a:buChar char="•"/>
            </a:pPr>
            <a:r>
              <a:rPr lang="fr-FR" sz="2500" dirty="0" smtClean="0">
                <a:latin typeface="Ubuntu" pitchFamily="34" charset="0"/>
              </a:rPr>
              <a:t>Loin </a:t>
            </a:r>
            <a:r>
              <a:rPr lang="fr-FR" sz="2500" dirty="0" smtClean="0">
                <a:latin typeface="Ubuntu" pitchFamily="34" charset="0"/>
              </a:rPr>
              <a:t>d’être une prise de position du comité, </a:t>
            </a:r>
            <a:r>
              <a:rPr lang="fr-FR" sz="2500" dirty="0" smtClean="0">
                <a:latin typeface="Ubuntu" pitchFamily="34" charset="0"/>
              </a:rPr>
              <a:t/>
            </a:r>
            <a:br>
              <a:rPr lang="fr-FR" sz="2500" dirty="0" smtClean="0">
                <a:latin typeface="Ubuntu" pitchFamily="34" charset="0"/>
              </a:rPr>
            </a:br>
            <a:r>
              <a:rPr lang="fr-FR" sz="2500" dirty="0" smtClean="0">
                <a:latin typeface="Ubuntu" pitchFamily="34" charset="0"/>
              </a:rPr>
              <a:t>elle </a:t>
            </a:r>
            <a:r>
              <a:rPr lang="fr-FR" sz="2500" dirty="0" smtClean="0">
                <a:latin typeface="Ubuntu" pitchFamily="34" charset="0"/>
              </a:rPr>
              <a:t>a plutôt servi de base à discussion et à débat. </a:t>
            </a:r>
            <a:endParaRPr lang="fr-FR" sz="2500" dirty="0" smtClean="0">
              <a:latin typeface="Ubuntu" pitchFamily="34" charset="0"/>
            </a:endParaRPr>
          </a:p>
          <a:p>
            <a:pPr marL="179388" indent="-179388">
              <a:buFont typeface="Arial" pitchFamily="34" charset="0"/>
              <a:buChar char="•"/>
            </a:pPr>
            <a:endParaRPr lang="fr-FR" sz="2500" dirty="0" smtClean="0">
              <a:latin typeface="Ubuntu" pitchFamily="34" charset="0"/>
            </a:endParaRPr>
          </a:p>
          <a:p>
            <a:pPr marL="179388" indent="-179388">
              <a:buFont typeface="Arial" pitchFamily="34" charset="0"/>
              <a:buChar char="•"/>
            </a:pPr>
            <a:r>
              <a:rPr lang="fr-FR" sz="2500" dirty="0" smtClean="0">
                <a:latin typeface="Ubuntu" pitchFamily="34" charset="0"/>
              </a:rPr>
              <a:t>Toutes les sources sont référencées soit dans le sommaire, soit dans les notes de ce PPT. </a:t>
            </a:r>
            <a:endParaRPr lang="fr-FR" sz="2500" dirty="0">
              <a:latin typeface="Ubuntu" pitchFamily="34" charset="0"/>
            </a:endParaRPr>
          </a:p>
        </p:txBody>
      </p:sp>
      <p:sp>
        <p:nvSpPr>
          <p:cNvPr id="4" name="CustomShape 1"/>
          <p:cNvSpPr/>
          <p:nvPr/>
        </p:nvSpPr>
        <p:spPr>
          <a:xfrm>
            <a:off x="457200" y="116640"/>
            <a:ext cx="8228520" cy="86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fr-FR" sz="4400" spc="-1" dirty="0" smtClean="0">
                <a:solidFill>
                  <a:srgbClr val="808080"/>
                </a:solidFill>
                <a:uFill>
                  <a:solidFill>
                    <a:srgbClr val="FFFFFF"/>
                  </a:solidFill>
                </a:uFill>
                <a:latin typeface="Haettenschweiler"/>
              </a:rPr>
              <a:t>Préambule</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457200" y="116640"/>
            <a:ext cx="8228520" cy="867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fr-FR" sz="4400" strike="noStrike" spc="-1" dirty="0">
                <a:solidFill>
                  <a:srgbClr val="808080"/>
                </a:solidFill>
                <a:uFill>
                  <a:solidFill>
                    <a:srgbClr val="FFFFFF"/>
                  </a:solidFill>
                </a:uFill>
                <a:latin typeface="Haettenschweiler"/>
                <a:ea typeface="DejaVu Sans"/>
              </a:rPr>
              <a:t>Introduction</a:t>
            </a:r>
            <a:endParaRPr dirty="0"/>
          </a:p>
        </p:txBody>
      </p:sp>
      <p:sp>
        <p:nvSpPr>
          <p:cNvPr id="81" name="CustomShape 2"/>
          <p:cNvSpPr/>
          <p:nvPr/>
        </p:nvSpPr>
        <p:spPr>
          <a:xfrm>
            <a:off x="478800" y="4610880"/>
            <a:ext cx="8228520" cy="182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500" strike="noStrike" spc="-1" dirty="0">
                <a:solidFill>
                  <a:srgbClr val="000000"/>
                </a:solidFill>
                <a:uFill>
                  <a:solidFill>
                    <a:srgbClr val="FFFFFF"/>
                  </a:solidFill>
                </a:uFill>
                <a:latin typeface="Ubuntu"/>
                <a:ea typeface="DejaVu Sans"/>
              </a:rPr>
              <a:t>« Les élections sont aristocratiques et non démocratiques : elles introduisent un élément de choix délibéré, de sélection des meilleurs citoyens au lieu du gouvernement par le peuple tout entier » </a:t>
            </a:r>
            <a:r>
              <a:rPr lang="fr-FR" sz="2500" b="1" strike="noStrike" spc="-1" dirty="0">
                <a:solidFill>
                  <a:srgbClr val="000000"/>
                </a:solidFill>
                <a:uFill>
                  <a:solidFill>
                    <a:srgbClr val="FFFFFF"/>
                  </a:solidFill>
                </a:uFill>
                <a:latin typeface="Ubuntu"/>
                <a:ea typeface="DejaVu Sans"/>
              </a:rPr>
              <a:t>Aristote</a:t>
            </a:r>
            <a:endParaRPr dirty="0"/>
          </a:p>
        </p:txBody>
      </p:sp>
      <p:pic>
        <p:nvPicPr>
          <p:cNvPr id="82" name="Image 4"/>
          <p:cNvPicPr/>
          <p:nvPr/>
        </p:nvPicPr>
        <p:blipFill>
          <a:blip r:embed="rId3" cstate="print"/>
          <a:stretch/>
        </p:blipFill>
        <p:spPr>
          <a:xfrm>
            <a:off x="1441080" y="1023120"/>
            <a:ext cx="6304320" cy="34851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CustomShape 1"/>
          <p:cNvSpPr/>
          <p:nvPr/>
        </p:nvSpPr>
        <p:spPr>
          <a:xfrm>
            <a:off x="4068000" y="548640"/>
            <a:ext cx="36817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4400" strike="noStrike" spc="-1">
                <a:solidFill>
                  <a:srgbClr val="808080"/>
                </a:solidFill>
                <a:uFill>
                  <a:solidFill>
                    <a:srgbClr val="FFFFFF"/>
                  </a:solidFill>
                </a:uFill>
                <a:latin typeface="Haettenschweiler"/>
                <a:ea typeface="DejaVu Sans"/>
              </a:rPr>
              <a:t>Sommaire </a:t>
            </a:r>
            <a:endParaRPr/>
          </a:p>
        </p:txBody>
      </p:sp>
      <p:sp>
        <p:nvSpPr>
          <p:cNvPr id="84" name="CustomShape 2"/>
          <p:cNvSpPr/>
          <p:nvPr/>
        </p:nvSpPr>
        <p:spPr>
          <a:xfrm>
            <a:off x="457200" y="2421000"/>
            <a:ext cx="8228520" cy="370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000">
              <a:lnSpc>
                <a:spcPct val="100000"/>
              </a:lnSpc>
              <a:buFont typeface="Arial"/>
              <a:buChar char="•"/>
            </a:pPr>
            <a:r>
              <a:rPr lang="fr-FR" sz="2500" strike="noStrike" spc="-1" dirty="0">
                <a:solidFill>
                  <a:srgbClr val="000000"/>
                </a:solidFill>
                <a:uFill>
                  <a:solidFill>
                    <a:srgbClr val="FFFFFF"/>
                  </a:solidFill>
                </a:uFill>
                <a:latin typeface="Ubuntu"/>
                <a:ea typeface="DejaVu Sans"/>
              </a:rPr>
              <a:t>Introduction (5 min)</a:t>
            </a:r>
            <a:endParaRPr dirty="0"/>
          </a:p>
          <a:p>
            <a:pPr marL="343080" indent="-342000">
              <a:lnSpc>
                <a:spcPct val="100000"/>
              </a:lnSpc>
              <a:buFont typeface="Arial"/>
              <a:buChar char="•"/>
            </a:pPr>
            <a:r>
              <a:rPr lang="fr-FR" sz="2500" strike="noStrike" spc="-1" dirty="0">
                <a:solidFill>
                  <a:srgbClr val="000000"/>
                </a:solidFill>
                <a:uFill>
                  <a:solidFill>
                    <a:srgbClr val="FFFFFF"/>
                  </a:solidFill>
                </a:uFill>
                <a:latin typeface="Ubuntu"/>
                <a:ea typeface="DejaVu Sans"/>
              </a:rPr>
              <a:t>Bref historique (5 min) (sources : </a:t>
            </a:r>
            <a:r>
              <a:rPr lang="fr-FR" sz="2500" u="sng" strike="noStrike" spc="-1" dirty="0">
                <a:solidFill>
                  <a:srgbClr val="0000FF"/>
                </a:solidFill>
                <a:uFill>
                  <a:solidFill>
                    <a:srgbClr val="FFFFFF"/>
                  </a:solidFill>
                </a:uFill>
                <a:latin typeface="Ubuntu"/>
                <a:ea typeface="DejaVu Sans"/>
                <a:hlinkClick r:id="rId3"/>
              </a:rPr>
              <a:t>1</a:t>
            </a:r>
            <a:r>
              <a:rPr lang="fr-FR" sz="2500" strike="noStrike" spc="-1" dirty="0">
                <a:solidFill>
                  <a:srgbClr val="0000FF"/>
                </a:solidFill>
                <a:uFill>
                  <a:solidFill>
                    <a:srgbClr val="FFFFFF"/>
                  </a:solidFill>
                </a:uFill>
                <a:latin typeface="Ubuntu"/>
                <a:ea typeface="DejaVu Sans"/>
              </a:rPr>
              <a:t> </a:t>
            </a:r>
            <a:r>
              <a:rPr lang="fr-FR" sz="2500" u="sng" strike="noStrike" spc="-1" dirty="0">
                <a:solidFill>
                  <a:srgbClr val="0000FF"/>
                </a:solidFill>
                <a:uFill>
                  <a:solidFill>
                    <a:srgbClr val="FFFFFF"/>
                  </a:solidFill>
                </a:uFill>
                <a:latin typeface="Ubuntu"/>
                <a:ea typeface="DejaVu Sans"/>
                <a:hlinkClick r:id="rId4"/>
              </a:rPr>
              <a:t>2</a:t>
            </a:r>
            <a:r>
              <a:rPr lang="fr-FR" sz="2500" u="sng" strike="noStrike" spc="-1" dirty="0">
                <a:solidFill>
                  <a:srgbClr val="3333FF"/>
                </a:solidFill>
                <a:uFill>
                  <a:solidFill>
                    <a:srgbClr val="FFFFFF"/>
                  </a:solidFill>
                </a:uFill>
                <a:latin typeface="Ubuntu"/>
                <a:ea typeface="DejaVu Sans"/>
              </a:rPr>
              <a:t> </a:t>
            </a:r>
            <a:r>
              <a:rPr lang="fr-FR" sz="2500" strike="noStrike" spc="-1" dirty="0">
                <a:solidFill>
                  <a:srgbClr val="000000"/>
                </a:solidFill>
                <a:uFill>
                  <a:solidFill>
                    <a:srgbClr val="FFFFFF"/>
                  </a:solidFill>
                </a:uFill>
                <a:latin typeface="Ubuntu"/>
                <a:ea typeface="DejaVu Sans"/>
              </a:rPr>
              <a:t>)</a:t>
            </a:r>
            <a:endParaRPr dirty="0"/>
          </a:p>
          <a:p>
            <a:pPr marL="343080" indent="-342000">
              <a:lnSpc>
                <a:spcPct val="100000"/>
              </a:lnSpc>
              <a:buFont typeface="Arial"/>
              <a:buChar char="•"/>
            </a:pPr>
            <a:r>
              <a:rPr lang="fr-FR" sz="2500" strike="noStrike" spc="-1" dirty="0">
                <a:solidFill>
                  <a:srgbClr val="000000"/>
                </a:solidFill>
                <a:uFill>
                  <a:solidFill>
                    <a:srgbClr val="FFFFFF"/>
                  </a:solidFill>
                </a:uFill>
                <a:latin typeface="Ubuntu"/>
                <a:ea typeface="DejaVu Sans"/>
              </a:rPr>
              <a:t>Expériences contemporaines (5 min) (sources :</a:t>
            </a:r>
            <a:r>
              <a:rPr lang="fr-FR" sz="2500" u="sng" strike="noStrike" spc="-1" dirty="0">
                <a:solidFill>
                  <a:srgbClr val="000000"/>
                </a:solidFill>
                <a:uFill>
                  <a:solidFill>
                    <a:srgbClr val="FFFFFF"/>
                  </a:solidFill>
                </a:uFill>
                <a:latin typeface="Ubuntu"/>
                <a:ea typeface="DejaVu Sans"/>
              </a:rPr>
              <a:t> </a:t>
            </a:r>
            <a:r>
              <a:rPr lang="fr-FR" sz="2500" u="sng" strike="noStrike" spc="-1" dirty="0">
                <a:solidFill>
                  <a:srgbClr val="0000FF"/>
                </a:solidFill>
                <a:uFill>
                  <a:solidFill>
                    <a:srgbClr val="FFFFFF"/>
                  </a:solidFill>
                </a:uFill>
                <a:latin typeface="Ubuntu"/>
                <a:ea typeface="DejaVu Sans"/>
                <a:hlinkClick r:id="rId5"/>
              </a:rPr>
              <a:t>1</a:t>
            </a:r>
            <a:r>
              <a:rPr lang="fr-FR" sz="2500" u="sng" strike="noStrike" spc="-1" dirty="0">
                <a:solidFill>
                  <a:srgbClr val="0000FF"/>
                </a:solidFill>
                <a:uFill>
                  <a:solidFill>
                    <a:srgbClr val="FFFFFF"/>
                  </a:solidFill>
                </a:uFill>
                <a:latin typeface="Ubuntu"/>
                <a:ea typeface="DejaVu Sans"/>
              </a:rPr>
              <a:t> </a:t>
            </a:r>
            <a:r>
              <a:rPr lang="fr-FR" sz="2500" u="sng" strike="noStrike" spc="-1" dirty="0">
                <a:solidFill>
                  <a:srgbClr val="0000FF"/>
                </a:solidFill>
                <a:uFill>
                  <a:solidFill>
                    <a:srgbClr val="FFFFFF"/>
                  </a:solidFill>
                </a:uFill>
                <a:latin typeface="Ubuntu"/>
                <a:ea typeface="DejaVu Sans"/>
                <a:hlinkClick r:id="rId6"/>
              </a:rPr>
              <a:t>2</a:t>
            </a:r>
            <a:r>
              <a:rPr lang="fr-FR" sz="2500" u="sng" strike="noStrike" spc="-1" dirty="0">
                <a:solidFill>
                  <a:srgbClr val="0000FF"/>
                </a:solidFill>
                <a:uFill>
                  <a:solidFill>
                    <a:srgbClr val="FFFFFF"/>
                  </a:solidFill>
                </a:uFill>
                <a:latin typeface="Ubuntu"/>
                <a:ea typeface="DejaVu Sans"/>
              </a:rPr>
              <a:t> </a:t>
            </a:r>
            <a:r>
              <a:rPr lang="fr-FR" sz="2500" u="sng" strike="noStrike" spc="-1" dirty="0">
                <a:solidFill>
                  <a:srgbClr val="0000FF"/>
                </a:solidFill>
                <a:uFill>
                  <a:solidFill>
                    <a:srgbClr val="FFFFFF"/>
                  </a:solidFill>
                </a:uFill>
                <a:latin typeface="Ubuntu"/>
                <a:ea typeface="DejaVu Sans"/>
                <a:hlinkClick r:id="rId7"/>
              </a:rPr>
              <a:t>3</a:t>
            </a:r>
            <a:r>
              <a:rPr lang="fr-FR" sz="2500" u="sng" strike="noStrike" spc="-1" dirty="0">
                <a:solidFill>
                  <a:srgbClr val="0000FF"/>
                </a:solidFill>
                <a:uFill>
                  <a:solidFill>
                    <a:srgbClr val="FFFFFF"/>
                  </a:solidFill>
                </a:uFill>
                <a:latin typeface="Ubuntu"/>
                <a:ea typeface="DejaVu Sans"/>
              </a:rPr>
              <a:t> </a:t>
            </a:r>
            <a:r>
              <a:rPr lang="fr-FR" sz="2500" strike="noStrike" spc="-1" dirty="0">
                <a:solidFill>
                  <a:srgbClr val="000000"/>
                </a:solidFill>
                <a:uFill>
                  <a:solidFill>
                    <a:srgbClr val="FFFFFF"/>
                  </a:solidFill>
                </a:uFill>
                <a:latin typeface="Ubuntu"/>
                <a:ea typeface="DejaVu Sans"/>
              </a:rPr>
              <a:t>)</a:t>
            </a:r>
            <a:endParaRPr dirty="0"/>
          </a:p>
          <a:p>
            <a:pPr marL="343080" indent="-342000">
              <a:lnSpc>
                <a:spcPct val="100000"/>
              </a:lnSpc>
              <a:buFont typeface="Arial"/>
              <a:buChar char="•"/>
            </a:pPr>
            <a:r>
              <a:rPr lang="fr-FR" sz="2500" strike="noStrike" spc="-1" dirty="0">
                <a:solidFill>
                  <a:srgbClr val="000000"/>
                </a:solidFill>
                <a:uFill>
                  <a:solidFill>
                    <a:srgbClr val="FFFFFF"/>
                  </a:solidFill>
                </a:uFill>
                <a:latin typeface="Ubuntu"/>
                <a:ea typeface="DejaVu Sans"/>
              </a:rPr>
              <a:t>Le tirage au sort dans les programmes des candidats à la présidentielle (5 min) (sources : </a:t>
            </a:r>
            <a:r>
              <a:rPr lang="fr-FR" sz="2500" u="sng" strike="noStrike" spc="-1" dirty="0">
                <a:solidFill>
                  <a:srgbClr val="0000FF"/>
                </a:solidFill>
                <a:uFill>
                  <a:solidFill>
                    <a:srgbClr val="FFFFFF"/>
                  </a:solidFill>
                </a:uFill>
                <a:latin typeface="Ubuntu"/>
                <a:ea typeface="DejaVu Sans"/>
                <a:hlinkClick r:id="rId8"/>
              </a:rPr>
              <a:t>1</a:t>
            </a:r>
            <a:r>
              <a:rPr lang="fr-FR" sz="2500" strike="noStrike" spc="-1" dirty="0">
                <a:solidFill>
                  <a:srgbClr val="0000FF"/>
                </a:solidFill>
                <a:uFill>
                  <a:solidFill>
                    <a:srgbClr val="FFFFFF"/>
                  </a:solidFill>
                </a:uFill>
                <a:latin typeface="Ubuntu"/>
                <a:ea typeface="DejaVu Sans"/>
              </a:rPr>
              <a:t> </a:t>
            </a:r>
            <a:r>
              <a:rPr lang="fr-FR" sz="2500" u="sng" strike="noStrike" spc="-1" dirty="0">
                <a:solidFill>
                  <a:srgbClr val="0000FF"/>
                </a:solidFill>
                <a:uFill>
                  <a:solidFill>
                    <a:srgbClr val="FFFFFF"/>
                  </a:solidFill>
                </a:uFill>
                <a:latin typeface="Ubuntu"/>
                <a:ea typeface="DejaVu Sans"/>
                <a:hlinkClick r:id="rId9"/>
              </a:rPr>
              <a:t>2</a:t>
            </a:r>
            <a:r>
              <a:rPr lang="fr-FR" sz="2500" strike="noStrike" spc="-1" dirty="0">
                <a:solidFill>
                  <a:srgbClr val="0000FF"/>
                </a:solidFill>
                <a:uFill>
                  <a:solidFill>
                    <a:srgbClr val="FFFFFF"/>
                  </a:solidFill>
                </a:uFill>
                <a:latin typeface="Ubuntu"/>
                <a:ea typeface="DejaVu Sans"/>
              </a:rPr>
              <a:t> </a:t>
            </a:r>
            <a:r>
              <a:rPr lang="fr-FR" sz="2500" u="sng" strike="noStrike" spc="-1" dirty="0">
                <a:solidFill>
                  <a:srgbClr val="0000FF"/>
                </a:solidFill>
                <a:uFill>
                  <a:solidFill>
                    <a:srgbClr val="FFFFFF"/>
                  </a:solidFill>
                </a:uFill>
                <a:latin typeface="Ubuntu"/>
                <a:ea typeface="DejaVu Sans"/>
                <a:hlinkClick r:id="rId10"/>
              </a:rPr>
              <a:t>3</a:t>
            </a:r>
            <a:r>
              <a:rPr lang="fr-FR" sz="2500" u="sng" strike="noStrike" spc="-1" dirty="0">
                <a:solidFill>
                  <a:srgbClr val="0000FF"/>
                </a:solidFill>
                <a:uFill>
                  <a:solidFill>
                    <a:srgbClr val="FFFFFF"/>
                  </a:solidFill>
                </a:uFill>
                <a:latin typeface="Ubuntu"/>
                <a:ea typeface="DejaVu Sans"/>
              </a:rPr>
              <a:t> </a:t>
            </a:r>
            <a:r>
              <a:rPr lang="fr-FR" sz="2500" strike="noStrike" spc="-1" dirty="0">
                <a:solidFill>
                  <a:srgbClr val="000000"/>
                </a:solidFill>
                <a:uFill>
                  <a:solidFill>
                    <a:srgbClr val="FFFFFF"/>
                  </a:solidFill>
                </a:uFill>
                <a:latin typeface="Ubuntu"/>
                <a:ea typeface="DejaVu Sans"/>
              </a:rPr>
              <a:t>)</a:t>
            </a:r>
            <a:endParaRPr dirty="0"/>
          </a:p>
          <a:p>
            <a:pPr marL="343080" indent="-342000">
              <a:lnSpc>
                <a:spcPct val="100000"/>
              </a:lnSpc>
              <a:buSzPct val="45000"/>
              <a:buFont typeface="Wingdings" charset="2"/>
              <a:buChar char=""/>
            </a:pPr>
            <a:r>
              <a:rPr lang="fr-FR" sz="2500" strike="noStrike" spc="-1" dirty="0">
                <a:solidFill>
                  <a:srgbClr val="000000"/>
                </a:solidFill>
                <a:uFill>
                  <a:solidFill>
                    <a:srgbClr val="FFFFFF"/>
                  </a:solidFill>
                </a:uFill>
                <a:latin typeface="Ubuntu"/>
                <a:ea typeface="DejaVu Sans"/>
              </a:rPr>
              <a:t>Résumé des principes (20 min) (sources :</a:t>
            </a:r>
            <a:r>
              <a:rPr lang="fr-FR" sz="2500" strike="noStrike" spc="-1" dirty="0">
                <a:solidFill>
                  <a:srgbClr val="0000FF"/>
                </a:solidFill>
                <a:uFill>
                  <a:solidFill>
                    <a:srgbClr val="FFFFFF"/>
                  </a:solidFill>
                </a:uFill>
                <a:latin typeface="Ubuntu"/>
                <a:ea typeface="DejaVu Sans"/>
              </a:rPr>
              <a:t> </a:t>
            </a:r>
            <a:r>
              <a:rPr lang="fr-FR" sz="2500" strike="noStrike" spc="-1" dirty="0">
                <a:solidFill>
                  <a:srgbClr val="0000FF"/>
                </a:solidFill>
                <a:uFill>
                  <a:solidFill>
                    <a:srgbClr val="FFFFFF"/>
                  </a:solidFill>
                </a:uFill>
                <a:latin typeface="Ubuntu"/>
                <a:ea typeface="DejaVu Sans"/>
                <a:hlinkClick r:id="rId11"/>
              </a:rPr>
              <a:t>1</a:t>
            </a:r>
            <a:r>
              <a:rPr lang="fr-FR" sz="2500" strike="noStrike" spc="-1" dirty="0">
                <a:solidFill>
                  <a:srgbClr val="0000FF"/>
                </a:solidFill>
                <a:uFill>
                  <a:solidFill>
                    <a:srgbClr val="FFFFFF"/>
                  </a:solidFill>
                </a:uFill>
                <a:latin typeface="Ubuntu"/>
                <a:ea typeface="DejaVu Sans"/>
              </a:rPr>
              <a:t> </a:t>
            </a:r>
            <a:r>
              <a:rPr lang="fr-FR" sz="2500" strike="noStrike" spc="-1" dirty="0">
                <a:solidFill>
                  <a:srgbClr val="0000FF"/>
                </a:solidFill>
                <a:uFill>
                  <a:solidFill>
                    <a:srgbClr val="FFFFFF"/>
                  </a:solidFill>
                </a:uFill>
                <a:latin typeface="Ubuntu"/>
                <a:ea typeface="DejaVu Sans"/>
                <a:hlinkClick r:id="rId12"/>
              </a:rPr>
              <a:t>2</a:t>
            </a:r>
            <a:r>
              <a:rPr lang="fr-FR" sz="2500" strike="noStrike" spc="-1" dirty="0">
                <a:solidFill>
                  <a:srgbClr val="0000FF"/>
                </a:solidFill>
                <a:uFill>
                  <a:solidFill>
                    <a:srgbClr val="FFFFFF"/>
                  </a:solidFill>
                </a:uFill>
                <a:latin typeface="Ubuntu"/>
                <a:ea typeface="DejaVu Sans"/>
              </a:rPr>
              <a:t> </a:t>
            </a:r>
            <a:r>
              <a:rPr lang="fr-FR" sz="2500" strike="noStrike" spc="-1" dirty="0">
                <a:solidFill>
                  <a:srgbClr val="0000FF"/>
                </a:solidFill>
                <a:uFill>
                  <a:solidFill>
                    <a:srgbClr val="FFFFFF"/>
                  </a:solidFill>
                </a:uFill>
                <a:latin typeface="Ubuntu"/>
                <a:ea typeface="DejaVu Sans"/>
                <a:hlinkClick r:id="rId13"/>
              </a:rPr>
              <a:t>3</a:t>
            </a:r>
            <a:r>
              <a:rPr lang="fr-FR" sz="2500" strike="noStrike" spc="-1" dirty="0">
                <a:solidFill>
                  <a:srgbClr val="0000FF"/>
                </a:solidFill>
                <a:uFill>
                  <a:solidFill>
                    <a:srgbClr val="FFFFFF"/>
                  </a:solidFill>
                </a:uFill>
                <a:latin typeface="Ubuntu"/>
                <a:ea typeface="DejaVu Sans"/>
              </a:rPr>
              <a:t> </a:t>
            </a:r>
            <a:r>
              <a:rPr lang="fr-FR" sz="2500" strike="noStrike" spc="-1" dirty="0">
                <a:solidFill>
                  <a:srgbClr val="000000"/>
                </a:solidFill>
                <a:uFill>
                  <a:solidFill>
                    <a:srgbClr val="FFFFFF"/>
                  </a:solidFill>
                </a:uFill>
                <a:latin typeface="Ubuntu"/>
                <a:ea typeface="DejaVu Sans"/>
              </a:rPr>
              <a:t>) </a:t>
            </a:r>
            <a:endParaRPr dirty="0"/>
          </a:p>
          <a:p>
            <a:pPr marL="343080" indent="-342000">
              <a:lnSpc>
                <a:spcPct val="100000"/>
              </a:lnSpc>
              <a:buFont typeface="Arial"/>
              <a:buChar char="•"/>
            </a:pPr>
            <a:r>
              <a:rPr lang="fr-FR" sz="2500" strike="noStrike" spc="-1" dirty="0">
                <a:solidFill>
                  <a:srgbClr val="000000"/>
                </a:solidFill>
                <a:uFill>
                  <a:solidFill>
                    <a:srgbClr val="FFFFFF"/>
                  </a:solidFill>
                </a:uFill>
                <a:latin typeface="Ubuntu"/>
                <a:ea typeface="DejaVu Sans"/>
              </a:rPr>
              <a:t>Débat pros/contres (30 min) (sources : </a:t>
            </a:r>
            <a:r>
              <a:rPr lang="fr-FR" sz="2500" strike="noStrike" spc="-1" dirty="0">
                <a:solidFill>
                  <a:srgbClr val="000000"/>
                </a:solidFill>
                <a:uFill>
                  <a:solidFill>
                    <a:srgbClr val="FFFFFF"/>
                  </a:solidFill>
                </a:uFill>
                <a:latin typeface="Ubuntu"/>
                <a:ea typeface="DejaVu Sans"/>
                <a:hlinkClick r:id="rId14"/>
              </a:rPr>
              <a:t>1</a:t>
            </a:r>
            <a:r>
              <a:rPr lang="fr-FR" sz="2500" strike="noStrike" spc="-1" dirty="0">
                <a:solidFill>
                  <a:srgbClr val="0000CC"/>
                </a:solidFill>
                <a:uFill>
                  <a:solidFill>
                    <a:srgbClr val="FFFFFF"/>
                  </a:solidFill>
                </a:uFill>
                <a:latin typeface="Ubuntu"/>
                <a:ea typeface="DejaVu Sans"/>
              </a:rPr>
              <a:t> </a:t>
            </a:r>
            <a:r>
              <a:rPr lang="fr-FR" sz="2500" strike="noStrike" spc="-1" dirty="0">
                <a:solidFill>
                  <a:srgbClr val="0000CC"/>
                </a:solidFill>
                <a:uFill>
                  <a:solidFill>
                    <a:srgbClr val="FFFFFF"/>
                  </a:solidFill>
                </a:uFill>
                <a:latin typeface="Ubuntu"/>
                <a:ea typeface="DejaVu Sans"/>
                <a:hlinkClick r:id="rId15"/>
              </a:rPr>
              <a:t>2</a:t>
            </a:r>
            <a:r>
              <a:rPr lang="fr-FR" sz="2500" strike="noStrike" spc="-1" dirty="0">
                <a:solidFill>
                  <a:srgbClr val="0000CC"/>
                </a:solidFill>
                <a:uFill>
                  <a:solidFill>
                    <a:srgbClr val="FFFFFF"/>
                  </a:solidFill>
                </a:uFill>
                <a:latin typeface="Ubuntu"/>
                <a:ea typeface="DejaVu Sans"/>
              </a:rPr>
              <a:t> </a:t>
            </a:r>
            <a:r>
              <a:rPr lang="fr-FR" sz="2500" strike="noStrike" spc="-1" dirty="0">
                <a:solidFill>
                  <a:srgbClr val="000000"/>
                </a:solidFill>
                <a:uFill>
                  <a:solidFill>
                    <a:srgbClr val="FFFFFF"/>
                  </a:solidFill>
                </a:uFill>
                <a:latin typeface="Ubuntu"/>
                <a:ea typeface="DejaVu Sans"/>
              </a:rPr>
              <a:t>)</a:t>
            </a:r>
            <a:endParaRPr dirty="0"/>
          </a:p>
          <a:p>
            <a:pPr marL="743040" lvl="1" indent="-284760">
              <a:lnSpc>
                <a:spcPct val="100000"/>
              </a:lnSpc>
              <a:buFont typeface="Arial"/>
              <a:buChar char="–"/>
            </a:pPr>
            <a:r>
              <a:rPr lang="fr-FR" sz="2500" strike="noStrike" spc="-1" dirty="0">
                <a:solidFill>
                  <a:srgbClr val="000000"/>
                </a:solidFill>
                <a:uFill>
                  <a:solidFill>
                    <a:srgbClr val="FFFFFF"/>
                  </a:solidFill>
                </a:uFill>
                <a:latin typeface="Ubuntu"/>
                <a:ea typeface="DejaVu Sans"/>
              </a:rPr>
              <a:t>La question de la représentativité</a:t>
            </a:r>
            <a:endParaRPr dirty="0"/>
          </a:p>
          <a:p>
            <a:pPr marL="743040" lvl="1" indent="-284760">
              <a:lnSpc>
                <a:spcPct val="100000"/>
              </a:lnSpc>
              <a:buFont typeface="Arial"/>
              <a:buChar char="–"/>
            </a:pPr>
            <a:r>
              <a:rPr lang="fr-FR" sz="2500" strike="noStrike" spc="-1" dirty="0">
                <a:solidFill>
                  <a:srgbClr val="000000"/>
                </a:solidFill>
                <a:uFill>
                  <a:solidFill>
                    <a:srgbClr val="FFFFFF"/>
                  </a:solidFill>
                </a:uFill>
                <a:latin typeface="Ubuntu"/>
                <a:ea typeface="DejaVu Sans"/>
              </a:rPr>
              <a:t>La question de la légitimité</a:t>
            </a:r>
            <a:endParaRPr dirty="0"/>
          </a:p>
          <a:p>
            <a:pPr marL="343080" indent="-342000">
              <a:lnSpc>
                <a:spcPct val="100000"/>
              </a:lnSpc>
              <a:buFont typeface="Arial"/>
              <a:buChar char="•"/>
            </a:pPr>
            <a:r>
              <a:rPr lang="fr-FR" sz="2500" strike="noStrike" spc="-1" dirty="0">
                <a:solidFill>
                  <a:srgbClr val="000000"/>
                </a:solidFill>
                <a:uFill>
                  <a:solidFill>
                    <a:srgbClr val="FFFFFF"/>
                  </a:solidFill>
                </a:uFill>
                <a:latin typeface="Ubuntu"/>
                <a:ea typeface="DejaVu Sans"/>
              </a:rPr>
              <a:t>Mise en pratique au sein du comité (20 min) </a:t>
            </a:r>
            <a:endParaRPr dirty="0"/>
          </a:p>
          <a:p>
            <a:pPr>
              <a:lnSpc>
                <a:spcPct val="100000"/>
              </a:lnSpc>
            </a:pPr>
            <a:endParaRPr dirty="0"/>
          </a:p>
        </p:txBody>
      </p:sp>
      <p:pic>
        <p:nvPicPr>
          <p:cNvPr id="85" name="Image 3"/>
          <p:cNvPicPr/>
          <p:nvPr/>
        </p:nvPicPr>
        <p:blipFill>
          <a:blip r:embed="rId16" cstate="print"/>
          <a:stretch/>
        </p:blipFill>
        <p:spPr>
          <a:xfrm>
            <a:off x="252000" y="332640"/>
            <a:ext cx="3382920" cy="20023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3708000" y="404640"/>
            <a:ext cx="367128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4400" strike="noStrike" spc="-1">
                <a:solidFill>
                  <a:srgbClr val="808080"/>
                </a:solidFill>
                <a:uFill>
                  <a:solidFill>
                    <a:srgbClr val="FFFFFF"/>
                  </a:solidFill>
                </a:uFill>
                <a:latin typeface="Haettenschweiler"/>
                <a:ea typeface="DejaVu Sans"/>
              </a:rPr>
              <a:t>Bref historique</a:t>
            </a:r>
            <a:endParaRPr/>
          </a:p>
        </p:txBody>
      </p:sp>
      <p:pic>
        <p:nvPicPr>
          <p:cNvPr id="87" name="Espace réservé du contenu 3"/>
          <p:cNvPicPr/>
          <p:nvPr/>
        </p:nvPicPr>
        <p:blipFill>
          <a:blip r:embed="rId3" cstate="print"/>
          <a:stretch/>
        </p:blipFill>
        <p:spPr>
          <a:xfrm>
            <a:off x="1907640" y="80640"/>
            <a:ext cx="1751400" cy="1541880"/>
          </a:xfrm>
          <a:prstGeom prst="rect">
            <a:avLst/>
          </a:prstGeom>
          <a:ln>
            <a:noFill/>
          </a:ln>
        </p:spPr>
      </p:pic>
      <p:sp>
        <p:nvSpPr>
          <p:cNvPr id="88" name="CustomShape 2"/>
          <p:cNvSpPr/>
          <p:nvPr/>
        </p:nvSpPr>
        <p:spPr>
          <a:xfrm>
            <a:off x="792000" y="1836000"/>
            <a:ext cx="7775280" cy="163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800" b="1" strike="noStrike" spc="-1">
                <a:solidFill>
                  <a:srgbClr val="000000"/>
                </a:solidFill>
                <a:uFill>
                  <a:solidFill>
                    <a:srgbClr val="FFFFFF"/>
                  </a:solidFill>
                </a:uFill>
                <a:latin typeface="Arial"/>
                <a:ea typeface="DejaVu Sans"/>
              </a:rPr>
              <a:t>Athènes (4</a:t>
            </a:r>
            <a:r>
              <a:rPr lang="fr-FR" sz="1800" b="1" strike="noStrike" spc="-1" baseline="101000">
                <a:solidFill>
                  <a:srgbClr val="000000"/>
                </a:solidFill>
                <a:uFill>
                  <a:solidFill>
                    <a:srgbClr val="FFFFFF"/>
                  </a:solidFill>
                </a:uFill>
                <a:latin typeface="Arial"/>
                <a:ea typeface="DejaVu Sans"/>
              </a:rPr>
              <a:t>e</a:t>
            </a:r>
            <a:r>
              <a:rPr lang="fr-FR" sz="1800" b="1" strike="noStrike" spc="-1">
                <a:solidFill>
                  <a:srgbClr val="000000"/>
                </a:solidFill>
                <a:uFill>
                  <a:solidFill>
                    <a:srgbClr val="FFFFFF"/>
                  </a:solidFill>
                </a:uFill>
                <a:latin typeface="Arial"/>
                <a:ea typeface="DejaVu Sans"/>
              </a:rPr>
              <a:t> siècle avant J.-C.),</a:t>
            </a:r>
            <a:r>
              <a:rPr lang="fr-FR" sz="1800" strike="noStrike" spc="-1">
                <a:solidFill>
                  <a:srgbClr val="000000"/>
                </a:solidFill>
                <a:uFill>
                  <a:solidFill>
                    <a:srgbClr val="FFFFFF"/>
                  </a:solidFill>
                </a:uFill>
                <a:latin typeface="Arial"/>
                <a:ea typeface="DejaVu Sans"/>
              </a:rPr>
              <a:t> le tirage au sort est utilisé pour désigner le Conseil des 500, les magistrats et les juges ainsi que les jurés. L'idéal démocratique est porté par le tirage au sort, </a:t>
            </a:r>
            <a:r>
              <a:rPr lang="fr-FR" sz="1800" strike="noStrike" spc="-1">
                <a:solidFill>
                  <a:srgbClr val="4B1F6F"/>
                </a:solidFill>
                <a:uFill>
                  <a:solidFill>
                    <a:srgbClr val="FFFFFF"/>
                  </a:solidFill>
                </a:uFill>
                <a:latin typeface="Arial"/>
                <a:ea typeface="DejaVu Sans"/>
              </a:rPr>
              <a:t>la rotation rapide et le non cumul des mandats, l'égale participation à la vie politique et l'obligation de rendre des comptes.</a:t>
            </a:r>
            <a:r>
              <a:rPr lang="fr-FR" sz="1800" strike="noStrike" spc="-1">
                <a:solidFill>
                  <a:srgbClr val="000000"/>
                </a:solidFill>
                <a:uFill>
                  <a:solidFill>
                    <a:srgbClr val="FFFFFF"/>
                  </a:solidFill>
                </a:uFill>
                <a:latin typeface="Arial"/>
                <a:ea typeface="DejaVu Sans"/>
              </a:rPr>
              <a:t> </a:t>
            </a:r>
            <a:r>
              <a:rPr lang="fr-FR" sz="1800" b="1" strike="noStrike" spc="-1">
                <a:solidFill>
                  <a:srgbClr val="800000"/>
                </a:solidFill>
                <a:uFill>
                  <a:solidFill>
                    <a:srgbClr val="FFFFFF"/>
                  </a:solidFill>
                </a:uFill>
                <a:latin typeface="Arial"/>
                <a:ea typeface="DejaVu Sans"/>
              </a:rPr>
              <a:t>Il permet l'égalité des chances dans l’accession à des charges politiques</a:t>
            </a:r>
            <a:r>
              <a:rPr lang="fr-FR" sz="1800" strike="noStrike" spc="-1">
                <a:solidFill>
                  <a:srgbClr val="800000"/>
                </a:solidFill>
                <a:uFill>
                  <a:solidFill>
                    <a:srgbClr val="FFFFFF"/>
                  </a:solidFill>
                </a:uFill>
                <a:latin typeface="Arial"/>
                <a:ea typeface="DejaVu Sans"/>
              </a:rPr>
              <a:t> (vs. Transmission héréditaire).</a:t>
            </a:r>
            <a:endParaRPr/>
          </a:p>
        </p:txBody>
      </p:sp>
      <p:sp>
        <p:nvSpPr>
          <p:cNvPr id="89" name="Line 3"/>
          <p:cNvSpPr/>
          <p:nvPr/>
        </p:nvSpPr>
        <p:spPr>
          <a:xfrm>
            <a:off x="864000" y="3564000"/>
            <a:ext cx="763200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90" name="CustomShape 4"/>
          <p:cNvSpPr/>
          <p:nvPr/>
        </p:nvSpPr>
        <p:spPr>
          <a:xfrm>
            <a:off x="828000" y="3589200"/>
            <a:ext cx="7775280" cy="1378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800" b="1" strike="noStrike" spc="-1">
                <a:solidFill>
                  <a:srgbClr val="000000"/>
                </a:solidFill>
                <a:uFill>
                  <a:solidFill>
                    <a:srgbClr val="FFFFFF"/>
                  </a:solidFill>
                </a:uFill>
                <a:latin typeface="Arial"/>
                <a:ea typeface="DejaVu Sans"/>
              </a:rPr>
              <a:t>Italie (13</a:t>
            </a:r>
            <a:r>
              <a:rPr lang="fr-FR" sz="1800" b="1" strike="noStrike" spc="-1" baseline="101000">
                <a:solidFill>
                  <a:srgbClr val="000000"/>
                </a:solidFill>
                <a:uFill>
                  <a:solidFill>
                    <a:srgbClr val="FFFFFF"/>
                  </a:solidFill>
                </a:uFill>
                <a:latin typeface="Arial"/>
                <a:ea typeface="DejaVu Sans"/>
              </a:rPr>
              <a:t>e</a:t>
            </a:r>
            <a:r>
              <a:rPr lang="fr-FR" sz="1800" b="1" strike="noStrike" spc="-1">
                <a:solidFill>
                  <a:srgbClr val="000000"/>
                </a:solidFill>
                <a:uFill>
                  <a:solidFill>
                    <a:srgbClr val="FFFFFF"/>
                  </a:solidFill>
                </a:uFill>
                <a:latin typeface="Arial"/>
                <a:ea typeface="DejaVu Sans"/>
              </a:rPr>
              <a:t> siècle),</a:t>
            </a:r>
            <a:r>
              <a:rPr lang="fr-FR" sz="1800" strike="noStrike" spc="-1">
                <a:solidFill>
                  <a:srgbClr val="000000"/>
                </a:solidFill>
                <a:uFill>
                  <a:solidFill>
                    <a:srgbClr val="FFFFFF"/>
                  </a:solidFill>
                </a:uFill>
                <a:latin typeface="Arial"/>
                <a:ea typeface="DejaVu Sans"/>
              </a:rPr>
              <a:t> alors que 24 systèmes électoraux différents sont expérimentés pour nommer le priorat de Florence (organe pivot du gouvernement), le tirage au sort est utilisé comme </a:t>
            </a:r>
            <a:r>
              <a:rPr lang="fr-FR" sz="1800" b="1" strike="noStrike" spc="-1">
                <a:solidFill>
                  <a:srgbClr val="800000"/>
                </a:solidFill>
                <a:uFill>
                  <a:solidFill>
                    <a:srgbClr val="FFFFFF"/>
                  </a:solidFill>
                </a:uFill>
                <a:latin typeface="Arial"/>
                <a:ea typeface="DejaVu Sans"/>
              </a:rPr>
              <a:t>moyen neutre et impartial pour répartir les pouvoirs entre seigneuries</a:t>
            </a:r>
            <a:r>
              <a:rPr lang="fr-FR" sz="1800" strike="noStrike" spc="-1">
                <a:solidFill>
                  <a:srgbClr val="800000"/>
                </a:solidFill>
                <a:uFill>
                  <a:solidFill>
                    <a:srgbClr val="FFFFFF"/>
                  </a:solidFill>
                </a:uFill>
                <a:latin typeface="Arial"/>
                <a:ea typeface="DejaVu Sans"/>
              </a:rPr>
              <a:t>, </a:t>
            </a:r>
            <a:r>
              <a:rPr lang="fr-FR" sz="1800" strike="noStrike" spc="-1">
                <a:solidFill>
                  <a:srgbClr val="000000"/>
                </a:solidFill>
                <a:uFill>
                  <a:solidFill>
                    <a:srgbClr val="FFFFFF"/>
                  </a:solidFill>
                </a:uFill>
                <a:latin typeface="Arial"/>
                <a:ea typeface="DejaVu Sans"/>
              </a:rPr>
              <a:t>il concerne la nomination des magistrats ou encore du Doge (Venise).</a:t>
            </a:r>
            <a:endParaRPr/>
          </a:p>
        </p:txBody>
      </p:sp>
      <p:sp>
        <p:nvSpPr>
          <p:cNvPr id="91" name="CustomShape 5"/>
          <p:cNvSpPr/>
          <p:nvPr/>
        </p:nvSpPr>
        <p:spPr>
          <a:xfrm>
            <a:off x="828000" y="5112000"/>
            <a:ext cx="7775280" cy="111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800" b="1" strike="noStrike" spc="-1" dirty="0">
                <a:solidFill>
                  <a:srgbClr val="000000"/>
                </a:solidFill>
                <a:uFill>
                  <a:solidFill>
                    <a:srgbClr val="FFFFFF"/>
                  </a:solidFill>
                </a:uFill>
                <a:latin typeface="Arial"/>
                <a:ea typeface="DejaVu Sans"/>
              </a:rPr>
              <a:t>Révolution française,</a:t>
            </a:r>
            <a:r>
              <a:rPr lang="fr-FR" sz="1800" strike="noStrike" spc="-1" dirty="0">
                <a:solidFill>
                  <a:srgbClr val="000000"/>
                </a:solidFill>
                <a:uFill>
                  <a:solidFill>
                    <a:srgbClr val="FFFFFF"/>
                  </a:solidFill>
                </a:uFill>
                <a:latin typeface="Arial"/>
                <a:ea typeface="DejaVu Sans"/>
              </a:rPr>
              <a:t> le concept de Jury populaire </a:t>
            </a:r>
            <a:r>
              <a:rPr lang="fr-FR" spc="-1" dirty="0">
                <a:solidFill>
                  <a:srgbClr val="000000"/>
                </a:solidFill>
                <a:uFill>
                  <a:solidFill>
                    <a:srgbClr val="FFFFFF"/>
                  </a:solidFill>
                </a:uFill>
                <a:latin typeface="Arial"/>
                <a:ea typeface="DejaVu Sans"/>
              </a:rPr>
              <a:t>(tribunal criminel) </a:t>
            </a:r>
            <a:r>
              <a:rPr lang="fr-FR" sz="1800" strike="noStrike" spc="-1" dirty="0">
                <a:solidFill>
                  <a:srgbClr val="000000"/>
                </a:solidFill>
                <a:uFill>
                  <a:solidFill>
                    <a:srgbClr val="FFFFFF"/>
                  </a:solidFill>
                </a:uFill>
                <a:latin typeface="Arial"/>
                <a:ea typeface="DejaVu Sans"/>
              </a:rPr>
              <a:t>ou d'Assises est importé d'Angleterre. C'est </a:t>
            </a:r>
            <a:r>
              <a:rPr lang="fr-FR" sz="1800" strike="noStrike" spc="-1" dirty="0">
                <a:solidFill>
                  <a:srgbClr val="330066"/>
                </a:solidFill>
                <a:uFill>
                  <a:solidFill>
                    <a:srgbClr val="FFFFFF"/>
                  </a:solidFill>
                </a:uFill>
                <a:latin typeface="Arial"/>
                <a:ea typeface="DejaVu Sans"/>
              </a:rPr>
              <a:t>une commission mixte départementale</a:t>
            </a:r>
            <a:r>
              <a:rPr lang="fr-FR" sz="1800" strike="noStrike" spc="-1" dirty="0">
                <a:solidFill>
                  <a:srgbClr val="000000"/>
                </a:solidFill>
                <a:uFill>
                  <a:solidFill>
                    <a:srgbClr val="FFFFFF"/>
                  </a:solidFill>
                </a:uFill>
                <a:latin typeface="Arial"/>
                <a:ea typeface="DejaVu Sans"/>
              </a:rPr>
              <a:t> composée de 3 magistrats et de 9 jurés de plus de 23 ans tirés au sort. Ils doivent rendre leur jugement sur la base de leur « intime conviction ».</a:t>
            </a:r>
            <a:endParaRPr dirty="0"/>
          </a:p>
        </p:txBody>
      </p:sp>
      <p:sp>
        <p:nvSpPr>
          <p:cNvPr id="92" name="Line 6"/>
          <p:cNvSpPr/>
          <p:nvPr/>
        </p:nvSpPr>
        <p:spPr>
          <a:xfrm>
            <a:off x="828000" y="5040000"/>
            <a:ext cx="7632000" cy="0"/>
          </a:xfrm>
          <a:prstGeom prst="line">
            <a:avLst/>
          </a:prstGeom>
          <a:ln>
            <a:solidFill>
              <a:srgbClr val="000000"/>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3744000" y="513360"/>
            <a:ext cx="489528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4400" strike="noStrike" spc="-1">
                <a:solidFill>
                  <a:srgbClr val="808080"/>
                </a:solidFill>
                <a:uFill>
                  <a:solidFill>
                    <a:srgbClr val="FFFFFF"/>
                  </a:solidFill>
                </a:uFill>
                <a:latin typeface="Haettenschweiler"/>
                <a:ea typeface="DejaVu Sans"/>
              </a:rPr>
              <a:t>Expériences contemporaines</a:t>
            </a:r>
            <a:endParaRPr/>
          </a:p>
        </p:txBody>
      </p:sp>
      <p:pic>
        <p:nvPicPr>
          <p:cNvPr id="94" name="Image 93"/>
          <p:cNvPicPr/>
          <p:nvPr/>
        </p:nvPicPr>
        <p:blipFill>
          <a:blip r:embed="rId3" cstate="print"/>
          <a:stretch/>
        </p:blipFill>
        <p:spPr>
          <a:xfrm>
            <a:off x="1252800" y="288000"/>
            <a:ext cx="2274840" cy="1511640"/>
          </a:xfrm>
          <a:prstGeom prst="rect">
            <a:avLst/>
          </a:prstGeom>
          <a:ln>
            <a:noFill/>
          </a:ln>
        </p:spPr>
      </p:pic>
      <p:sp>
        <p:nvSpPr>
          <p:cNvPr id="95" name="CustomShape 2"/>
          <p:cNvSpPr/>
          <p:nvPr/>
        </p:nvSpPr>
        <p:spPr>
          <a:xfrm>
            <a:off x="792000" y="1865520"/>
            <a:ext cx="7775280" cy="163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800" b="1" strike="noStrike" spc="-1">
                <a:solidFill>
                  <a:srgbClr val="000000"/>
                </a:solidFill>
                <a:uFill>
                  <a:solidFill>
                    <a:srgbClr val="FFFFFF"/>
                  </a:solidFill>
                </a:uFill>
                <a:latin typeface="Arial"/>
                <a:ea typeface="DejaVu Sans"/>
              </a:rPr>
              <a:t>Colombie Britannique, Canada (2004). </a:t>
            </a:r>
            <a:r>
              <a:rPr lang="fr-FR" sz="1800" strike="noStrike" spc="-1">
                <a:solidFill>
                  <a:srgbClr val="000000"/>
                </a:solidFill>
                <a:uFill>
                  <a:solidFill>
                    <a:srgbClr val="FFFFFF"/>
                  </a:solidFill>
                </a:uFill>
                <a:latin typeface="Arial"/>
                <a:ea typeface="DejaVu Sans"/>
              </a:rPr>
              <a:t>A l'initiative du 1</a:t>
            </a:r>
            <a:r>
              <a:rPr lang="fr-FR" sz="1800" strike="noStrike" spc="-1" baseline="101000">
                <a:solidFill>
                  <a:srgbClr val="000000"/>
                </a:solidFill>
                <a:uFill>
                  <a:solidFill>
                    <a:srgbClr val="FFFFFF"/>
                  </a:solidFill>
                </a:uFill>
                <a:latin typeface="Arial"/>
                <a:ea typeface="DejaVu Sans"/>
              </a:rPr>
              <a:t>er</a:t>
            </a:r>
            <a:r>
              <a:rPr lang="fr-FR" sz="1800" strike="noStrike" spc="-1">
                <a:solidFill>
                  <a:srgbClr val="000000"/>
                </a:solidFill>
                <a:uFill>
                  <a:solidFill>
                    <a:srgbClr val="FFFFFF"/>
                  </a:solidFill>
                </a:uFill>
                <a:latin typeface="Arial"/>
                <a:ea typeface="DejaVu Sans"/>
              </a:rPr>
              <a:t> ministre Gordon Campbell, le gouvernement de Victoria a fait appel à 159 citoyens tirés au sort pour réfléchir sur un </a:t>
            </a:r>
            <a:r>
              <a:rPr lang="fr-FR" sz="1800" b="1" strike="noStrike" spc="-1">
                <a:solidFill>
                  <a:srgbClr val="800000"/>
                </a:solidFill>
                <a:uFill>
                  <a:solidFill>
                    <a:srgbClr val="FFFFFF"/>
                  </a:solidFill>
                </a:uFill>
                <a:latin typeface="Arial"/>
                <a:ea typeface="DejaVu Sans"/>
              </a:rPr>
              <a:t>projet de réforme électorale</a:t>
            </a:r>
            <a:r>
              <a:rPr lang="fr-FR" sz="1800" strike="noStrike" spc="-1">
                <a:solidFill>
                  <a:srgbClr val="000000"/>
                </a:solidFill>
                <a:uFill>
                  <a:solidFill>
                    <a:srgbClr val="FFFFFF"/>
                  </a:solidFill>
                </a:uFill>
                <a:latin typeface="Arial"/>
                <a:ea typeface="DejaVu Sans"/>
              </a:rPr>
              <a:t>, soumis à référendum en 2005 à l'ensemble de la population avant de devenir un projet de loi.</a:t>
            </a:r>
            <a:endParaRPr/>
          </a:p>
        </p:txBody>
      </p:sp>
      <p:sp>
        <p:nvSpPr>
          <p:cNvPr id="96" name="CustomShape 3"/>
          <p:cNvSpPr/>
          <p:nvPr/>
        </p:nvSpPr>
        <p:spPr>
          <a:xfrm>
            <a:off x="792000" y="3377520"/>
            <a:ext cx="7775280" cy="163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800" b="1" strike="noStrike" spc="-1">
                <a:solidFill>
                  <a:srgbClr val="000000"/>
                </a:solidFill>
                <a:uFill>
                  <a:solidFill>
                    <a:srgbClr val="FFFFFF"/>
                  </a:solidFill>
                </a:uFill>
                <a:latin typeface="Arial"/>
                <a:ea typeface="DejaVu Sans"/>
              </a:rPr>
              <a:t>Islande (2008). </a:t>
            </a:r>
            <a:r>
              <a:rPr lang="fr-FR" sz="1800" strike="noStrike" spc="-1">
                <a:solidFill>
                  <a:srgbClr val="000000"/>
                </a:solidFill>
                <a:uFill>
                  <a:solidFill>
                    <a:srgbClr val="FFFFFF"/>
                  </a:solidFill>
                </a:uFill>
                <a:latin typeface="Arial"/>
                <a:ea typeface="DejaVu Sans"/>
              </a:rPr>
              <a:t>Au moment de la crise financière de 2008, le pays se déclare en faillite. La révolution islandaise a permis la démission d'un gouvernement, la nationalisation des 3 principales banques, l'emprisonnement des responsables de la crise, l'organisation d'un référendum pour que le peuple se prononce sur des décisions économiques fondamentales (non remboursement de la dette), et la </a:t>
            </a:r>
            <a:r>
              <a:rPr lang="fr-FR" sz="1800" b="1" strike="noStrike" spc="-1">
                <a:solidFill>
                  <a:srgbClr val="800000"/>
                </a:solidFill>
                <a:uFill>
                  <a:solidFill>
                    <a:srgbClr val="FFFFFF"/>
                  </a:solidFill>
                </a:uFill>
                <a:latin typeface="Arial"/>
                <a:ea typeface="DejaVu Sans"/>
              </a:rPr>
              <a:t>réécriture par le peuple de la nouvelle Constitution</a:t>
            </a:r>
            <a:r>
              <a:rPr lang="fr-FR" sz="1800" strike="noStrike" spc="-1">
                <a:solidFill>
                  <a:srgbClr val="000000"/>
                </a:solidFill>
                <a:uFill>
                  <a:solidFill>
                    <a:srgbClr val="FFFFFF"/>
                  </a:solidFill>
                </a:uFill>
                <a:latin typeface="Arial"/>
                <a:ea typeface="DejaVu Sans"/>
              </a:rPr>
              <a:t>.</a:t>
            </a:r>
            <a:endParaRPr/>
          </a:p>
        </p:txBody>
      </p:sp>
      <p:sp>
        <p:nvSpPr>
          <p:cNvPr id="97" name="Line 4"/>
          <p:cNvSpPr/>
          <p:nvPr/>
        </p:nvSpPr>
        <p:spPr>
          <a:xfrm>
            <a:off x="864000" y="3377520"/>
            <a:ext cx="763164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98" name="Line 5"/>
          <p:cNvSpPr/>
          <p:nvPr/>
        </p:nvSpPr>
        <p:spPr>
          <a:xfrm>
            <a:off x="864000" y="5436000"/>
            <a:ext cx="763164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99" name="CustomShape 6"/>
          <p:cNvSpPr/>
          <p:nvPr/>
        </p:nvSpPr>
        <p:spPr>
          <a:xfrm>
            <a:off x="792000" y="5501880"/>
            <a:ext cx="7703640" cy="162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800" b="1" strike="noStrike" spc="-1">
                <a:uFill>
                  <a:solidFill>
                    <a:srgbClr val="FFFFFF"/>
                  </a:solidFill>
                </a:uFill>
                <a:latin typeface="Arial"/>
              </a:rPr>
              <a:t>Région de Metz, France (2012).</a:t>
            </a:r>
            <a:r>
              <a:rPr lang="fr-FR" sz="1800" strike="noStrike" spc="-1">
                <a:uFill>
                  <a:solidFill>
                    <a:srgbClr val="FFFFFF"/>
                  </a:solidFill>
                </a:uFill>
                <a:latin typeface="Arial"/>
              </a:rPr>
              <a:t> C'est par un tirage au sort que les écologistes de Metz ont</a:t>
            </a:r>
            <a:r>
              <a:rPr lang="fr-FR" sz="1800" b="1" strike="noStrike" spc="-1">
                <a:solidFill>
                  <a:srgbClr val="800000"/>
                </a:solidFill>
                <a:uFill>
                  <a:solidFill>
                    <a:srgbClr val="FFFFFF"/>
                  </a:solidFill>
                </a:uFill>
                <a:latin typeface="Arial"/>
              </a:rPr>
              <a:t> désigné leurs candidats aux législatives</a:t>
            </a:r>
            <a:r>
              <a:rPr lang="fr-FR" sz="1800" strike="noStrike" spc="-1">
                <a:solidFill>
                  <a:srgbClr val="800000"/>
                </a:solidFill>
                <a:uFill>
                  <a:solidFill>
                    <a:srgbClr val="FFFFFF"/>
                  </a:solidFill>
                </a:uFill>
                <a:latin typeface="Arial"/>
              </a:rPr>
              <a:t>. </a:t>
            </a:r>
            <a:r>
              <a:rPr lang="fr-FR" sz="1800" strike="noStrike" spc="-1">
                <a:solidFill>
                  <a:srgbClr val="330066"/>
                </a:solidFill>
                <a:uFill>
                  <a:solidFill>
                    <a:srgbClr val="FFFFFF"/>
                  </a:solidFill>
                </a:uFill>
                <a:latin typeface="Arial"/>
              </a:rPr>
              <a:t>Trois binômes paritaires ont été désignés en tirant des noms d'un chapeau, puis les candidatures validées par un vote des militants.</a:t>
            </a:r>
            <a:endParaRPr/>
          </a:p>
          <a:p>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360000" y="36000"/>
            <a:ext cx="8351640" cy="123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3200" strike="noStrike" spc="-1">
                <a:solidFill>
                  <a:srgbClr val="808080"/>
                </a:solidFill>
                <a:uFill>
                  <a:solidFill>
                    <a:srgbClr val="FFFFFF"/>
                  </a:solidFill>
                </a:uFill>
                <a:latin typeface="Haettenschweiler"/>
                <a:ea typeface="DejaVu Sans"/>
              </a:rPr>
              <a:t>Le tirage au sort dans les programmes </a:t>
            </a:r>
            <a:endParaRPr/>
          </a:p>
          <a:p>
            <a:pPr>
              <a:lnSpc>
                <a:spcPct val="100000"/>
              </a:lnSpc>
            </a:pPr>
            <a:r>
              <a:rPr lang="fr-FR" sz="3200" strike="noStrike" spc="-1">
                <a:solidFill>
                  <a:srgbClr val="808080"/>
                </a:solidFill>
                <a:uFill>
                  <a:solidFill>
                    <a:srgbClr val="FFFFFF"/>
                  </a:solidFill>
                </a:uFill>
                <a:latin typeface="Haettenschweiler"/>
                <a:ea typeface="DejaVu Sans"/>
              </a:rPr>
              <a:t>des candidats à la présidentielle</a:t>
            </a:r>
            <a:endParaRPr/>
          </a:p>
        </p:txBody>
      </p:sp>
      <p:pic>
        <p:nvPicPr>
          <p:cNvPr id="101" name="Image 100"/>
          <p:cNvPicPr/>
          <p:nvPr/>
        </p:nvPicPr>
        <p:blipFill>
          <a:blip r:embed="rId3" cstate="print"/>
          <a:stretch/>
        </p:blipFill>
        <p:spPr>
          <a:xfrm>
            <a:off x="481680" y="1346760"/>
            <a:ext cx="2037960" cy="1435320"/>
          </a:xfrm>
          <a:prstGeom prst="rect">
            <a:avLst/>
          </a:prstGeom>
          <a:ln>
            <a:noFill/>
          </a:ln>
        </p:spPr>
      </p:pic>
      <p:pic>
        <p:nvPicPr>
          <p:cNvPr id="102" name="Image 101"/>
          <p:cNvPicPr/>
          <p:nvPr/>
        </p:nvPicPr>
        <p:blipFill>
          <a:blip r:embed="rId4" cstate="print"/>
          <a:srcRect l="15104" r="25838"/>
          <a:stretch/>
        </p:blipFill>
        <p:spPr>
          <a:xfrm>
            <a:off x="432000" y="2952000"/>
            <a:ext cx="2087640" cy="1767600"/>
          </a:xfrm>
          <a:prstGeom prst="rect">
            <a:avLst/>
          </a:prstGeom>
          <a:ln>
            <a:noFill/>
          </a:ln>
        </p:spPr>
      </p:pic>
      <p:pic>
        <p:nvPicPr>
          <p:cNvPr id="103" name="Image 102"/>
          <p:cNvPicPr/>
          <p:nvPr/>
        </p:nvPicPr>
        <p:blipFill>
          <a:blip r:embed="rId5" cstate="print"/>
          <a:srcRect t="8643"/>
          <a:stretch/>
        </p:blipFill>
        <p:spPr>
          <a:xfrm>
            <a:off x="360000" y="5162400"/>
            <a:ext cx="2172600" cy="1389240"/>
          </a:xfrm>
          <a:prstGeom prst="rect">
            <a:avLst/>
          </a:prstGeom>
          <a:ln>
            <a:noFill/>
          </a:ln>
        </p:spPr>
      </p:pic>
      <p:sp>
        <p:nvSpPr>
          <p:cNvPr id="104" name="CustomShape 2"/>
          <p:cNvSpPr/>
          <p:nvPr/>
        </p:nvSpPr>
        <p:spPr>
          <a:xfrm>
            <a:off x="2736000" y="1245600"/>
            <a:ext cx="5975640" cy="163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800" b="1" strike="noStrike" spc="-1">
                <a:solidFill>
                  <a:srgbClr val="000000"/>
                </a:solidFill>
                <a:uFill>
                  <a:solidFill>
                    <a:srgbClr val="FFFFFF"/>
                  </a:solidFill>
                </a:uFill>
                <a:latin typeface="Arial"/>
                <a:ea typeface="DejaVu Sans"/>
              </a:rPr>
              <a:t>Ségolène Royal (2007). </a:t>
            </a:r>
            <a:r>
              <a:rPr lang="fr-FR" sz="1800" strike="noStrike" spc="-1">
                <a:solidFill>
                  <a:srgbClr val="000000"/>
                </a:solidFill>
                <a:uFill>
                  <a:solidFill>
                    <a:srgbClr val="FFFFFF"/>
                  </a:solidFill>
                </a:uFill>
                <a:latin typeface="Arial"/>
                <a:ea typeface="DejaVu Sans"/>
              </a:rPr>
              <a:t>Elle avance l'idée </a:t>
            </a:r>
            <a:r>
              <a:rPr lang="fr-FR" sz="1800" b="1" strike="noStrike" spc="-1">
                <a:solidFill>
                  <a:srgbClr val="800000"/>
                </a:solidFill>
                <a:uFill>
                  <a:solidFill>
                    <a:srgbClr val="FFFFFF"/>
                  </a:solidFill>
                </a:uFill>
                <a:latin typeface="Arial"/>
                <a:ea typeface="DejaVu Sans"/>
              </a:rPr>
              <a:t>d'une surveillance populaire des élus</a:t>
            </a:r>
            <a:r>
              <a:rPr lang="fr-FR" sz="1800" strike="noStrike" spc="-1">
                <a:solidFill>
                  <a:srgbClr val="000000"/>
                </a:solidFill>
                <a:uFill>
                  <a:solidFill>
                    <a:srgbClr val="FFFFFF"/>
                  </a:solidFill>
                </a:uFill>
                <a:latin typeface="Arial"/>
                <a:ea typeface="DejaVu Sans"/>
              </a:rPr>
              <a:t>. Ils doivent rendre compte à intervalles réguliers à des</a:t>
            </a:r>
            <a:r>
              <a:rPr lang="fr-FR" sz="1800" b="1" strike="noStrike" spc="-1">
                <a:solidFill>
                  <a:srgbClr val="800000"/>
                </a:solidFill>
                <a:uFill>
                  <a:solidFill>
                    <a:srgbClr val="FFFFFF"/>
                  </a:solidFill>
                </a:uFill>
                <a:latin typeface="Arial"/>
                <a:ea typeface="DejaVu Sans"/>
              </a:rPr>
              <a:t> jurys citoyens</a:t>
            </a:r>
            <a:r>
              <a:rPr lang="fr-FR" sz="1800" strike="noStrike" spc="-1">
                <a:solidFill>
                  <a:srgbClr val="000000"/>
                </a:solidFill>
                <a:uFill>
                  <a:solidFill>
                    <a:srgbClr val="FFFFFF"/>
                  </a:solidFill>
                </a:uFill>
                <a:latin typeface="Arial"/>
                <a:ea typeface="DejaVu Sans"/>
              </a:rPr>
              <a:t> tirés au sort et issus des listes électorales.</a:t>
            </a:r>
            <a:endParaRPr/>
          </a:p>
        </p:txBody>
      </p:sp>
      <p:sp>
        <p:nvSpPr>
          <p:cNvPr id="105" name="Line 3"/>
          <p:cNvSpPr/>
          <p:nvPr/>
        </p:nvSpPr>
        <p:spPr>
          <a:xfrm>
            <a:off x="2844000" y="2520000"/>
            <a:ext cx="568800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106" name="CustomShape 4"/>
          <p:cNvSpPr/>
          <p:nvPr/>
        </p:nvSpPr>
        <p:spPr>
          <a:xfrm>
            <a:off x="2736000" y="2613600"/>
            <a:ext cx="5975640" cy="163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800" b="1" strike="noStrike" spc="-1">
                <a:solidFill>
                  <a:srgbClr val="000000"/>
                </a:solidFill>
                <a:uFill>
                  <a:solidFill>
                    <a:srgbClr val="FFFFFF"/>
                  </a:solidFill>
                </a:uFill>
                <a:latin typeface="Arial"/>
                <a:ea typeface="DejaVu Sans"/>
              </a:rPr>
              <a:t>Jean Luc Mélenchon (2017).</a:t>
            </a:r>
            <a:r>
              <a:rPr lang="fr-FR" sz="1800" strike="noStrike" spc="-1">
                <a:solidFill>
                  <a:srgbClr val="000000"/>
                </a:solidFill>
                <a:uFill>
                  <a:solidFill>
                    <a:srgbClr val="FFFFFF"/>
                  </a:solidFill>
                </a:uFill>
                <a:latin typeface="Arial"/>
                <a:ea typeface="DejaVu Sans"/>
              </a:rPr>
              <a:t> Création d'une</a:t>
            </a:r>
            <a:r>
              <a:rPr lang="fr-FR" sz="1800" b="1" strike="noStrike" spc="-1">
                <a:solidFill>
                  <a:srgbClr val="800000"/>
                </a:solidFill>
                <a:uFill>
                  <a:solidFill>
                    <a:srgbClr val="FFFFFF"/>
                  </a:solidFill>
                </a:uFill>
                <a:latin typeface="Arial"/>
                <a:ea typeface="DejaVu Sans"/>
              </a:rPr>
              <a:t> Assemblée constituante</a:t>
            </a:r>
            <a:r>
              <a:rPr lang="fr-FR" sz="1800" strike="noStrike" spc="-1">
                <a:solidFill>
                  <a:srgbClr val="000000"/>
                </a:solidFill>
                <a:uFill>
                  <a:solidFill>
                    <a:srgbClr val="FFFFFF"/>
                  </a:solidFill>
                </a:uFill>
                <a:latin typeface="Arial"/>
                <a:ea typeface="DejaVu Sans"/>
              </a:rPr>
              <a:t> de 200 personnes « du commun » dont les 2/3 sont tirées au sort </a:t>
            </a:r>
            <a:r>
              <a:rPr lang="fr-FR" sz="1800" strike="noStrike" spc="-1">
                <a:solidFill>
                  <a:srgbClr val="330099"/>
                </a:solidFill>
                <a:uFill>
                  <a:solidFill>
                    <a:srgbClr val="FFFFFF"/>
                  </a:solidFill>
                </a:uFill>
                <a:latin typeface="Arial"/>
                <a:ea typeface="DejaVu Sans"/>
              </a:rPr>
              <a:t>sur la base du volontariat et à parité (2 listes),</a:t>
            </a:r>
            <a:r>
              <a:rPr lang="fr-FR" sz="1800" strike="noStrike" spc="-1">
                <a:solidFill>
                  <a:srgbClr val="000000"/>
                </a:solidFill>
                <a:uFill>
                  <a:solidFill>
                    <a:srgbClr val="FFFFFF"/>
                  </a:solidFill>
                </a:uFill>
                <a:latin typeface="Arial"/>
                <a:ea typeface="DejaVu Sans"/>
              </a:rPr>
              <a:t> défrayés sur la base de leur salaire actuel. </a:t>
            </a:r>
            <a:r>
              <a:rPr lang="fr-FR" sz="1800" strike="noStrike" spc="-1">
                <a:solidFill>
                  <a:srgbClr val="330099"/>
                </a:solidFill>
                <a:uFill>
                  <a:solidFill>
                    <a:srgbClr val="FFFFFF"/>
                  </a:solidFill>
                </a:uFill>
                <a:latin typeface="Arial"/>
                <a:ea typeface="DejaVu Sans"/>
              </a:rPr>
              <a:t>L'autre tiers est constitué d'ONG et de politiques.</a:t>
            </a:r>
            <a:r>
              <a:rPr lang="fr-FR" sz="1800" strike="noStrike" spc="-1">
                <a:solidFill>
                  <a:srgbClr val="000000"/>
                </a:solidFill>
                <a:uFill>
                  <a:solidFill>
                    <a:srgbClr val="FFFFFF"/>
                  </a:solidFill>
                </a:uFill>
                <a:latin typeface="Arial"/>
                <a:ea typeface="DejaVu Sans"/>
              </a:rPr>
              <a:t> L'Assemblée sera chargée de </a:t>
            </a:r>
            <a:r>
              <a:rPr lang="fr-FR" sz="1800" b="1" strike="noStrike" spc="-1">
                <a:solidFill>
                  <a:srgbClr val="800000"/>
                </a:solidFill>
                <a:uFill>
                  <a:solidFill>
                    <a:srgbClr val="FFFFFF"/>
                  </a:solidFill>
                </a:uFill>
                <a:latin typeface="Arial"/>
                <a:ea typeface="DejaVu Sans"/>
              </a:rPr>
              <a:t>rédiger la nouvelle constitution.</a:t>
            </a:r>
            <a:endParaRPr/>
          </a:p>
        </p:txBody>
      </p:sp>
      <p:sp>
        <p:nvSpPr>
          <p:cNvPr id="107" name="Line 5"/>
          <p:cNvSpPr/>
          <p:nvPr/>
        </p:nvSpPr>
        <p:spPr>
          <a:xfrm>
            <a:off x="2772000" y="4680000"/>
            <a:ext cx="568800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108" name="CustomShape 6"/>
          <p:cNvSpPr/>
          <p:nvPr/>
        </p:nvSpPr>
        <p:spPr>
          <a:xfrm>
            <a:off x="2736000" y="4773600"/>
            <a:ext cx="5975640" cy="163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fr-FR" sz="1800" b="1" strike="noStrike" spc="-1">
                <a:solidFill>
                  <a:srgbClr val="000000"/>
                </a:solidFill>
                <a:uFill>
                  <a:solidFill>
                    <a:srgbClr val="FFFFFF"/>
                  </a:solidFill>
                </a:uFill>
                <a:latin typeface="Arial"/>
                <a:ea typeface="DejaVu Sans"/>
              </a:rPr>
              <a:t>Arnaud Montebourg (2017). </a:t>
            </a:r>
            <a:r>
              <a:rPr lang="fr-FR" sz="1800" strike="noStrike" spc="-1">
                <a:solidFill>
                  <a:srgbClr val="000000"/>
                </a:solidFill>
                <a:uFill>
                  <a:solidFill>
                    <a:srgbClr val="FFFFFF"/>
                  </a:solidFill>
                </a:uFill>
                <a:latin typeface="Arial"/>
                <a:ea typeface="DejaVu Sans"/>
              </a:rPr>
              <a:t>Remplacer le Sénat par une </a:t>
            </a:r>
            <a:r>
              <a:rPr lang="fr-FR" sz="1800" b="1" strike="noStrike" spc="-1">
                <a:solidFill>
                  <a:srgbClr val="800000"/>
                </a:solidFill>
                <a:uFill>
                  <a:solidFill>
                    <a:srgbClr val="FFFFFF"/>
                  </a:solidFill>
                </a:uFill>
                <a:latin typeface="Arial"/>
                <a:ea typeface="DejaVu Sans"/>
              </a:rPr>
              <a:t>chambre consultative populaire </a:t>
            </a:r>
            <a:r>
              <a:rPr lang="fr-FR" sz="1800" strike="noStrike" spc="-1">
                <a:solidFill>
                  <a:srgbClr val="000000"/>
                </a:solidFill>
                <a:uFill>
                  <a:solidFill>
                    <a:srgbClr val="FFFFFF"/>
                  </a:solidFill>
                </a:uFill>
                <a:latin typeface="Arial"/>
                <a:ea typeface="DejaVu Sans"/>
              </a:rPr>
              <a:t>de 100 citoyens tirés au sort par départements et qui aurait le pouvoir de destituer le gouvernement et de dissoudre l'Assemblée Nationale. </a:t>
            </a:r>
            <a:r>
              <a:rPr lang="fr-FR" sz="1800" b="1" strike="noStrike" spc="-1">
                <a:solidFill>
                  <a:srgbClr val="800000"/>
                </a:solidFill>
                <a:uFill>
                  <a:solidFill>
                    <a:srgbClr val="FFFFFF"/>
                  </a:solidFill>
                </a:uFill>
                <a:latin typeface="Arial"/>
                <a:ea typeface="DejaVu Sans"/>
              </a:rPr>
              <a:t>Elle aurait des fonctions de contrôle</a:t>
            </a:r>
            <a:r>
              <a:rPr lang="fr-FR" sz="1800" strike="noStrike" spc="-1">
                <a:solidFill>
                  <a:srgbClr val="000000"/>
                </a:solidFill>
                <a:uFill>
                  <a:solidFill>
                    <a:srgbClr val="FFFFFF"/>
                  </a:solidFill>
                </a:uFill>
                <a:latin typeface="Arial"/>
                <a:ea typeface="DejaVu Sans"/>
              </a:rPr>
              <a:t> de l’argent public, des engagements du gouvernement, du bon fonctionnement du service public.</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3132000" y="370080"/>
            <a:ext cx="464400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4400" strike="noStrike" spc="-1">
                <a:solidFill>
                  <a:srgbClr val="808080"/>
                </a:solidFill>
                <a:uFill>
                  <a:solidFill>
                    <a:srgbClr val="FFFFFF"/>
                  </a:solidFill>
                </a:uFill>
                <a:latin typeface="Haettenschweiler"/>
                <a:ea typeface="DejaVu Sans"/>
              </a:rPr>
              <a:t>Résumé 
des principes</a:t>
            </a:r>
            <a:endParaRPr/>
          </a:p>
        </p:txBody>
      </p:sp>
      <p:pic>
        <p:nvPicPr>
          <p:cNvPr id="110" name="Image 109"/>
          <p:cNvPicPr/>
          <p:nvPr/>
        </p:nvPicPr>
        <p:blipFill>
          <a:blip r:embed="rId3" cstate="print"/>
          <a:stretch/>
        </p:blipFill>
        <p:spPr>
          <a:xfrm>
            <a:off x="1368000" y="301320"/>
            <a:ext cx="1584000" cy="2120040"/>
          </a:xfrm>
          <a:prstGeom prst="rect">
            <a:avLst/>
          </a:prstGeom>
          <a:ln>
            <a:noFill/>
          </a:ln>
        </p:spPr>
      </p:pic>
      <p:graphicFrame>
        <p:nvGraphicFramePr>
          <p:cNvPr id="111" name="Table 2"/>
          <p:cNvGraphicFramePr/>
          <p:nvPr/>
        </p:nvGraphicFramePr>
        <p:xfrm>
          <a:off x="1296000" y="2736000"/>
          <a:ext cx="7344000" cy="3444840"/>
        </p:xfrm>
        <a:graphic>
          <a:graphicData uri="http://schemas.openxmlformats.org/drawingml/2006/table">
            <a:tbl>
              <a:tblPr/>
              <a:tblGrid>
                <a:gridCol w="3535920">
                  <a:extLst>
                    <a:ext uri="{9D8B030D-6E8A-4147-A177-3AD203B41FA5}">
                      <a16:colId xmlns:a16="http://schemas.microsoft.com/office/drawing/2014/main" xmlns="" val="20000"/>
                    </a:ext>
                  </a:extLst>
                </a:gridCol>
                <a:gridCol w="3808080">
                  <a:extLst>
                    <a:ext uri="{9D8B030D-6E8A-4147-A177-3AD203B41FA5}">
                      <a16:colId xmlns:a16="http://schemas.microsoft.com/office/drawing/2014/main" xmlns="" val="20001"/>
                    </a:ext>
                  </a:extLst>
                </a:gridCol>
              </a:tblGrid>
              <a:tr h="1127520">
                <a:tc>
                  <a:txBody>
                    <a:bodyPr/>
                    <a:lstStyle/>
                    <a:p>
                      <a:r>
                        <a:rPr lang="fr-FR" sz="1800" spc="-1">
                          <a:latin typeface="Arial"/>
                        </a:rPr>
                        <a:t>Constituer des </a:t>
                      </a:r>
                      <a:r>
                        <a:rPr lang="fr-FR" sz="1800" b="1" spc="-1">
                          <a:latin typeface="Arial"/>
                        </a:rPr>
                        <a:t>mini-publics représentatifs</a:t>
                      </a:r>
                      <a:r>
                        <a:rPr lang="fr-FR" sz="1800" spc="-1">
                          <a:latin typeface="Arial"/>
                        </a:rPr>
                        <a:t> de la population par la méthode des quotas.</a:t>
                      </a:r>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9999CC"/>
                    </a:solidFill>
                  </a:tcPr>
                </a:tc>
                <a:tc>
                  <a:txBody>
                    <a:bodyPr/>
                    <a:lstStyle/>
                    <a:p>
                      <a:r>
                        <a:rPr lang="fr-FR" sz="1800" spc="-1">
                          <a:latin typeface="Arial"/>
                        </a:rPr>
                        <a:t>Accompagnés par des experts, la </a:t>
                      </a:r>
                      <a:r>
                        <a:rPr lang="fr-FR" sz="1800" b="1" spc="-1">
                          <a:latin typeface="Arial"/>
                        </a:rPr>
                        <a:t>délibération en groupe</a:t>
                      </a:r>
                      <a:r>
                        <a:rPr lang="fr-FR" sz="1800" spc="-1">
                          <a:latin typeface="Arial"/>
                        </a:rPr>
                        <a:t> permet « un jugement éclairé ». </a:t>
                      </a:r>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9999CC"/>
                    </a:solidFill>
                  </a:tcPr>
                </a:tc>
                <a:extLst>
                  <a:ext uri="{0D108BD9-81ED-4DB2-BD59-A6C34878D82A}">
                    <a16:rowId xmlns:a16="http://schemas.microsoft.com/office/drawing/2014/main" xmlns="" val="10000"/>
                  </a:ext>
                </a:extLst>
              </a:tr>
              <a:tr h="1127520">
                <a:tc>
                  <a:txBody>
                    <a:bodyPr/>
                    <a:lstStyle/>
                    <a:p>
                      <a:r>
                        <a:rPr lang="fr-FR" sz="1800" b="1" spc="-1">
                          <a:latin typeface="Arial"/>
                        </a:rPr>
                        <a:t>Mandats courts</a:t>
                      </a:r>
                      <a:r>
                        <a:rPr lang="fr-FR" sz="1800" spc="-1">
                          <a:latin typeface="Arial"/>
                        </a:rPr>
                        <a:t> (1 an) et non renouvelables. Obligation de rendre des comptes.</a:t>
                      </a:r>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FF"/>
                    </a:solidFill>
                  </a:tcPr>
                </a:tc>
                <a:tc>
                  <a:txBody>
                    <a:bodyPr/>
                    <a:lstStyle/>
                    <a:p>
                      <a:r>
                        <a:rPr lang="fr-FR" sz="1800" spc="-1">
                          <a:latin typeface="Arial"/>
                        </a:rPr>
                        <a:t>Fonction législative uniquement et pas exécutive. </a:t>
                      </a:r>
                      <a:r>
                        <a:rPr lang="fr-FR" sz="1800" b="1" spc="-1">
                          <a:latin typeface="Arial"/>
                        </a:rPr>
                        <a:t>Action en « aval »</a:t>
                      </a:r>
                      <a:r>
                        <a:rPr lang="fr-FR" sz="1800" spc="-1">
                          <a:latin typeface="Arial"/>
                        </a:rPr>
                        <a:t> permettant par exemple de valider des propositions de lois. </a:t>
                      </a:r>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FF"/>
                    </a:solidFill>
                  </a:tcPr>
                </a:tc>
                <a:extLst>
                  <a:ext uri="{0D108BD9-81ED-4DB2-BD59-A6C34878D82A}">
                    <a16:rowId xmlns:a16="http://schemas.microsoft.com/office/drawing/2014/main" xmlns="" val="10001"/>
                  </a:ext>
                </a:extLst>
              </a:tr>
              <a:tr h="1128600">
                <a:tc>
                  <a:txBody>
                    <a:bodyPr/>
                    <a:lstStyle/>
                    <a:p>
                      <a:r>
                        <a:rPr lang="fr-FR" sz="1800" spc="-1">
                          <a:latin typeface="Arial"/>
                        </a:rPr>
                        <a:t>Sur volontariat (ou encore avec soutien d'une partie des citoyens) ?</a:t>
                      </a:r>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FFFFFF"/>
                    </a:solidFill>
                  </a:tcPr>
                </a:tc>
                <a:tc>
                  <a:txBody>
                    <a:bodyPr/>
                    <a:lstStyle/>
                    <a:p>
                      <a:r>
                        <a:rPr lang="fr-FR" sz="1800" spc="-1">
                          <a:latin typeface="Arial"/>
                        </a:rPr>
                        <a:t>ll faut également mettre en place une </a:t>
                      </a:r>
                      <a:r>
                        <a:rPr lang="fr-FR" sz="1800" b="1" spc="-1">
                          <a:latin typeface="Arial"/>
                        </a:rPr>
                        <a:t>réelle indépendance</a:t>
                      </a:r>
                      <a:r>
                        <a:rPr lang="fr-FR" sz="1800" spc="-1">
                          <a:latin typeface="Arial"/>
                        </a:rPr>
                        <a:t> vis-à-vis des institutions.</a:t>
                      </a:r>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FFFFFF"/>
                    </a:solidFill>
                  </a:tcPr>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3600000" y="422280"/>
            <a:ext cx="464400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fr-FR" sz="4400" strike="noStrike" spc="-1" dirty="0">
                <a:solidFill>
                  <a:srgbClr val="808080"/>
                </a:solidFill>
                <a:uFill>
                  <a:solidFill>
                    <a:srgbClr val="FFFFFF"/>
                  </a:solidFill>
                </a:uFill>
                <a:latin typeface="Haettenschweiler"/>
                <a:ea typeface="DejaVu Sans"/>
              </a:rPr>
              <a:t>Questions 
de débats</a:t>
            </a:r>
            <a:endParaRPr dirty="0"/>
          </a:p>
        </p:txBody>
      </p:sp>
      <p:pic>
        <p:nvPicPr>
          <p:cNvPr id="113" name="Image 112"/>
          <p:cNvPicPr/>
          <p:nvPr/>
        </p:nvPicPr>
        <p:blipFill>
          <a:blip r:embed="rId3" cstate="print"/>
          <a:stretch/>
        </p:blipFill>
        <p:spPr>
          <a:xfrm>
            <a:off x="1224000" y="288000"/>
            <a:ext cx="2232000" cy="1463040"/>
          </a:xfrm>
          <a:prstGeom prst="rect">
            <a:avLst/>
          </a:prstGeom>
          <a:ln>
            <a:noFill/>
          </a:ln>
        </p:spPr>
      </p:pic>
      <p:pic>
        <p:nvPicPr>
          <p:cNvPr id="114" name="Image 113"/>
          <p:cNvPicPr/>
          <p:nvPr/>
        </p:nvPicPr>
        <p:blipFill>
          <a:blip r:embed="rId4" cstate="print"/>
          <a:stretch/>
        </p:blipFill>
        <p:spPr>
          <a:xfrm>
            <a:off x="360000" y="1943640"/>
            <a:ext cx="4233240" cy="4464360"/>
          </a:xfrm>
          <a:prstGeom prst="rect">
            <a:avLst/>
          </a:prstGeom>
          <a:ln>
            <a:noFill/>
          </a:ln>
        </p:spPr>
      </p:pic>
      <p:sp>
        <p:nvSpPr>
          <p:cNvPr id="115" name="TextShape 2"/>
          <p:cNvSpPr txBox="1"/>
          <p:nvPr/>
        </p:nvSpPr>
        <p:spPr>
          <a:xfrm>
            <a:off x="4536000" y="1909800"/>
            <a:ext cx="3672000" cy="1882080"/>
          </a:xfrm>
          <a:prstGeom prst="rect">
            <a:avLst/>
          </a:prstGeom>
          <a:noFill/>
          <a:ln>
            <a:noFill/>
          </a:ln>
        </p:spPr>
        <p:txBody>
          <a:bodyPr lIns="90000" tIns="45000" rIns="90000" bIns="45000"/>
          <a:lstStyle/>
          <a:p>
            <a:r>
              <a:rPr lang="fr-FR" sz="1800" b="1" spc="-1">
                <a:latin typeface="Arial"/>
              </a:rPr>
              <a:t>La question de la représentativité :</a:t>
            </a:r>
            <a:endParaRPr/>
          </a:p>
          <a:p>
            <a:r>
              <a:rPr lang="fr-FR" sz="1800" spc="-1">
                <a:latin typeface="Arial"/>
              </a:rPr>
              <a:t>un échantillon basé sur l'âge, le sexe, la région d'habitation et les CSP est-il vraiment représentatif d'une société ? Quels biais dans la prise de position ?</a:t>
            </a:r>
            <a:endParaRPr/>
          </a:p>
        </p:txBody>
      </p:sp>
      <p:sp>
        <p:nvSpPr>
          <p:cNvPr id="116" name="Line 3"/>
          <p:cNvSpPr/>
          <p:nvPr/>
        </p:nvSpPr>
        <p:spPr>
          <a:xfrm>
            <a:off x="4572000" y="3924000"/>
            <a:ext cx="4032000" cy="0"/>
          </a:xfrm>
          <a:prstGeom prst="line">
            <a:avLst/>
          </a:prstGeom>
          <a:ln>
            <a:solidFill>
              <a:srgbClr val="000000"/>
            </a:solidFill>
          </a:ln>
        </p:spPr>
        <p:style>
          <a:lnRef idx="0">
            <a:scrgbClr r="0" g="0" b="0"/>
          </a:lnRef>
          <a:fillRef idx="0">
            <a:scrgbClr r="0" g="0" b="0"/>
          </a:fillRef>
          <a:effectRef idx="0">
            <a:scrgbClr r="0" g="0" b="0"/>
          </a:effectRef>
          <a:fontRef idx="minor"/>
        </p:style>
      </p:sp>
      <p:sp>
        <p:nvSpPr>
          <p:cNvPr id="117" name="TextShape 4"/>
          <p:cNvSpPr txBox="1"/>
          <p:nvPr/>
        </p:nvSpPr>
        <p:spPr>
          <a:xfrm>
            <a:off x="4536000" y="4069800"/>
            <a:ext cx="3672000" cy="1882080"/>
          </a:xfrm>
          <a:prstGeom prst="rect">
            <a:avLst/>
          </a:prstGeom>
          <a:noFill/>
          <a:ln>
            <a:noFill/>
          </a:ln>
        </p:spPr>
        <p:txBody>
          <a:bodyPr lIns="90000" tIns="45000" rIns="90000" bIns="45000"/>
          <a:lstStyle/>
          <a:p>
            <a:r>
              <a:rPr lang="fr-FR" sz="1800" b="1" spc="-1">
                <a:latin typeface="Arial"/>
              </a:rPr>
              <a:t>La question de la légitimité :</a:t>
            </a:r>
            <a:endParaRPr/>
          </a:p>
          <a:p>
            <a:r>
              <a:rPr lang="fr-FR" sz="1800" spc="-1">
                <a:latin typeface="Arial"/>
              </a:rPr>
              <a:t>Si on remplace le peuple par l'échantillon, est-ce la fin de tout mouvement contestataire ? N'est-ce pas une façon de gommer la division des classes sous une forme de compromis social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TotalTime>
  <Words>1326</Words>
  <Application>Microsoft Office PowerPoint</Application>
  <PresentationFormat>Affichage à l'écran (4:3)</PresentationFormat>
  <Paragraphs>111</Paragraphs>
  <Slides>10</Slides>
  <Notes>8</Notes>
  <HiddenSlides>0</HiddenSlides>
  <MMClips>0</MMClips>
  <ScaleCrop>false</ScaleCrop>
  <HeadingPairs>
    <vt:vector size="4" baseType="variant">
      <vt:variant>
        <vt:lpstr>Thème</vt:lpstr>
      </vt:variant>
      <vt:variant>
        <vt:i4>2</vt:i4>
      </vt:variant>
      <vt:variant>
        <vt:lpstr>Titres des diapositives</vt:lpstr>
      </vt:variant>
      <vt:variant>
        <vt:i4>10</vt:i4>
      </vt:variant>
    </vt:vector>
  </HeadingPairs>
  <TitlesOfParts>
    <vt:vector size="12" baseType="lpstr">
      <vt:lpstr>Office Theme</vt: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tirage au sort</dc:title>
  <dc:creator>minh</dc:creator>
  <cp:lastModifiedBy>m.maudoux</cp:lastModifiedBy>
  <cp:revision>115</cp:revision>
  <dcterms:created xsi:type="dcterms:W3CDTF">2016-12-27T17:13:14Z</dcterms:created>
  <dcterms:modified xsi:type="dcterms:W3CDTF">2017-01-09T09:05:50Z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4</vt:i4>
  </property>
</Properties>
</file>