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67" r:id="rId1"/>
  </p:sldMasterIdLst>
  <p:notesMasterIdLst>
    <p:notesMasterId r:id="rId28"/>
  </p:notesMasterIdLst>
  <p:sldIdLst>
    <p:sldId id="256" r:id="rId2"/>
    <p:sldId id="257" r:id="rId3"/>
    <p:sldId id="297" r:id="rId4"/>
    <p:sldId id="303" r:id="rId5"/>
    <p:sldId id="304" r:id="rId6"/>
    <p:sldId id="291" r:id="rId7"/>
    <p:sldId id="330" r:id="rId8"/>
    <p:sldId id="296" r:id="rId9"/>
    <p:sldId id="298" r:id="rId10"/>
    <p:sldId id="332" r:id="rId11"/>
    <p:sldId id="327" r:id="rId12"/>
    <p:sldId id="328" r:id="rId13"/>
    <p:sldId id="331" r:id="rId14"/>
    <p:sldId id="313" r:id="rId15"/>
    <p:sldId id="318" r:id="rId16"/>
    <p:sldId id="320" r:id="rId17"/>
    <p:sldId id="301" r:id="rId18"/>
    <p:sldId id="270" r:id="rId19"/>
    <p:sldId id="259" r:id="rId20"/>
    <p:sldId id="299" r:id="rId21"/>
    <p:sldId id="272" r:id="rId22"/>
    <p:sldId id="271" r:id="rId23"/>
    <p:sldId id="273" r:id="rId24"/>
    <p:sldId id="300" r:id="rId25"/>
    <p:sldId id="278" r:id="rId26"/>
    <p:sldId id="280" r:id="rId27"/>
  </p:sldIdLst>
  <p:sldSz cx="9144000" cy="5143500" type="screen16x9"/>
  <p:notesSz cx="6810375" cy="9942513"/>
  <p:defaultTextStyle>
    <a:defPPr>
      <a:defRPr lang="en-US"/>
    </a:defPPr>
    <a:lvl1pPr algn="l" rtl="0" eaLnBrk="0" fontAlgn="base" hangingPunct="0">
      <a:spcBef>
        <a:spcPct val="0"/>
      </a:spcBef>
      <a:spcAft>
        <a:spcPct val="0"/>
      </a:spcAft>
      <a:defRPr kern="1200">
        <a:solidFill>
          <a:schemeClr val="tx1"/>
        </a:solidFill>
        <a:latin typeface="Calibri" pitchFamily="34" charset="0"/>
        <a:ea typeface="+mn-ea"/>
        <a:cs typeface="+mn-cs"/>
      </a:defRPr>
    </a:lvl1pPr>
    <a:lvl2pPr marL="457200" algn="l" rtl="0" eaLnBrk="0" fontAlgn="base" hangingPunct="0">
      <a:spcBef>
        <a:spcPct val="0"/>
      </a:spcBef>
      <a:spcAft>
        <a:spcPct val="0"/>
      </a:spcAft>
      <a:defRPr kern="1200">
        <a:solidFill>
          <a:schemeClr val="tx1"/>
        </a:solidFill>
        <a:latin typeface="Calibri" pitchFamily="34" charset="0"/>
        <a:ea typeface="+mn-ea"/>
        <a:cs typeface="+mn-cs"/>
      </a:defRPr>
    </a:lvl2pPr>
    <a:lvl3pPr marL="914400" algn="l" rtl="0" eaLnBrk="0" fontAlgn="base" hangingPunct="0">
      <a:spcBef>
        <a:spcPct val="0"/>
      </a:spcBef>
      <a:spcAft>
        <a:spcPct val="0"/>
      </a:spcAft>
      <a:defRPr kern="1200">
        <a:solidFill>
          <a:schemeClr val="tx1"/>
        </a:solidFill>
        <a:latin typeface="Calibri" pitchFamily="34" charset="0"/>
        <a:ea typeface="+mn-ea"/>
        <a:cs typeface="+mn-cs"/>
      </a:defRPr>
    </a:lvl3pPr>
    <a:lvl4pPr marL="1371600" algn="l" rtl="0" eaLnBrk="0" fontAlgn="base" hangingPunct="0">
      <a:spcBef>
        <a:spcPct val="0"/>
      </a:spcBef>
      <a:spcAft>
        <a:spcPct val="0"/>
      </a:spcAft>
      <a:defRPr kern="1200">
        <a:solidFill>
          <a:schemeClr val="tx1"/>
        </a:solidFill>
        <a:latin typeface="Calibri" pitchFamily="34" charset="0"/>
        <a:ea typeface="+mn-ea"/>
        <a:cs typeface="+mn-cs"/>
      </a:defRPr>
    </a:lvl4pPr>
    <a:lvl5pPr marL="1828800" algn="l" rtl="0" eaLnBrk="0" fontAlgn="base" hangingPunct="0">
      <a:spcBef>
        <a:spcPct val="0"/>
      </a:spcBef>
      <a:spcAft>
        <a:spcPct val="0"/>
      </a:spcAft>
      <a:defRPr kern="1200">
        <a:solidFill>
          <a:schemeClr val="tx1"/>
        </a:solidFill>
        <a:latin typeface="Calibri" pitchFamily="34" charset="0"/>
        <a:ea typeface="+mn-ea"/>
        <a:cs typeface="+mn-cs"/>
      </a:defRPr>
    </a:lvl5pPr>
    <a:lvl6pPr marL="2286000" algn="l" defTabSz="914400" rtl="0" eaLnBrk="1" latinLnBrk="0" hangingPunct="1">
      <a:defRPr kern="1200">
        <a:solidFill>
          <a:schemeClr val="tx1"/>
        </a:solidFill>
        <a:latin typeface="Calibri" pitchFamily="34" charset="0"/>
        <a:ea typeface="+mn-ea"/>
        <a:cs typeface="+mn-cs"/>
      </a:defRPr>
    </a:lvl6pPr>
    <a:lvl7pPr marL="2743200" algn="l" defTabSz="914400" rtl="0" eaLnBrk="1" latinLnBrk="0" hangingPunct="1">
      <a:defRPr kern="1200">
        <a:solidFill>
          <a:schemeClr val="tx1"/>
        </a:solidFill>
        <a:latin typeface="Calibri" pitchFamily="34" charset="0"/>
        <a:ea typeface="+mn-ea"/>
        <a:cs typeface="+mn-cs"/>
      </a:defRPr>
    </a:lvl7pPr>
    <a:lvl8pPr marL="3200400" algn="l" defTabSz="914400" rtl="0" eaLnBrk="1" latinLnBrk="0" hangingPunct="1">
      <a:defRPr kern="1200">
        <a:solidFill>
          <a:schemeClr val="tx1"/>
        </a:solidFill>
        <a:latin typeface="Calibri" pitchFamily="34" charset="0"/>
        <a:ea typeface="+mn-ea"/>
        <a:cs typeface="+mn-cs"/>
      </a:defRPr>
    </a:lvl8pPr>
    <a:lvl9pPr marL="3657600" algn="l" defTabSz="914400" rtl="0" eaLnBrk="1" latinLnBrk="0" hangingPunct="1">
      <a:defRPr kern="1200">
        <a:solidFill>
          <a:schemeClr val="tx1"/>
        </a:solidFill>
        <a:latin typeface="Calibri" pitchFamily="34"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C008C"/>
    <a:srgbClr val="25408F"/>
    <a:srgbClr val="F39900"/>
    <a:srgbClr val="BFD730"/>
    <a:srgbClr val="000000"/>
    <a:srgbClr val="7A1F10"/>
    <a:srgbClr val="BE2174"/>
    <a:srgbClr val="00B9F2"/>
    <a:srgbClr val="00BABE"/>
    <a:srgbClr val="F4793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aximized">
    <p:restoredLeft sz="7638" autoAdjust="0"/>
    <p:restoredTop sz="85143" autoAdjust="0"/>
  </p:normalViewPr>
  <p:slideViewPr>
    <p:cSldViewPr>
      <p:cViewPr>
        <p:scale>
          <a:sx n="110" d="100"/>
          <a:sy n="110" d="100"/>
        </p:scale>
        <p:origin x="-876" y="-420"/>
      </p:cViewPr>
      <p:guideLst>
        <p:guide orient="horz" pos="1428"/>
        <p:guide pos="3312"/>
        <p:guide pos="2880"/>
      </p:guideLst>
    </p:cSldViewPr>
  </p:slideViewPr>
  <p:notesTextViewPr>
    <p:cViewPr>
      <p:scale>
        <a:sx n="100" d="100"/>
        <a:sy n="100" d="100"/>
      </p:scale>
      <p:origin x="0" y="0"/>
    </p:cViewPr>
  </p:notesTextViewPr>
  <p:sorterViewPr>
    <p:cViewPr>
      <p:scale>
        <a:sx n="95" d="100"/>
        <a:sy n="95" d="100"/>
      </p:scale>
      <p:origin x="0" y="-15763"/>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3.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fr-FR"/>
  <c:roundedCorners val="0"/>
  <mc:AlternateContent xmlns:mc="http://schemas.openxmlformats.org/markup-compatibility/2006">
    <mc:Choice xmlns:c14="http://schemas.microsoft.com/office/drawing/2007/8/2/chart" Requires="c14">
      <c14:style val="101"/>
    </mc:Choice>
    <mc:Fallback>
      <c:style val="1"/>
    </mc:Fallback>
  </mc:AlternateContent>
  <c:chart>
    <c:autoTitleDeleted val="1"/>
    <c:plotArea>
      <c:layout/>
      <c:doughnutChart>
        <c:varyColors val="1"/>
        <c:ser>
          <c:idx val="0"/>
          <c:order val="0"/>
          <c:tx>
            <c:strRef>
              <c:f>Sheet1!$A$1</c:f>
              <c:strCache>
                <c:ptCount val="1"/>
                <c:pt idx="0">
                  <c:v>Column1</c:v>
                </c:pt>
              </c:strCache>
            </c:strRef>
          </c:tx>
          <c:dPt>
            <c:idx val="0"/>
            <c:bubble3D val="0"/>
            <c:spPr>
              <a:solidFill>
                <a:srgbClr val="BFD730"/>
              </a:solidFill>
            </c:spPr>
          </c:dPt>
          <c:dPt>
            <c:idx val="1"/>
            <c:bubble3D val="0"/>
          </c:dPt>
          <c:val>
            <c:numRef>
              <c:f>Sheet1!$A$2:$A$3</c:f>
              <c:numCache>
                <c:formatCode>0%</c:formatCode>
                <c:ptCount val="2"/>
                <c:pt idx="0">
                  <c:v>0.66</c:v>
                </c:pt>
                <c:pt idx="1">
                  <c:v>0.34</c:v>
                </c:pt>
              </c:numCache>
            </c:numRef>
          </c:val>
        </c:ser>
        <c:dLbls>
          <c:showLegendKey val="0"/>
          <c:showVal val="0"/>
          <c:showCatName val="0"/>
          <c:showSerName val="0"/>
          <c:showPercent val="0"/>
          <c:showBubbleSize val="0"/>
          <c:showLeaderLines val="1"/>
        </c:dLbls>
        <c:firstSliceAng val="0"/>
        <c:holeSize val="75"/>
      </c:doughnutChart>
      <c:spPr>
        <a:noFill/>
        <a:ln w="25415">
          <a:noFill/>
        </a:ln>
      </c:spPr>
    </c:plotArea>
    <c:plotVisOnly val="1"/>
    <c:dispBlanksAs val="gap"/>
    <c:showDLblsOverMax val="0"/>
  </c:chart>
  <c:txPr>
    <a:bodyPr/>
    <a:lstStyle/>
    <a:p>
      <a:pPr>
        <a:defRPr sz="1798"/>
      </a:pPr>
      <a:endParaRPr lang="fr-FR"/>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Sheet1!$A$1</c:f>
              <c:strCache>
                <c:ptCount val="1"/>
                <c:pt idx="0">
                  <c:v>Column1</c:v>
                </c:pt>
              </c:strCache>
            </c:strRef>
          </c:tx>
          <c:dPt>
            <c:idx val="0"/>
            <c:bubble3D val="0"/>
            <c:spPr>
              <a:solidFill>
                <a:srgbClr val="F99D1E"/>
              </a:solidFill>
            </c:spPr>
          </c:dPt>
          <c:dPt>
            <c:idx val="1"/>
            <c:bubble3D val="0"/>
            <c:spPr>
              <a:solidFill>
                <a:schemeClr val="bg1">
                  <a:lumMod val="75000"/>
                  <a:alpha val="65000"/>
                </a:schemeClr>
              </a:solidFill>
            </c:spPr>
          </c:dPt>
          <c:val>
            <c:numRef>
              <c:f>Sheet1!$A$2:$A$3</c:f>
              <c:numCache>
                <c:formatCode>0%</c:formatCode>
                <c:ptCount val="2"/>
                <c:pt idx="0">
                  <c:v>0.31</c:v>
                </c:pt>
                <c:pt idx="1">
                  <c:v>0.66</c:v>
                </c:pt>
              </c:numCache>
            </c:numRef>
          </c:val>
        </c:ser>
        <c:dLbls>
          <c:showLegendKey val="0"/>
          <c:showVal val="0"/>
          <c:showCatName val="0"/>
          <c:showSerName val="0"/>
          <c:showPercent val="0"/>
          <c:showBubbleSize val="0"/>
          <c:showLeaderLines val="1"/>
        </c:dLbls>
        <c:firstSliceAng val="0"/>
        <c:holeSize val="75"/>
      </c:doughnutChart>
      <c:spPr>
        <a:noFill/>
        <a:ln w="25415">
          <a:noFill/>
        </a:ln>
      </c:spPr>
    </c:plotArea>
    <c:plotVisOnly val="1"/>
    <c:dispBlanksAs val="gap"/>
    <c:showDLblsOverMax val="0"/>
  </c:chart>
  <c:txPr>
    <a:bodyPr/>
    <a:lstStyle/>
    <a:p>
      <a:pPr>
        <a:defRPr sz="1792"/>
      </a:pPr>
      <a:endParaRPr lang="fr-FR"/>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Sheet1!$A$1</c:f>
              <c:strCache>
                <c:ptCount val="1"/>
                <c:pt idx="0">
                  <c:v>Column1</c:v>
                </c:pt>
              </c:strCache>
            </c:strRef>
          </c:tx>
          <c:dPt>
            <c:idx val="0"/>
            <c:bubble3D val="0"/>
            <c:spPr>
              <a:solidFill>
                <a:srgbClr val="00B9F2"/>
              </a:solidFill>
            </c:spPr>
          </c:dPt>
          <c:dPt>
            <c:idx val="1"/>
            <c:bubble3D val="0"/>
            <c:spPr>
              <a:solidFill>
                <a:schemeClr val="bg1">
                  <a:lumMod val="75000"/>
                  <a:alpha val="65000"/>
                </a:schemeClr>
              </a:solidFill>
            </c:spPr>
          </c:dPt>
          <c:val>
            <c:numRef>
              <c:f>Sheet1!$A$2:$A$3</c:f>
              <c:numCache>
                <c:formatCode>0%</c:formatCode>
                <c:ptCount val="2"/>
                <c:pt idx="0">
                  <c:v>0.04</c:v>
                </c:pt>
                <c:pt idx="1">
                  <c:v>0.96</c:v>
                </c:pt>
              </c:numCache>
            </c:numRef>
          </c:val>
        </c:ser>
        <c:dLbls>
          <c:showLegendKey val="0"/>
          <c:showVal val="0"/>
          <c:showCatName val="0"/>
          <c:showSerName val="0"/>
          <c:showPercent val="0"/>
          <c:showBubbleSize val="0"/>
          <c:showLeaderLines val="1"/>
        </c:dLbls>
        <c:firstSliceAng val="0"/>
        <c:holeSize val="75"/>
      </c:doughnutChart>
      <c:spPr>
        <a:noFill/>
        <a:ln w="25415">
          <a:noFill/>
        </a:ln>
      </c:spPr>
    </c:plotArea>
    <c:plotVisOnly val="1"/>
    <c:dispBlanksAs val="gap"/>
    <c:showDLblsOverMax val="0"/>
  </c:chart>
  <c:txPr>
    <a:bodyPr/>
    <a:lstStyle/>
    <a:p>
      <a:pPr>
        <a:defRPr sz="1789"/>
      </a:pPr>
      <a:endParaRPr lang="fr-FR"/>
    </a:p>
  </c:txPr>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51163" cy="497126"/>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57636" y="0"/>
            <a:ext cx="2951163" cy="497126"/>
          </a:xfrm>
          <a:prstGeom prst="rect">
            <a:avLst/>
          </a:prstGeom>
        </p:spPr>
        <p:txBody>
          <a:bodyPr vert="horz" lIns="91440" tIns="45720" rIns="91440" bIns="45720" rtlCol="0"/>
          <a:lstStyle>
            <a:lvl1pPr algn="r">
              <a:defRPr sz="1200"/>
            </a:lvl1pPr>
          </a:lstStyle>
          <a:p>
            <a:fld id="{48D81BE0-2455-4067-941A-45F13BD657F6}" type="datetimeFigureOut">
              <a:rPr lang="fr-FR" smtClean="0"/>
              <a:t>23/07/2018</a:t>
            </a:fld>
            <a:endParaRPr lang="fr-FR"/>
          </a:p>
        </p:txBody>
      </p:sp>
      <p:sp>
        <p:nvSpPr>
          <p:cNvPr id="4" name="Espace réservé de l'image des diapositives 3"/>
          <p:cNvSpPr>
            <a:spLocks noGrp="1" noRot="1" noChangeAspect="1"/>
          </p:cNvSpPr>
          <p:nvPr>
            <p:ph type="sldImg" idx="2"/>
          </p:nvPr>
        </p:nvSpPr>
        <p:spPr>
          <a:xfrm>
            <a:off x="92075" y="746125"/>
            <a:ext cx="6626225" cy="372745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commentaires 4"/>
          <p:cNvSpPr>
            <a:spLocks noGrp="1"/>
          </p:cNvSpPr>
          <p:nvPr>
            <p:ph type="body" sz="quarter" idx="3"/>
          </p:nvPr>
        </p:nvSpPr>
        <p:spPr>
          <a:xfrm>
            <a:off x="681038" y="4722694"/>
            <a:ext cx="5448300" cy="4474131"/>
          </a:xfrm>
          <a:prstGeom prst="rect">
            <a:avLst/>
          </a:prstGeom>
        </p:spPr>
        <p:txBody>
          <a:bodyPr vert="horz" lIns="91440" tIns="45720" rIns="91440" bIns="45720" rtlCol="0"/>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6" name="Espace réservé du pied de page 5"/>
          <p:cNvSpPr>
            <a:spLocks noGrp="1"/>
          </p:cNvSpPr>
          <p:nvPr>
            <p:ph type="ftr" sz="quarter" idx="4"/>
          </p:nvPr>
        </p:nvSpPr>
        <p:spPr>
          <a:xfrm>
            <a:off x="0" y="9443662"/>
            <a:ext cx="2951163" cy="497126"/>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57636" y="9443662"/>
            <a:ext cx="2951163" cy="497126"/>
          </a:xfrm>
          <a:prstGeom prst="rect">
            <a:avLst/>
          </a:prstGeom>
        </p:spPr>
        <p:txBody>
          <a:bodyPr vert="horz" lIns="91440" tIns="45720" rIns="91440" bIns="45720" rtlCol="0" anchor="b"/>
          <a:lstStyle>
            <a:lvl1pPr algn="r">
              <a:defRPr sz="1200"/>
            </a:lvl1pPr>
          </a:lstStyle>
          <a:p>
            <a:fld id="{3B43D9B2-C20D-431F-B804-E8ED47389BCF}" type="slidenum">
              <a:rPr lang="fr-FR" smtClean="0"/>
              <a:t>‹N°›</a:t>
            </a:fld>
            <a:endParaRPr lang="fr-FR"/>
          </a:p>
        </p:txBody>
      </p:sp>
    </p:spTree>
    <p:extLst>
      <p:ext uri="{BB962C8B-B14F-4D97-AF65-F5344CB8AC3E}">
        <p14:creationId xmlns:p14="http://schemas.microsoft.com/office/powerpoint/2010/main" val="37261343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3B43D9B2-C20D-431F-B804-E8ED47389BCF}" type="slidenum">
              <a:rPr lang="fr-FR" smtClean="0"/>
              <a:t>1</a:t>
            </a:fld>
            <a:endParaRPr lang="fr-FR"/>
          </a:p>
        </p:txBody>
      </p:sp>
    </p:spTree>
    <p:extLst>
      <p:ext uri="{BB962C8B-B14F-4D97-AF65-F5344CB8AC3E}">
        <p14:creationId xmlns:p14="http://schemas.microsoft.com/office/powerpoint/2010/main" val="285208512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3B43D9B2-C20D-431F-B804-E8ED47389BCF}" type="slidenum">
              <a:rPr lang="fr-FR" smtClean="0"/>
              <a:t>16</a:t>
            </a:fld>
            <a:endParaRPr lang="fr-FR"/>
          </a:p>
        </p:txBody>
      </p:sp>
    </p:spTree>
    <p:extLst>
      <p:ext uri="{BB962C8B-B14F-4D97-AF65-F5344CB8AC3E}">
        <p14:creationId xmlns:p14="http://schemas.microsoft.com/office/powerpoint/2010/main" val="276221341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smtClean="0"/>
              <a:t>Total du bilan bancaire</a:t>
            </a:r>
          </a:p>
          <a:p>
            <a:r>
              <a:rPr lang="fr-FR" dirty="0" smtClean="0"/>
              <a:t>265 M€ = le total de l’épargne (dépôt à terme</a:t>
            </a:r>
            <a:r>
              <a:rPr lang="fr-FR" baseline="0" dirty="0" smtClean="0"/>
              <a:t> + livrets + comptes à vue et assimilés), sans les emprunts sur les comptes chèques Nef-crédit Coop</a:t>
            </a:r>
          </a:p>
          <a:p>
            <a:r>
              <a:rPr lang="fr-FR" baseline="0" dirty="0" smtClean="0"/>
              <a:t>Encours des prêts 155M €</a:t>
            </a:r>
            <a:endParaRPr lang="fr-FR" dirty="0" smtClean="0"/>
          </a:p>
          <a:p>
            <a:endParaRPr lang="fr-FR" dirty="0"/>
          </a:p>
        </p:txBody>
      </p:sp>
      <p:sp>
        <p:nvSpPr>
          <p:cNvPr id="4" name="Espace réservé du numéro de diapositive 3"/>
          <p:cNvSpPr>
            <a:spLocks noGrp="1"/>
          </p:cNvSpPr>
          <p:nvPr>
            <p:ph type="sldNum" sz="quarter" idx="10"/>
          </p:nvPr>
        </p:nvSpPr>
        <p:spPr/>
        <p:txBody>
          <a:bodyPr/>
          <a:lstStyle/>
          <a:p>
            <a:fld id="{3B43D9B2-C20D-431F-B804-E8ED47389BCF}" type="slidenum">
              <a:rPr lang="fr-FR" smtClean="0"/>
              <a:t>17</a:t>
            </a:fld>
            <a:endParaRPr lang="fr-FR"/>
          </a:p>
        </p:txBody>
      </p:sp>
    </p:spTree>
    <p:extLst>
      <p:ext uri="{BB962C8B-B14F-4D97-AF65-F5344CB8AC3E}">
        <p14:creationId xmlns:p14="http://schemas.microsoft.com/office/powerpoint/2010/main" val="371329804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sz="1200" b="1" i="0" kern="1200" dirty="0" smtClean="0">
                <a:solidFill>
                  <a:schemeClr val="tx1"/>
                </a:solidFill>
                <a:effectLst/>
                <a:latin typeface="+mn-lt"/>
                <a:ea typeface="+mn-ea"/>
                <a:cs typeface="+mn-cs"/>
              </a:rPr>
              <a:t>Les sociétaires</a:t>
            </a:r>
            <a:r>
              <a:rPr lang="fr-FR" sz="1200" b="0" i="0" kern="1200" dirty="0" smtClean="0">
                <a:solidFill>
                  <a:schemeClr val="tx1"/>
                </a:solidFill>
                <a:effectLst/>
                <a:latin typeface="+mn-lt"/>
                <a:ea typeface="+mn-ea"/>
                <a:cs typeface="+mn-cs"/>
              </a:rPr>
              <a:t> sont propriétaires du capital de la coopérative. Réunis lors de l’Assemblée Générale, ils exercent à la fois une démocratie directe </a:t>
            </a:r>
            <a:r>
              <a:rPr lang="fr-FR" sz="1200" b="0" i="1" kern="1200" dirty="0" smtClean="0">
                <a:solidFill>
                  <a:schemeClr val="tx1"/>
                </a:solidFill>
                <a:effectLst/>
                <a:latin typeface="+mn-lt"/>
                <a:ea typeface="+mn-ea"/>
                <a:cs typeface="+mn-cs"/>
              </a:rPr>
              <a:t>(1)</a:t>
            </a:r>
            <a:r>
              <a:rPr lang="fr-FR" sz="1200" b="0" i="0" kern="1200" dirty="0" smtClean="0">
                <a:solidFill>
                  <a:schemeClr val="tx1"/>
                </a:solidFill>
                <a:effectLst/>
                <a:latin typeface="+mn-lt"/>
                <a:ea typeface="+mn-ea"/>
                <a:cs typeface="+mn-cs"/>
              </a:rPr>
              <a:t>, en donnant quitus de gestion au Directoire et en votant les grandes orientations de l’entreprise, et une démocratie représentative </a:t>
            </a:r>
            <a:r>
              <a:rPr lang="fr-FR" sz="1200" b="0" i="1" kern="1200" dirty="0" smtClean="0">
                <a:solidFill>
                  <a:schemeClr val="tx1"/>
                </a:solidFill>
                <a:effectLst/>
                <a:latin typeface="+mn-lt"/>
                <a:ea typeface="+mn-ea"/>
                <a:cs typeface="+mn-cs"/>
              </a:rPr>
              <a:t>(2)</a:t>
            </a:r>
            <a:r>
              <a:rPr lang="fr-FR" sz="1200" b="0" i="0" kern="1200" dirty="0" smtClean="0">
                <a:solidFill>
                  <a:schemeClr val="tx1"/>
                </a:solidFill>
                <a:effectLst/>
                <a:latin typeface="+mn-lt"/>
                <a:ea typeface="+mn-ea"/>
                <a:cs typeface="+mn-cs"/>
              </a:rPr>
              <a:t>, en élisant le Conseil de Surveillance.</a:t>
            </a:r>
          </a:p>
          <a:p>
            <a:endParaRPr lang="fr-FR" sz="1200" b="0" i="0" kern="1200" dirty="0" smtClean="0">
              <a:solidFill>
                <a:schemeClr val="tx1"/>
              </a:solidFill>
              <a:effectLst/>
              <a:latin typeface="+mn-lt"/>
              <a:ea typeface="+mn-ea"/>
              <a:cs typeface="+mn-cs"/>
            </a:endParaRPr>
          </a:p>
          <a:p>
            <a:r>
              <a:rPr lang="fr-FR" sz="1200" b="0" i="0" kern="1200" dirty="0" smtClean="0">
                <a:solidFill>
                  <a:schemeClr val="tx1"/>
                </a:solidFill>
                <a:effectLst/>
                <a:latin typeface="+mn-lt"/>
                <a:ea typeface="+mn-ea"/>
                <a:cs typeface="+mn-cs"/>
              </a:rPr>
              <a:t>Les sociétaires peuvent également s’engager dans la vie de leur coopérative. Ainsi, environ 300 sociétaires bénévoles, appelés </a:t>
            </a:r>
            <a:r>
              <a:rPr lang="fr-FR" sz="1200" b="1" i="0" kern="1200" dirty="0" smtClean="0">
                <a:solidFill>
                  <a:schemeClr val="tx1"/>
                </a:solidFill>
                <a:effectLst/>
                <a:latin typeface="+mn-lt"/>
                <a:ea typeface="+mn-ea"/>
                <a:cs typeface="+mn-cs"/>
              </a:rPr>
              <a:t>Sociétaires Actifs</a:t>
            </a:r>
            <a:r>
              <a:rPr lang="fr-FR" sz="1200" b="0" i="0" kern="1200" dirty="0" smtClean="0">
                <a:solidFill>
                  <a:schemeClr val="tx1"/>
                </a:solidFill>
                <a:effectLst/>
                <a:latin typeface="+mn-lt"/>
                <a:ea typeface="+mn-ea"/>
                <a:cs typeface="+mn-cs"/>
              </a:rPr>
              <a:t> et souvent constitués en </a:t>
            </a:r>
            <a:r>
              <a:rPr lang="fr-FR" sz="1200" b="1" i="0" kern="1200" dirty="0" smtClean="0">
                <a:solidFill>
                  <a:schemeClr val="tx1"/>
                </a:solidFill>
                <a:effectLst/>
                <a:latin typeface="+mn-lt"/>
                <a:ea typeface="+mn-ea"/>
                <a:cs typeface="+mn-cs"/>
              </a:rPr>
              <a:t>Groupes Locaux</a:t>
            </a:r>
            <a:r>
              <a:rPr lang="fr-FR" sz="1200" b="0" i="0" kern="1200" dirty="0" smtClean="0">
                <a:solidFill>
                  <a:schemeClr val="tx1"/>
                </a:solidFill>
                <a:effectLst/>
                <a:latin typeface="+mn-lt"/>
                <a:ea typeface="+mn-ea"/>
                <a:cs typeface="+mn-cs"/>
              </a:rPr>
              <a:t>, participent au développement culturel de la Nef en collaboration avec l’équipe salariée. Ils peuvent participer activement à la gouvernance de leur coopérative à travers un processus dédié de démocratie participative </a:t>
            </a:r>
            <a:r>
              <a:rPr lang="fr-FR" sz="1200" b="0" i="1" kern="1200" dirty="0" smtClean="0">
                <a:solidFill>
                  <a:schemeClr val="tx1"/>
                </a:solidFill>
                <a:effectLst/>
                <a:latin typeface="+mn-lt"/>
                <a:ea typeface="+mn-ea"/>
                <a:cs typeface="+mn-cs"/>
              </a:rPr>
              <a:t>(3)</a:t>
            </a:r>
            <a:r>
              <a:rPr lang="fr-FR" sz="1200" b="0" i="0" kern="1200" dirty="0" smtClean="0">
                <a:solidFill>
                  <a:schemeClr val="tx1"/>
                </a:solidFill>
                <a:effectLst/>
                <a:latin typeface="+mn-lt"/>
                <a:ea typeface="+mn-ea"/>
                <a:cs typeface="+mn-cs"/>
              </a:rPr>
              <a:t> : Assemblées des Coordinateurs Locaux (ACL), Confluents, Commission Vie Coopérative. Enfin, les sociétaires peuvent proposer leur candidature au Conseil de Surveillance. </a:t>
            </a:r>
          </a:p>
          <a:p>
            <a:endParaRPr lang="fr-FR" sz="1200" b="0" i="0" kern="1200" dirty="0" smtClean="0">
              <a:solidFill>
                <a:schemeClr val="tx1"/>
              </a:solidFill>
              <a:effectLst/>
              <a:latin typeface="+mn-lt"/>
              <a:ea typeface="+mn-ea"/>
              <a:cs typeface="+mn-cs"/>
            </a:endParaRPr>
          </a:p>
          <a:p>
            <a:r>
              <a:rPr lang="fr-FR" sz="1200" b="1" i="0" kern="1200" dirty="0" smtClean="0">
                <a:solidFill>
                  <a:schemeClr val="tx1"/>
                </a:solidFill>
                <a:effectLst/>
                <a:latin typeface="+mn-lt"/>
                <a:ea typeface="+mn-ea"/>
                <a:cs typeface="+mn-cs"/>
              </a:rPr>
              <a:t> Le Conseil de Surveillance veille à la cohérence des activités de la coopérative et valide ses orientations stratégiques. Il nomme et contrôle l’activité du Directoire.</a:t>
            </a:r>
            <a:r>
              <a:rPr lang="fr-FR" sz="1200" b="0" i="0" kern="1200" dirty="0" smtClean="0">
                <a:solidFill>
                  <a:schemeClr val="tx1"/>
                </a:solidFill>
                <a:effectLst/>
                <a:latin typeface="+mn-lt"/>
                <a:ea typeface="+mn-ea"/>
                <a:cs typeface="+mn-cs"/>
              </a:rPr>
              <a:t> Le Conseil de Surveillance s’est doté de différentes commissions afin d’exercer pleinement son rôle : le Comité d’Éthique, la Commission Audit, la Commission Banque et la Commission Vie Coopérative.</a:t>
            </a:r>
            <a:br>
              <a:rPr lang="fr-FR" sz="1200" b="0" i="0" kern="1200" dirty="0" smtClean="0">
                <a:solidFill>
                  <a:schemeClr val="tx1"/>
                </a:solidFill>
                <a:effectLst/>
                <a:latin typeface="+mn-lt"/>
                <a:ea typeface="+mn-ea"/>
                <a:cs typeface="+mn-cs"/>
              </a:rPr>
            </a:br>
            <a:endParaRPr lang="fr-FR" sz="1200" b="0" i="0" kern="1200" dirty="0" smtClean="0">
              <a:solidFill>
                <a:schemeClr val="tx1"/>
              </a:solidFill>
              <a:effectLst/>
              <a:latin typeface="+mn-lt"/>
              <a:ea typeface="+mn-ea"/>
              <a:cs typeface="+mn-cs"/>
            </a:endParaRPr>
          </a:p>
          <a:p>
            <a:r>
              <a:rPr lang="fr-FR" sz="1200" b="1" i="0" kern="1200" dirty="0" smtClean="0">
                <a:solidFill>
                  <a:schemeClr val="tx1"/>
                </a:solidFill>
                <a:effectLst/>
                <a:latin typeface="+mn-lt"/>
                <a:ea typeface="+mn-ea"/>
                <a:cs typeface="+mn-cs"/>
              </a:rPr>
              <a:t> Le Directoire</a:t>
            </a:r>
            <a:r>
              <a:rPr lang="fr-FR" sz="1200" b="0" i="0" kern="1200" dirty="0" smtClean="0">
                <a:solidFill>
                  <a:schemeClr val="tx1"/>
                </a:solidFill>
                <a:effectLst/>
                <a:latin typeface="+mn-lt"/>
                <a:ea typeface="+mn-ea"/>
                <a:cs typeface="+mn-cs"/>
              </a:rPr>
              <a:t> </a:t>
            </a:r>
            <a:r>
              <a:rPr lang="fr-FR" sz="1200" b="1" i="0" kern="1200" dirty="0" smtClean="0">
                <a:solidFill>
                  <a:schemeClr val="tx1"/>
                </a:solidFill>
                <a:effectLst/>
                <a:latin typeface="+mn-lt"/>
                <a:ea typeface="+mn-ea"/>
                <a:cs typeface="+mn-cs"/>
              </a:rPr>
              <a:t>est responsable de la gestion de l’entreprise et de l’animation de l’équipe salariée</a:t>
            </a:r>
            <a:r>
              <a:rPr lang="fr-FR" sz="1200" b="0" i="0" kern="1200" dirty="0" smtClean="0">
                <a:solidFill>
                  <a:schemeClr val="tx1"/>
                </a:solidFill>
                <a:effectLst/>
                <a:latin typeface="+mn-lt"/>
                <a:ea typeface="+mn-ea"/>
                <a:cs typeface="+mn-cs"/>
              </a:rPr>
              <a:t>. Il rend régulièrement compte de son action au Conseil de Surveillance, mais aussi, une fois par an, directement aux sociétaires lors de l’Assemblée Générale.</a:t>
            </a:r>
            <a:br>
              <a:rPr lang="fr-FR" sz="1200" b="0" i="0" kern="1200" dirty="0" smtClean="0">
                <a:solidFill>
                  <a:schemeClr val="tx1"/>
                </a:solidFill>
                <a:effectLst/>
                <a:latin typeface="+mn-lt"/>
                <a:ea typeface="+mn-ea"/>
                <a:cs typeface="+mn-cs"/>
              </a:rPr>
            </a:br>
            <a:endParaRPr lang="fr-FR" sz="1200" b="0" i="0" kern="1200" dirty="0" smtClean="0">
              <a:solidFill>
                <a:schemeClr val="tx1"/>
              </a:solidFill>
              <a:effectLst/>
              <a:latin typeface="+mn-lt"/>
              <a:ea typeface="+mn-ea"/>
              <a:cs typeface="+mn-cs"/>
            </a:endParaRPr>
          </a:p>
          <a:p>
            <a:r>
              <a:rPr lang="fr-FR" sz="1200" b="1" i="0" kern="1200" dirty="0" smtClean="0">
                <a:solidFill>
                  <a:schemeClr val="tx1"/>
                </a:solidFill>
                <a:effectLst/>
                <a:latin typeface="+mn-lt"/>
                <a:ea typeface="+mn-ea"/>
                <a:cs typeface="+mn-cs"/>
              </a:rPr>
              <a:t> Le Comité d’Éthique</a:t>
            </a:r>
            <a:r>
              <a:rPr lang="fr-FR" sz="1200" b="0" i="0" kern="1200" dirty="0" smtClean="0">
                <a:solidFill>
                  <a:schemeClr val="tx1"/>
                </a:solidFill>
                <a:effectLst/>
                <a:latin typeface="+mn-lt"/>
                <a:ea typeface="+mn-ea"/>
                <a:cs typeface="+mn-cs"/>
              </a:rPr>
              <a:t> </a:t>
            </a:r>
            <a:r>
              <a:rPr lang="fr-FR" sz="1200" b="1" i="0" kern="1200" dirty="0" smtClean="0">
                <a:solidFill>
                  <a:schemeClr val="tx1"/>
                </a:solidFill>
                <a:effectLst/>
                <a:latin typeface="+mn-lt"/>
                <a:ea typeface="+mn-ea"/>
                <a:cs typeface="+mn-cs"/>
              </a:rPr>
              <a:t>est un organe d’appui à l’évaluation et à la décision pour les instances dirigeantes et l’équipe salariée.</a:t>
            </a:r>
            <a:r>
              <a:rPr lang="fr-FR" sz="1200" b="0" i="0" kern="1200" dirty="0" smtClean="0">
                <a:solidFill>
                  <a:schemeClr val="tx1"/>
                </a:solidFill>
                <a:effectLst/>
                <a:latin typeface="+mn-lt"/>
                <a:ea typeface="+mn-ea"/>
                <a:cs typeface="+mn-cs"/>
              </a:rPr>
              <a:t> Il est composé de sociétaires, de salariés et d’acteurs impliqués dans l’ESS.</a:t>
            </a:r>
          </a:p>
          <a:p>
            <a:r>
              <a:rPr lang="fr-FR" sz="1200" b="0" i="0" kern="1200" dirty="0" smtClean="0">
                <a:solidFill>
                  <a:schemeClr val="tx1"/>
                </a:solidFill>
                <a:effectLst/>
                <a:latin typeface="+mn-lt"/>
                <a:ea typeface="+mn-ea"/>
                <a:cs typeface="+mn-cs"/>
              </a:rPr>
              <a:t/>
            </a:r>
            <a:br>
              <a:rPr lang="fr-FR" sz="1200" b="0" i="0" kern="1200" dirty="0" smtClean="0">
                <a:solidFill>
                  <a:schemeClr val="tx1"/>
                </a:solidFill>
                <a:effectLst/>
                <a:latin typeface="+mn-lt"/>
                <a:ea typeface="+mn-ea"/>
                <a:cs typeface="+mn-cs"/>
              </a:rPr>
            </a:br>
            <a:endParaRPr lang="fr-FR" sz="1200" b="0" i="0" kern="1200" dirty="0" smtClean="0">
              <a:solidFill>
                <a:schemeClr val="tx1"/>
              </a:solidFill>
              <a:effectLst/>
              <a:latin typeface="+mn-lt"/>
              <a:ea typeface="+mn-ea"/>
              <a:cs typeface="+mn-cs"/>
            </a:endParaRPr>
          </a:p>
          <a:p>
            <a:r>
              <a:rPr lang="fr-FR" dirty="0" smtClean="0"/>
              <a:t/>
            </a:r>
            <a:br>
              <a:rPr lang="fr-FR" dirty="0" smtClean="0"/>
            </a:br>
            <a:endParaRPr lang="fr-FR" dirty="0"/>
          </a:p>
        </p:txBody>
      </p:sp>
      <p:sp>
        <p:nvSpPr>
          <p:cNvPr id="4" name="Espace réservé du numéro de diapositive 3"/>
          <p:cNvSpPr>
            <a:spLocks noGrp="1"/>
          </p:cNvSpPr>
          <p:nvPr>
            <p:ph type="sldNum" sz="quarter" idx="10"/>
          </p:nvPr>
        </p:nvSpPr>
        <p:spPr/>
        <p:txBody>
          <a:bodyPr/>
          <a:lstStyle/>
          <a:p>
            <a:fld id="{3B43D9B2-C20D-431F-B804-E8ED47389BCF}" type="slidenum">
              <a:rPr lang="fr-FR" smtClean="0"/>
              <a:t>18</a:t>
            </a:fld>
            <a:endParaRPr lang="fr-FR"/>
          </a:p>
        </p:txBody>
      </p:sp>
    </p:spTree>
    <p:extLst>
      <p:ext uri="{BB962C8B-B14F-4D97-AF65-F5344CB8AC3E}">
        <p14:creationId xmlns:p14="http://schemas.microsoft.com/office/powerpoint/2010/main" val="96204803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rtl="0"/>
            <a:r>
              <a:rPr lang="fr-FR" sz="1200" b="0" i="0" u="none" strike="noStrike" kern="1200" dirty="0" smtClean="0">
                <a:solidFill>
                  <a:schemeClr val="tx1"/>
                </a:solidFill>
                <a:effectLst/>
                <a:latin typeface="+mn-lt"/>
                <a:ea typeface="+mn-ea"/>
                <a:cs typeface="+mn-cs"/>
              </a:rPr>
              <a:t>Le siège de la Nef étant à Vaulx-en-Velin, près de Lyon, la Nef est présente sur le territoire sous forme de « délégations » : Paris, Nantes, Toulouse et Lyon, et par la présence de banquiers itinérants à Lille, Caen, Strasbourg, Bordeaux, Marseille, Forcalquier.</a:t>
            </a:r>
            <a:endParaRPr lang="fr-FR" b="0" dirty="0" smtClean="0">
              <a:effectLst/>
            </a:endParaRPr>
          </a:p>
          <a:p>
            <a:pPr rtl="0"/>
            <a:r>
              <a:rPr lang="fr-FR" sz="1200" b="0" i="0" u="none" strike="noStrike" kern="1200" dirty="0" smtClean="0">
                <a:solidFill>
                  <a:schemeClr val="tx1"/>
                </a:solidFill>
                <a:effectLst/>
                <a:latin typeface="+mn-lt"/>
                <a:ea typeface="+mn-ea"/>
                <a:cs typeface="+mn-cs"/>
              </a:rPr>
              <a:t>Ainsi, les professionnels peuvent se rapprocher de la délégation ou du banquier itinérant le plus proche. </a:t>
            </a:r>
            <a:endParaRPr lang="fr-FR" b="0" dirty="0" smtClean="0">
              <a:effectLst/>
            </a:endParaRPr>
          </a:p>
          <a:p>
            <a:pPr rtl="0"/>
            <a:r>
              <a:rPr lang="fr-FR" sz="1200" b="0" i="0" u="none" strike="noStrike" kern="1200" dirty="0" smtClean="0">
                <a:solidFill>
                  <a:schemeClr val="tx1"/>
                </a:solidFill>
                <a:effectLst/>
                <a:latin typeface="+mn-lt"/>
                <a:ea typeface="+mn-ea"/>
                <a:cs typeface="+mn-cs"/>
              </a:rPr>
              <a:t>Pour les particuliers : un seul interlocuteur : la délégation des particuliers située à </a:t>
            </a:r>
            <a:r>
              <a:rPr lang="fr-FR" sz="1200" b="0" i="0" u="none" strike="noStrike" kern="1200" dirty="0" err="1" smtClean="0">
                <a:solidFill>
                  <a:schemeClr val="tx1"/>
                </a:solidFill>
                <a:effectLst/>
                <a:latin typeface="+mn-lt"/>
                <a:ea typeface="+mn-ea"/>
                <a:cs typeface="+mn-cs"/>
              </a:rPr>
              <a:t>Vaulx-enVelin</a:t>
            </a:r>
            <a:r>
              <a:rPr lang="fr-FR" sz="1200" b="0" i="0" u="none" strike="noStrike" kern="1200" dirty="0" smtClean="0">
                <a:solidFill>
                  <a:schemeClr val="tx1"/>
                </a:solidFill>
                <a:effectLst/>
                <a:latin typeface="+mn-lt"/>
                <a:ea typeface="+mn-ea"/>
                <a:cs typeface="+mn-cs"/>
              </a:rPr>
              <a:t> qui répondra à toutes vos questions, même à distance. </a:t>
            </a:r>
            <a:endParaRPr lang="fr-FR" b="0" dirty="0" smtClean="0">
              <a:effectLst/>
            </a:endParaRPr>
          </a:p>
          <a:p>
            <a:pPr rtl="0"/>
            <a:r>
              <a:rPr lang="fr-FR" sz="1200" b="0" i="0" u="none" strike="noStrike" kern="1200" dirty="0" smtClean="0">
                <a:solidFill>
                  <a:schemeClr val="tx1"/>
                </a:solidFill>
                <a:effectLst/>
                <a:latin typeface="+mn-lt"/>
                <a:ea typeface="+mn-ea"/>
                <a:cs typeface="+mn-cs"/>
              </a:rPr>
              <a:t>Une sociétaire de la Nef a d’ailleurs déclaré que « la relation humaine se trouvait dans les rencontres hors agences, qui sont nombreuses et enrichissantes » (Odile Belgrano, sociétaire de la Nef, Loire)</a:t>
            </a:r>
            <a:endParaRPr lang="fr-FR" b="0" dirty="0" smtClean="0">
              <a:effectLst/>
            </a:endParaRPr>
          </a:p>
          <a:p>
            <a:r>
              <a:rPr lang="fr-FR" dirty="0" smtClean="0"/>
              <a:t/>
            </a:r>
            <a:br>
              <a:rPr lang="fr-FR" dirty="0" smtClean="0"/>
            </a:br>
            <a:endParaRPr lang="fr-FR" baseline="0" dirty="0" smtClean="0"/>
          </a:p>
        </p:txBody>
      </p:sp>
      <p:sp>
        <p:nvSpPr>
          <p:cNvPr id="4" name="Espace réservé du numéro de diapositive 3"/>
          <p:cNvSpPr>
            <a:spLocks noGrp="1"/>
          </p:cNvSpPr>
          <p:nvPr>
            <p:ph type="sldNum" sz="quarter" idx="10"/>
          </p:nvPr>
        </p:nvSpPr>
        <p:spPr/>
        <p:txBody>
          <a:bodyPr/>
          <a:lstStyle/>
          <a:p>
            <a:fld id="{3B43D9B2-C20D-431F-B804-E8ED47389BCF}" type="slidenum">
              <a:rPr lang="fr-FR" smtClean="0"/>
              <a:t>19</a:t>
            </a:fld>
            <a:endParaRPr lang="fr-FR"/>
          </a:p>
        </p:txBody>
      </p:sp>
    </p:spTree>
    <p:extLst>
      <p:ext uri="{BB962C8B-B14F-4D97-AF65-F5344CB8AC3E}">
        <p14:creationId xmlns:p14="http://schemas.microsoft.com/office/powerpoint/2010/main" val="135782779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3B43D9B2-C20D-431F-B804-E8ED47389BCF}" type="slidenum">
              <a:rPr lang="fr-FR" smtClean="0"/>
              <a:t>20</a:t>
            </a:fld>
            <a:endParaRPr lang="fr-FR"/>
          </a:p>
        </p:txBody>
      </p:sp>
    </p:spTree>
    <p:extLst>
      <p:ext uri="{BB962C8B-B14F-4D97-AF65-F5344CB8AC3E}">
        <p14:creationId xmlns:p14="http://schemas.microsoft.com/office/powerpoint/2010/main" val="52505187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rtl="0"/>
            <a:r>
              <a:rPr lang="fr-FR" sz="1200" b="0" i="0" u="none" strike="noStrike" kern="1200" dirty="0" smtClean="0">
                <a:solidFill>
                  <a:schemeClr val="tx1"/>
                </a:solidFill>
                <a:effectLst/>
                <a:latin typeface="+mn-lt"/>
                <a:ea typeface="+mn-ea"/>
                <a:cs typeface="+mn-cs"/>
              </a:rPr>
              <a:t>Qu’est-ce qu’un sociétaire ? </a:t>
            </a:r>
            <a:endParaRPr lang="fr-FR" b="0" dirty="0" smtClean="0">
              <a:effectLst/>
            </a:endParaRPr>
          </a:p>
          <a:p>
            <a:pPr rtl="0"/>
            <a:r>
              <a:rPr lang="fr-FR" b="0" dirty="0" smtClean="0">
                <a:effectLst/>
              </a:rPr>
              <a:t/>
            </a:r>
            <a:br>
              <a:rPr lang="fr-FR" b="0" dirty="0" smtClean="0">
                <a:effectLst/>
              </a:rPr>
            </a:br>
            <a:r>
              <a:rPr lang="fr-FR" sz="1200" b="0" i="0" u="none" strike="noStrike" kern="1200" dirty="0" smtClean="0">
                <a:solidFill>
                  <a:schemeClr val="tx1"/>
                </a:solidFill>
                <a:effectLst/>
                <a:latin typeface="+mn-lt"/>
                <a:ea typeface="+mn-ea"/>
                <a:cs typeface="+mn-cs"/>
              </a:rPr>
              <a:t>Sont sociétaires de la Nef les détenteurs de parts du capital. La Nef étant une coopérative, chaque sociétaire détient un droit de vote en Assemblée Générale annuelle, dans le respect du principe coopératif : "un homme = une voix".</a:t>
            </a:r>
            <a:endParaRPr lang="fr-FR" b="0" dirty="0" smtClean="0">
              <a:effectLst/>
            </a:endParaRPr>
          </a:p>
          <a:p>
            <a:pPr rtl="0"/>
            <a:r>
              <a:rPr lang="fr-FR" b="0" dirty="0" smtClean="0">
                <a:effectLst/>
              </a:rPr>
              <a:t/>
            </a:r>
            <a:br>
              <a:rPr lang="fr-FR" b="0" dirty="0" smtClean="0">
                <a:effectLst/>
              </a:rPr>
            </a:br>
            <a:r>
              <a:rPr lang="fr-FR" sz="1200" b="0" i="0" u="none" strike="noStrike" kern="1200" dirty="0" smtClean="0">
                <a:solidFill>
                  <a:schemeClr val="tx1"/>
                </a:solidFill>
                <a:effectLst/>
                <a:latin typeface="+mn-lt"/>
                <a:ea typeface="+mn-ea"/>
                <a:cs typeface="+mn-cs"/>
              </a:rPr>
              <a:t>Tout d’abord : qu’est-ce qu’un sociétaire actif ? </a:t>
            </a:r>
            <a:endParaRPr lang="fr-FR" b="0" dirty="0" smtClean="0">
              <a:effectLst/>
            </a:endParaRPr>
          </a:p>
          <a:p>
            <a:pPr rtl="0"/>
            <a:r>
              <a:rPr lang="fr-FR" sz="1200" b="0" i="0" u="none" strike="noStrike" kern="1200" dirty="0" smtClean="0">
                <a:solidFill>
                  <a:schemeClr val="tx1"/>
                </a:solidFill>
                <a:effectLst/>
                <a:latin typeface="+mn-lt"/>
                <a:ea typeface="+mn-ea"/>
                <a:cs typeface="+mn-cs"/>
              </a:rPr>
              <a:t>Un sociétaire dit “actif” est un sociétaire qui s’engage bénévolement dans une collaboration étroite avec la Nef.</a:t>
            </a:r>
            <a:endParaRPr lang="fr-FR" b="0" dirty="0" smtClean="0">
              <a:effectLst/>
            </a:endParaRPr>
          </a:p>
          <a:p>
            <a:pPr rtl="0"/>
            <a:r>
              <a:rPr lang="fr-FR" sz="1200" b="0" i="0" u="none" strike="noStrike" kern="1200" dirty="0" smtClean="0">
                <a:solidFill>
                  <a:schemeClr val="tx1"/>
                </a:solidFill>
                <a:effectLst/>
                <a:latin typeface="+mn-lt"/>
                <a:ea typeface="+mn-ea"/>
                <a:cs typeface="+mn-cs"/>
              </a:rPr>
              <a:t>Par sa présence sur le terrain et son écoute, le Sociétaire Actif fait vivre les valeurs d’humanité, de fraternité, de solidarité, et de transparence, véhiculées par la Nef, et participe activement au développement et à la démocratie de la coopérative en fonction de ses aspirations, de ses disponibilités et de ses compétences.</a:t>
            </a:r>
            <a:endParaRPr lang="fr-FR" b="0" dirty="0" smtClean="0">
              <a:effectLst/>
            </a:endParaRPr>
          </a:p>
          <a:p>
            <a:pPr rtl="0"/>
            <a:r>
              <a:rPr lang="fr-FR" b="0" dirty="0" smtClean="0">
                <a:effectLst/>
              </a:rPr>
              <a:t/>
            </a:r>
            <a:br>
              <a:rPr lang="fr-FR" b="0" dirty="0" smtClean="0">
                <a:effectLst/>
              </a:rPr>
            </a:br>
            <a:r>
              <a:rPr lang="fr-FR" sz="1200" b="0" i="0" u="none" strike="noStrike" kern="1200" dirty="0" smtClean="0">
                <a:solidFill>
                  <a:schemeClr val="tx1"/>
                </a:solidFill>
                <a:effectLst/>
                <a:latin typeface="+mn-lt"/>
                <a:ea typeface="+mn-ea"/>
                <a:cs typeface="+mn-cs"/>
              </a:rPr>
              <a:t>Pourquoi devenir Sociétaire Actif ? Contribuer au développement d’une économie plus fraternelle près de chez soi, Rencontrer des acteurs de la transition économique et financière, Mieux connaître les pratiques de gouvernance démocratique en entreprise, Participer concrètement à une transformation non-violente de la société</a:t>
            </a:r>
            <a:endParaRPr lang="fr-FR" b="0" dirty="0" smtClean="0">
              <a:effectLst/>
            </a:endParaRPr>
          </a:p>
          <a:p>
            <a:pPr rtl="0"/>
            <a:r>
              <a:rPr lang="fr-FR" b="0" dirty="0" smtClean="0">
                <a:effectLst/>
              </a:rPr>
              <a:t/>
            </a:r>
            <a:br>
              <a:rPr lang="fr-FR" b="0" dirty="0" smtClean="0">
                <a:effectLst/>
              </a:rPr>
            </a:br>
            <a:r>
              <a:rPr lang="fr-FR" sz="1200" b="0" i="0" u="none" strike="noStrike" kern="1200" dirty="0" smtClean="0">
                <a:solidFill>
                  <a:schemeClr val="tx1"/>
                </a:solidFill>
                <a:effectLst/>
                <a:latin typeface="+mn-lt"/>
                <a:ea typeface="+mn-ea"/>
                <a:cs typeface="+mn-cs"/>
              </a:rPr>
              <a:t>A quoi sert l’AG ? </a:t>
            </a:r>
            <a:endParaRPr lang="fr-FR" b="0" dirty="0" smtClean="0">
              <a:effectLst/>
            </a:endParaRPr>
          </a:p>
          <a:p>
            <a:pPr rtl="0"/>
            <a:r>
              <a:rPr lang="fr-FR" sz="1200" b="0" i="0" u="none" strike="noStrike" kern="1200" dirty="0" smtClean="0">
                <a:solidFill>
                  <a:schemeClr val="tx1"/>
                </a:solidFill>
                <a:effectLst/>
                <a:latin typeface="+mn-lt"/>
                <a:ea typeface="+mn-ea"/>
                <a:cs typeface="+mn-cs"/>
              </a:rPr>
              <a:t>L’Assemblée Générale annuelle permet au Conseil de Surveillance et au Directoire de présenter aux sociétaires l’activité, les comptes, ainsi que les résolutions à voter. L’information et les débats y tiennent une place prépondérante.</a:t>
            </a:r>
            <a:endParaRPr lang="fr-FR" b="0" dirty="0" smtClean="0">
              <a:effectLst/>
            </a:endParaRPr>
          </a:p>
          <a:p>
            <a:r>
              <a:rPr lang="fr-FR" dirty="0" smtClean="0"/>
              <a:t/>
            </a:r>
            <a:br>
              <a:rPr lang="fr-FR" dirty="0" smtClean="0"/>
            </a:br>
            <a:endParaRPr lang="fr-FR" sz="1200" b="0" i="0" kern="1200" dirty="0" smtClean="0">
              <a:solidFill>
                <a:schemeClr val="tx1"/>
              </a:solidFill>
              <a:effectLst/>
              <a:latin typeface="Verdana" panose="020B0604030504040204" pitchFamily="34" charset="0"/>
              <a:ea typeface="Verdana" panose="020B0604030504040204" pitchFamily="34" charset="0"/>
              <a:cs typeface="Verdana" panose="020B0604030504040204" pitchFamily="34" charset="0"/>
            </a:endParaRPr>
          </a:p>
        </p:txBody>
      </p:sp>
      <p:sp>
        <p:nvSpPr>
          <p:cNvPr id="4" name="Espace réservé du numéro de diapositive 3"/>
          <p:cNvSpPr>
            <a:spLocks noGrp="1"/>
          </p:cNvSpPr>
          <p:nvPr>
            <p:ph type="sldNum" sz="quarter" idx="10"/>
          </p:nvPr>
        </p:nvSpPr>
        <p:spPr/>
        <p:txBody>
          <a:bodyPr/>
          <a:lstStyle/>
          <a:p>
            <a:fld id="{3B43D9B2-C20D-431F-B804-E8ED47389BCF}" type="slidenum">
              <a:rPr lang="fr-FR" smtClean="0"/>
              <a:t>21</a:t>
            </a:fld>
            <a:endParaRPr lang="fr-FR"/>
          </a:p>
        </p:txBody>
      </p:sp>
    </p:spTree>
    <p:extLst>
      <p:ext uri="{BB962C8B-B14F-4D97-AF65-F5344CB8AC3E}">
        <p14:creationId xmlns:p14="http://schemas.microsoft.com/office/powerpoint/2010/main" val="48758860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3B43D9B2-C20D-431F-B804-E8ED47389BCF}" type="slidenum">
              <a:rPr lang="fr-FR" smtClean="0"/>
              <a:t>22</a:t>
            </a:fld>
            <a:endParaRPr lang="fr-FR"/>
          </a:p>
        </p:txBody>
      </p:sp>
    </p:spTree>
    <p:extLst>
      <p:ext uri="{BB962C8B-B14F-4D97-AF65-F5344CB8AC3E}">
        <p14:creationId xmlns:p14="http://schemas.microsoft.com/office/powerpoint/2010/main" val="263594066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sz="1200" b="0" i="0" kern="1200" dirty="0" smtClean="0">
                <a:solidFill>
                  <a:schemeClr val="tx1"/>
                </a:solidFill>
                <a:effectLst/>
                <a:latin typeface="+mn-lt"/>
                <a:ea typeface="+mn-ea"/>
                <a:cs typeface="+mn-cs"/>
              </a:rPr>
              <a:t>Exemples d'événements : </a:t>
            </a:r>
            <a:r>
              <a:rPr lang="fr-FR" sz="1200" b="0" i="0" kern="1200" dirty="0" err="1" smtClean="0">
                <a:solidFill>
                  <a:schemeClr val="tx1"/>
                </a:solidFill>
                <a:effectLst/>
                <a:latin typeface="+mn-lt"/>
                <a:ea typeface="+mn-ea"/>
                <a:cs typeface="+mn-cs"/>
              </a:rPr>
              <a:t>Rando</a:t>
            </a:r>
            <a:r>
              <a:rPr lang="fr-FR" sz="1200" b="0" i="0" kern="1200" dirty="0" smtClean="0">
                <a:solidFill>
                  <a:schemeClr val="tx1"/>
                </a:solidFill>
                <a:effectLst/>
                <a:latin typeface="+mn-lt"/>
                <a:ea typeface="+mn-ea"/>
                <a:cs typeface="+mn-cs"/>
              </a:rPr>
              <a:t> Nef, Apéro Nef, Salons &amp; Manifestations, Séminaires régionaux et nationaux...</a:t>
            </a:r>
            <a:endParaRPr lang="fr-FR" dirty="0" smtClean="0"/>
          </a:p>
          <a:p>
            <a:endParaRPr lang="fr-FR" dirty="0"/>
          </a:p>
        </p:txBody>
      </p:sp>
      <p:sp>
        <p:nvSpPr>
          <p:cNvPr id="4" name="Espace réservé du numéro de diapositive 3"/>
          <p:cNvSpPr>
            <a:spLocks noGrp="1"/>
          </p:cNvSpPr>
          <p:nvPr>
            <p:ph type="sldNum" sz="quarter" idx="10"/>
          </p:nvPr>
        </p:nvSpPr>
        <p:spPr/>
        <p:txBody>
          <a:bodyPr/>
          <a:lstStyle/>
          <a:p>
            <a:fld id="{3B43D9B2-C20D-431F-B804-E8ED47389BCF}" type="slidenum">
              <a:rPr lang="fr-FR" smtClean="0"/>
              <a:t>23</a:t>
            </a:fld>
            <a:endParaRPr lang="fr-FR"/>
          </a:p>
        </p:txBody>
      </p:sp>
    </p:spTree>
    <p:extLst>
      <p:ext uri="{BB962C8B-B14F-4D97-AF65-F5344CB8AC3E}">
        <p14:creationId xmlns:p14="http://schemas.microsoft.com/office/powerpoint/2010/main" val="189253449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3B43D9B2-C20D-431F-B804-E8ED47389BCF}" type="slidenum">
              <a:rPr lang="fr-FR" smtClean="0"/>
              <a:t>24</a:t>
            </a:fld>
            <a:endParaRPr lang="fr-FR"/>
          </a:p>
        </p:txBody>
      </p:sp>
    </p:spTree>
    <p:extLst>
      <p:ext uri="{BB962C8B-B14F-4D97-AF65-F5344CB8AC3E}">
        <p14:creationId xmlns:p14="http://schemas.microsoft.com/office/powerpoint/2010/main" val="52505187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rtl="0"/>
            <a:r>
              <a:rPr lang="fr-FR" sz="1200" b="0" i="0" u="none" strike="noStrike" kern="1200" dirty="0" smtClean="0">
                <a:solidFill>
                  <a:schemeClr val="tx1"/>
                </a:solidFill>
                <a:effectLst/>
                <a:latin typeface="+mn-lt"/>
                <a:ea typeface="+mn-ea"/>
                <a:cs typeface="+mn-cs"/>
              </a:rPr>
              <a:t>L’association la NEF est née en 1978 dans l’esprit de deux hommes </a:t>
            </a:r>
            <a:r>
              <a:rPr lang="fr-FR" sz="1200" b="1" i="0" u="none" strike="noStrike" kern="1200" dirty="0" smtClean="0">
                <a:solidFill>
                  <a:schemeClr val="tx1"/>
                </a:solidFill>
                <a:effectLst/>
                <a:latin typeface="+mn-lt"/>
                <a:ea typeface="+mn-ea"/>
                <a:cs typeface="+mn-cs"/>
              </a:rPr>
              <a:t>Henry </a:t>
            </a:r>
            <a:r>
              <a:rPr lang="fr-FR" sz="1200" b="1" i="0" u="none" strike="noStrike" kern="1200" dirty="0" err="1" smtClean="0">
                <a:solidFill>
                  <a:schemeClr val="tx1"/>
                </a:solidFill>
                <a:effectLst/>
                <a:latin typeface="+mn-lt"/>
                <a:ea typeface="+mn-ea"/>
                <a:cs typeface="+mn-cs"/>
              </a:rPr>
              <a:t>Nouyrit</a:t>
            </a:r>
            <a:r>
              <a:rPr lang="fr-FR" sz="1200" b="0" i="0" u="none" strike="noStrike" kern="1200" dirty="0" smtClean="0">
                <a:solidFill>
                  <a:schemeClr val="tx1"/>
                </a:solidFill>
                <a:effectLst/>
                <a:latin typeface="+mn-lt"/>
                <a:ea typeface="+mn-ea"/>
                <a:cs typeface="+mn-cs"/>
              </a:rPr>
              <a:t> (agriculteur, dirigeant du mouvement coopératif agricole, maire) et </a:t>
            </a:r>
            <a:r>
              <a:rPr lang="fr-FR" sz="1200" b="1" i="0" u="none" strike="noStrike" kern="1200" dirty="0" smtClean="0">
                <a:solidFill>
                  <a:schemeClr val="tx1"/>
                </a:solidFill>
                <a:effectLst/>
                <a:latin typeface="+mn-lt"/>
                <a:ea typeface="+mn-ea"/>
                <a:cs typeface="+mn-cs"/>
              </a:rPr>
              <a:t>Jean-Pierre </a:t>
            </a:r>
            <a:r>
              <a:rPr lang="fr-FR" sz="1200" b="1" i="0" u="none" strike="noStrike" kern="1200" dirty="0" err="1" smtClean="0">
                <a:solidFill>
                  <a:schemeClr val="tx1"/>
                </a:solidFill>
                <a:effectLst/>
                <a:latin typeface="+mn-lt"/>
                <a:ea typeface="+mn-ea"/>
                <a:cs typeface="+mn-cs"/>
              </a:rPr>
              <a:t>Bideau</a:t>
            </a:r>
            <a:r>
              <a:rPr lang="fr-FR" sz="1200" b="1" i="0" u="none" strike="noStrike" kern="1200" dirty="0" smtClean="0">
                <a:solidFill>
                  <a:schemeClr val="tx1"/>
                </a:solidFill>
                <a:effectLst/>
                <a:latin typeface="+mn-lt"/>
                <a:ea typeface="+mn-ea"/>
                <a:cs typeface="+mn-cs"/>
              </a:rPr>
              <a:t> </a:t>
            </a:r>
            <a:r>
              <a:rPr lang="fr-FR" sz="1200" b="0" i="0" u="none" strike="noStrike" kern="1200" dirty="0" smtClean="0">
                <a:solidFill>
                  <a:schemeClr val="tx1"/>
                </a:solidFill>
                <a:effectLst/>
                <a:latin typeface="+mn-lt"/>
                <a:ea typeface="+mn-ea"/>
                <a:cs typeface="+mn-cs"/>
              </a:rPr>
              <a:t>(enseignant) qui trouvaient que leurs projets innovants étaient mal accueillis dans la société. Ils décident alors de s’entourer de femmes et d’hommes – pionniers des épargnants solidaires – disposant de quelques économies et désireux de les voir utilisées pour des activités porteuses de sens. </a:t>
            </a:r>
            <a:endParaRPr lang="fr-FR" b="0" dirty="0" smtClean="0">
              <a:effectLst/>
            </a:endParaRPr>
          </a:p>
          <a:p>
            <a:pPr rtl="0"/>
            <a:r>
              <a:rPr lang="fr-FR" b="0" dirty="0" smtClean="0">
                <a:effectLst/>
              </a:rPr>
              <a:t/>
            </a:r>
            <a:br>
              <a:rPr lang="fr-FR" b="0" dirty="0" smtClean="0">
                <a:effectLst/>
              </a:rPr>
            </a:br>
            <a:r>
              <a:rPr lang="fr-FR" sz="1200" b="0" i="0" u="none" strike="noStrike" kern="1200" dirty="0" smtClean="0">
                <a:solidFill>
                  <a:schemeClr val="tx1"/>
                </a:solidFill>
                <a:effectLst/>
                <a:latin typeface="+mn-lt"/>
                <a:ea typeface="+mn-ea"/>
                <a:cs typeface="+mn-cs"/>
              </a:rPr>
              <a:t>La loi bancaire de 1984, qui oblige tout acteur s’</a:t>
            </a:r>
            <a:r>
              <a:rPr lang="fr-FR" sz="1200" b="0" i="0" u="none" strike="noStrike" kern="1200" dirty="0" err="1" smtClean="0">
                <a:solidFill>
                  <a:schemeClr val="tx1"/>
                </a:solidFill>
                <a:effectLst/>
                <a:latin typeface="+mn-lt"/>
                <a:ea typeface="+mn-ea"/>
                <a:cs typeface="+mn-cs"/>
              </a:rPr>
              <a:t>intermédiant</a:t>
            </a:r>
            <a:r>
              <a:rPr lang="fr-FR" sz="1200" b="0" i="0" u="none" strike="noStrike" kern="1200" dirty="0" smtClean="0">
                <a:solidFill>
                  <a:schemeClr val="tx1"/>
                </a:solidFill>
                <a:effectLst/>
                <a:latin typeface="+mn-lt"/>
                <a:ea typeface="+mn-ea"/>
                <a:cs typeface="+mn-cs"/>
              </a:rPr>
              <a:t> entre épargnant et emprunteur à disposer d’un agrément de la Banque de France, lance les fondateurs de la NEF dans une course au capital : il leur faut trouver 15 Millions de Francs (2,3 M€) de capital pour devenir une banque. Ils en réunissent finalement la moitié. </a:t>
            </a:r>
            <a:r>
              <a:rPr lang="fr-FR" sz="1200" b="1" i="0" u="none" strike="noStrike" kern="1200" dirty="0" smtClean="0">
                <a:solidFill>
                  <a:schemeClr val="tx1"/>
                </a:solidFill>
                <a:effectLst/>
                <a:latin typeface="+mn-lt"/>
                <a:ea typeface="+mn-ea"/>
                <a:cs typeface="+mn-cs"/>
              </a:rPr>
              <a:t>Naît alors, en 1988, la Société financière de la Nef sous la forme de coopérative de loi 1947</a:t>
            </a:r>
            <a:r>
              <a:rPr lang="fr-FR" sz="1200" b="0" i="0" u="none" strike="noStrike" kern="1200" dirty="0" smtClean="0">
                <a:solidFill>
                  <a:schemeClr val="tx1"/>
                </a:solidFill>
                <a:effectLst/>
                <a:latin typeface="+mn-lt"/>
                <a:ea typeface="+mn-ea"/>
                <a:cs typeface="+mn-cs"/>
              </a:rPr>
              <a:t>.</a:t>
            </a:r>
            <a:endParaRPr lang="fr-FR" b="0" dirty="0" smtClean="0">
              <a:effectLst/>
            </a:endParaRPr>
          </a:p>
          <a:p>
            <a:pPr rtl="0"/>
            <a:r>
              <a:rPr lang="fr-FR" b="0" dirty="0" smtClean="0">
                <a:effectLst/>
              </a:rPr>
              <a:t/>
            </a:r>
            <a:br>
              <a:rPr lang="fr-FR" b="0" dirty="0" smtClean="0">
                <a:effectLst/>
              </a:rPr>
            </a:br>
            <a:r>
              <a:rPr lang="fr-FR" sz="1200" b="0" i="0" u="none" strike="noStrike" kern="1200" dirty="0" smtClean="0">
                <a:solidFill>
                  <a:schemeClr val="tx1"/>
                </a:solidFill>
                <a:effectLst/>
                <a:latin typeface="+mn-lt"/>
                <a:ea typeface="+mn-ea"/>
                <a:cs typeface="+mn-cs"/>
              </a:rPr>
              <a:t>La Nef a alors tout d’une banque, à une exception près : elle n’est pas autorisée à recevoir et à gérer des comptes à vue (comptes chèques, livrets) mais uniquement des </a:t>
            </a:r>
            <a:r>
              <a:rPr lang="fr-FR" sz="1200" b="1" i="0" u="none" strike="noStrike" kern="1200" dirty="0" smtClean="0">
                <a:solidFill>
                  <a:schemeClr val="tx1"/>
                </a:solidFill>
                <a:effectLst/>
                <a:latin typeface="+mn-lt"/>
                <a:ea typeface="+mn-ea"/>
                <a:cs typeface="+mn-cs"/>
              </a:rPr>
              <a:t>dépôts à plus de deux ans</a:t>
            </a:r>
            <a:r>
              <a:rPr lang="fr-FR" sz="1200" b="0" i="0" u="none" strike="noStrike" kern="1200" dirty="0" smtClean="0">
                <a:solidFill>
                  <a:schemeClr val="tx1"/>
                </a:solidFill>
                <a:effectLst/>
                <a:latin typeface="+mn-lt"/>
                <a:ea typeface="+mn-ea"/>
                <a:cs typeface="+mn-cs"/>
              </a:rPr>
              <a:t>. Elle devra donc se contenter des ressources de </a:t>
            </a:r>
            <a:r>
              <a:rPr lang="fr-FR" sz="1200" b="1" i="0" u="none" strike="noStrike" kern="1200" dirty="0" smtClean="0">
                <a:solidFill>
                  <a:schemeClr val="tx1"/>
                </a:solidFill>
                <a:effectLst/>
                <a:latin typeface="+mn-lt"/>
                <a:ea typeface="+mn-ea"/>
                <a:cs typeface="+mn-cs"/>
              </a:rPr>
              <a:t>comptes à terme bloqués</a:t>
            </a:r>
            <a:r>
              <a:rPr lang="fr-FR" sz="1200" b="0" i="0" u="none" strike="noStrike" kern="1200" dirty="0" smtClean="0">
                <a:solidFill>
                  <a:schemeClr val="tx1"/>
                </a:solidFill>
                <a:effectLst/>
                <a:latin typeface="+mn-lt"/>
                <a:ea typeface="+mn-ea"/>
                <a:cs typeface="+mn-cs"/>
              </a:rPr>
              <a:t> sur plus de deux ans pour </a:t>
            </a:r>
            <a:r>
              <a:rPr lang="fr-FR" sz="1200" b="1" i="0" u="none" strike="noStrike" kern="1200" dirty="0" smtClean="0">
                <a:solidFill>
                  <a:schemeClr val="tx1"/>
                </a:solidFill>
                <a:effectLst/>
                <a:latin typeface="+mn-lt"/>
                <a:ea typeface="+mn-ea"/>
                <a:cs typeface="+mn-cs"/>
              </a:rPr>
              <a:t>réaliser des prêts adaptés</a:t>
            </a:r>
            <a:r>
              <a:rPr lang="fr-FR" sz="1200" b="0" i="0" u="none" strike="noStrike" kern="1200" dirty="0" smtClean="0">
                <a:solidFill>
                  <a:schemeClr val="tx1"/>
                </a:solidFill>
                <a:effectLst/>
                <a:latin typeface="+mn-lt"/>
                <a:ea typeface="+mn-ea"/>
                <a:cs typeface="+mn-cs"/>
              </a:rPr>
              <a:t>. Elle devra aussi trouver des compléments de revenus, les seules marges entre épargne et crédit à moyen terme ne suffisant pas à faire vivre un établissement.  Ces compléments seront amenés par </a:t>
            </a:r>
            <a:r>
              <a:rPr lang="fr-FR" sz="1200" b="1" i="0" u="none" strike="noStrike" kern="1200" dirty="0" smtClean="0">
                <a:solidFill>
                  <a:schemeClr val="tx1"/>
                </a:solidFill>
                <a:effectLst/>
                <a:latin typeface="+mn-lt"/>
                <a:ea typeface="+mn-ea"/>
                <a:cs typeface="+mn-cs"/>
              </a:rPr>
              <a:t>un partenariat commercial noué avec le Crédit Coopératif</a:t>
            </a:r>
            <a:r>
              <a:rPr lang="fr-FR" sz="1200" b="0" i="0" u="none" strike="noStrike" kern="1200" dirty="0" smtClean="0">
                <a:solidFill>
                  <a:schemeClr val="tx1"/>
                </a:solidFill>
                <a:effectLst/>
                <a:latin typeface="+mn-lt"/>
                <a:ea typeface="+mn-ea"/>
                <a:cs typeface="+mn-cs"/>
              </a:rPr>
              <a:t> : la Nef incite ses sociétaires à ouvrir des comptes chèques et des livrets « Nef » au sein du Crédit Coopératif. En contrepartie, la Nef bénéficie des fonds qui y sont déposés pour développer son activité propre. Même si ce partenariat ne répond pas entièrement aux difficultés  posées par l’absence de comptes chèques et de livrets (notamment les besoins de financements court-terme des entreprises), il apporte de nouvelles solutions bancaires à ses sociétaires et un complément de ressources permettant d’équilibrer les comptes de la Coopérative.</a:t>
            </a:r>
            <a:endParaRPr lang="fr-FR" b="0" dirty="0" smtClean="0">
              <a:effectLst/>
            </a:endParaRPr>
          </a:p>
          <a:p>
            <a:pPr rtl="0"/>
            <a:r>
              <a:rPr lang="fr-FR" b="0" dirty="0" smtClean="0">
                <a:effectLst/>
              </a:rPr>
              <a:t/>
            </a:r>
            <a:br>
              <a:rPr lang="fr-FR" b="0" dirty="0" smtClean="0">
                <a:effectLst/>
              </a:rPr>
            </a:br>
            <a:r>
              <a:rPr lang="fr-FR" sz="1200" b="0" i="0" u="none" strike="noStrike" kern="1200" dirty="0" smtClean="0">
                <a:solidFill>
                  <a:schemeClr val="tx1"/>
                </a:solidFill>
                <a:effectLst/>
                <a:latin typeface="+mn-lt"/>
                <a:ea typeface="+mn-ea"/>
                <a:cs typeface="+mn-cs"/>
              </a:rPr>
              <a:t>Depuis 2014, les évolutions de la réglementation bancaire européenne font de la Nef un établissement de crédit spécialisé, autorisé à recevoir des fonds du public de toute durée. La Nef a en conséquence adapté ses </a:t>
            </a:r>
            <a:r>
              <a:rPr lang="fr-FR" sz="1200" b="1" i="0" u="none" strike="noStrike" kern="1200" dirty="0" smtClean="0">
                <a:solidFill>
                  <a:schemeClr val="tx1"/>
                </a:solidFill>
                <a:effectLst/>
                <a:latin typeface="+mn-lt"/>
                <a:ea typeface="+mn-ea"/>
                <a:cs typeface="+mn-cs"/>
              </a:rPr>
              <a:t>statuts en mai 2014</a:t>
            </a:r>
            <a:r>
              <a:rPr lang="fr-FR" sz="1200" b="0" i="0" u="none" strike="noStrike" kern="1200" dirty="0" smtClean="0">
                <a:solidFill>
                  <a:schemeClr val="tx1"/>
                </a:solidFill>
                <a:effectLst/>
                <a:latin typeface="+mn-lt"/>
                <a:ea typeface="+mn-ea"/>
                <a:cs typeface="+mn-cs"/>
              </a:rPr>
              <a:t> puis déposé auprès de l’Autorité de Contrôle Prudentiel et de Résolution une demande d’extension de ses activités. </a:t>
            </a:r>
            <a:r>
              <a:rPr lang="fr-FR" sz="1200" b="1" i="0" u="none" strike="noStrike" kern="1200" dirty="0" smtClean="0">
                <a:solidFill>
                  <a:schemeClr val="tx1"/>
                </a:solidFill>
                <a:effectLst/>
                <a:latin typeface="+mn-lt"/>
                <a:ea typeface="+mn-ea"/>
                <a:cs typeface="+mn-cs"/>
              </a:rPr>
              <a:t>En avril 2015</a:t>
            </a:r>
            <a:r>
              <a:rPr lang="fr-FR" sz="1200" b="0" i="0" u="none" strike="noStrike" kern="1200" dirty="0" smtClean="0">
                <a:solidFill>
                  <a:schemeClr val="tx1"/>
                </a:solidFill>
                <a:effectLst/>
                <a:latin typeface="+mn-lt"/>
                <a:ea typeface="+mn-ea"/>
                <a:cs typeface="+mn-cs"/>
              </a:rPr>
              <a:t>, l’ACPR a donné son accord pour que la Nef offre des </a:t>
            </a:r>
            <a:r>
              <a:rPr lang="fr-FR" sz="1200" b="1" i="0" u="none" strike="noStrike" kern="1200" dirty="0" smtClean="0">
                <a:solidFill>
                  <a:schemeClr val="tx1"/>
                </a:solidFill>
                <a:effectLst/>
                <a:latin typeface="+mn-lt"/>
                <a:ea typeface="+mn-ea"/>
                <a:cs typeface="+mn-cs"/>
              </a:rPr>
              <a:t>livrets B aux Particuliers et Association et des comptes à vue auprès des personnes morales</a:t>
            </a:r>
            <a:r>
              <a:rPr lang="fr-FR" sz="1200" b="0" i="0" u="none" strike="noStrike" kern="1200" dirty="0" smtClean="0">
                <a:solidFill>
                  <a:schemeClr val="tx1"/>
                </a:solidFill>
                <a:effectLst/>
                <a:latin typeface="+mn-lt"/>
                <a:ea typeface="+mn-ea"/>
                <a:cs typeface="+mn-cs"/>
              </a:rPr>
              <a:t>. Avec cette extension d’agrément en main, la Nef a donc lancé des investissements informatiques et humain importants pour commercialiser cette nouvelle offre,</a:t>
            </a:r>
            <a:r>
              <a:rPr lang="fr-FR" sz="1200" b="0" i="0" u="none" strike="noStrike" kern="1200" baseline="0" dirty="0" smtClean="0">
                <a:solidFill>
                  <a:schemeClr val="tx1"/>
                </a:solidFill>
                <a:effectLst/>
                <a:latin typeface="+mn-lt"/>
                <a:ea typeface="+mn-ea"/>
                <a:cs typeface="+mn-cs"/>
              </a:rPr>
              <a:t> accessible depuis </a:t>
            </a:r>
            <a:r>
              <a:rPr lang="fr-FR" sz="1200" b="1" i="0" u="none" strike="noStrike" kern="1200" dirty="0" smtClean="0">
                <a:solidFill>
                  <a:schemeClr val="tx1"/>
                </a:solidFill>
                <a:effectLst/>
                <a:latin typeface="+mn-lt"/>
                <a:ea typeface="+mn-ea"/>
                <a:cs typeface="+mn-cs"/>
              </a:rPr>
              <a:t>le mois d’avril 2016.</a:t>
            </a:r>
            <a:endParaRPr lang="fr-FR" b="0" dirty="0" smtClean="0">
              <a:effectLst/>
            </a:endParaRPr>
          </a:p>
          <a:p>
            <a:pPr rtl="0"/>
            <a:r>
              <a:rPr lang="fr-FR" sz="1200" b="0" i="0" u="none" strike="noStrike" kern="1200" dirty="0" smtClean="0">
                <a:solidFill>
                  <a:schemeClr val="tx1"/>
                </a:solidFill>
                <a:effectLst/>
                <a:latin typeface="+mn-lt"/>
                <a:ea typeface="+mn-ea"/>
                <a:cs typeface="+mn-cs"/>
              </a:rPr>
              <a:t>Avec ce pas franchi, les sociétaires de la Nef peuvent enfin avoir une relation quotidienne et directe avec leur coopérative et nombre d’entrepreneurs peuvent faire financer l’ensemble de leurs besoins en cohérence avec leurs valeurs. Cette possibilité était attendue depuis 25 ans…</a:t>
            </a:r>
            <a:endParaRPr lang="fr-FR" b="0" dirty="0" smtClean="0">
              <a:effectLst/>
            </a:endParaRPr>
          </a:p>
          <a:p>
            <a:r>
              <a:rPr lang="fr-FR" dirty="0" smtClean="0"/>
              <a:t/>
            </a:r>
            <a:br>
              <a:rPr lang="fr-FR" dirty="0" smtClean="0"/>
            </a:br>
            <a:endParaRPr lang="fr-FR" dirty="0"/>
          </a:p>
        </p:txBody>
      </p:sp>
      <p:sp>
        <p:nvSpPr>
          <p:cNvPr id="4" name="Espace réservé du numéro de diapositive 3"/>
          <p:cNvSpPr>
            <a:spLocks noGrp="1"/>
          </p:cNvSpPr>
          <p:nvPr>
            <p:ph type="sldNum" sz="quarter" idx="10"/>
          </p:nvPr>
        </p:nvSpPr>
        <p:spPr/>
        <p:txBody>
          <a:bodyPr/>
          <a:lstStyle/>
          <a:p>
            <a:fld id="{3B43D9B2-C20D-431F-B804-E8ED47389BCF}" type="slidenum">
              <a:rPr lang="fr-FR" smtClean="0"/>
              <a:t>6</a:t>
            </a:fld>
            <a:endParaRPr lang="fr-FR"/>
          </a:p>
        </p:txBody>
      </p:sp>
    </p:spTree>
    <p:extLst>
      <p:ext uri="{BB962C8B-B14F-4D97-AF65-F5344CB8AC3E}">
        <p14:creationId xmlns:p14="http://schemas.microsoft.com/office/powerpoint/2010/main" val="298558806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3B43D9B2-C20D-431F-B804-E8ED47389BCF}" type="slidenum">
              <a:rPr lang="fr-FR" smtClean="0"/>
              <a:t>7</a:t>
            </a:fld>
            <a:endParaRPr lang="fr-FR"/>
          </a:p>
        </p:txBody>
      </p:sp>
    </p:spTree>
    <p:extLst>
      <p:ext uri="{BB962C8B-B14F-4D97-AF65-F5344CB8AC3E}">
        <p14:creationId xmlns:p14="http://schemas.microsoft.com/office/powerpoint/2010/main" val="23192934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rtl="0"/>
            <a:r>
              <a:rPr lang="fr-FR" sz="1200" b="0" i="0" u="none" strike="noStrike" kern="1200" dirty="0" smtClean="0">
                <a:solidFill>
                  <a:schemeClr val="tx1"/>
                </a:solidFill>
                <a:effectLst/>
                <a:latin typeface="+mn-lt"/>
                <a:ea typeface="+mn-ea"/>
                <a:cs typeface="+mn-cs"/>
              </a:rPr>
              <a:t>La Nef est un établissement agréé par la Banque de France et contrôlée par l’Autorité de Contrôle prudentiel et de Résolution depuis 1988, date de sa création.</a:t>
            </a:r>
          </a:p>
          <a:p>
            <a:pPr rtl="0"/>
            <a:endParaRPr lang="fr-FR" b="0" dirty="0" smtClean="0">
              <a:effectLst/>
            </a:endParaRPr>
          </a:p>
          <a:p>
            <a:pPr rtl="0"/>
            <a:r>
              <a:rPr lang="fr-FR" sz="1200" b="0" i="0" u="none" strike="noStrike" kern="1200" dirty="0" smtClean="0">
                <a:solidFill>
                  <a:schemeClr val="tx1"/>
                </a:solidFill>
                <a:effectLst/>
                <a:latin typeface="+mn-lt"/>
                <a:ea typeface="+mn-ea"/>
                <a:cs typeface="+mn-cs"/>
              </a:rPr>
              <a:t>Le label </a:t>
            </a:r>
            <a:r>
              <a:rPr lang="fr-FR" sz="1200" b="0" i="0" u="none" strike="noStrike" kern="1200" dirty="0" err="1" smtClean="0">
                <a:solidFill>
                  <a:schemeClr val="tx1"/>
                </a:solidFill>
                <a:effectLst/>
                <a:latin typeface="+mn-lt"/>
                <a:ea typeface="+mn-ea"/>
                <a:cs typeface="+mn-cs"/>
              </a:rPr>
              <a:t>Finansol</a:t>
            </a:r>
            <a:r>
              <a:rPr lang="fr-FR" sz="1200" b="0" i="0" u="none" strike="noStrike" kern="1200" dirty="0" smtClean="0">
                <a:solidFill>
                  <a:schemeClr val="tx1"/>
                </a:solidFill>
                <a:effectLst/>
                <a:latin typeface="+mn-lt"/>
                <a:ea typeface="+mn-ea"/>
                <a:cs typeface="+mn-cs"/>
              </a:rPr>
              <a:t> garantit la solidarité et la transparence des produits d’épargne de la Nef, ainsi que ses parts sociales.</a:t>
            </a:r>
          </a:p>
          <a:p>
            <a:pPr rtl="0"/>
            <a:endParaRPr lang="fr-FR" sz="1200" b="0" i="0" u="none" strike="noStrike" kern="1200" dirty="0" smtClean="0">
              <a:solidFill>
                <a:schemeClr val="tx1"/>
              </a:solidFill>
              <a:effectLst/>
              <a:latin typeface="+mn-lt"/>
              <a:ea typeface="+mn-ea"/>
              <a:cs typeface="+mn-cs"/>
            </a:endParaRPr>
          </a:p>
          <a:p>
            <a:pPr rtl="0"/>
            <a:r>
              <a:rPr lang="fr-FR" sz="1200" b="0" i="0" u="none" strike="noStrike" kern="1200" dirty="0" smtClean="0">
                <a:solidFill>
                  <a:schemeClr val="tx1"/>
                </a:solidFill>
                <a:effectLst/>
                <a:latin typeface="+mn-lt"/>
                <a:ea typeface="+mn-ea"/>
                <a:cs typeface="+mn-cs"/>
              </a:rPr>
              <a:t>Les entreprises agrées solidaires et d’utilité sociales telles que la Nef</a:t>
            </a:r>
            <a:r>
              <a:rPr lang="fr-FR" sz="1200" b="0" i="0" u="none" strike="noStrike" kern="1200" baseline="0" dirty="0" smtClean="0">
                <a:solidFill>
                  <a:schemeClr val="tx1"/>
                </a:solidFill>
                <a:effectLst/>
                <a:latin typeface="+mn-lt"/>
                <a:ea typeface="+mn-ea"/>
                <a:cs typeface="+mn-cs"/>
              </a:rPr>
              <a:t> répondent aux critères suivants :</a:t>
            </a:r>
          </a:p>
          <a:p>
            <a:pPr marL="171450" indent="-171450" rtl="0">
              <a:buFontTx/>
              <a:buChar char="-"/>
            </a:pPr>
            <a:r>
              <a:rPr lang="fr-FR" sz="1200" b="0" i="0" u="none" strike="noStrike" kern="1200" baseline="0" dirty="0" smtClean="0">
                <a:solidFill>
                  <a:schemeClr val="tx1"/>
                </a:solidFill>
                <a:effectLst/>
                <a:latin typeface="+mn-lt"/>
                <a:ea typeface="+mn-ea"/>
                <a:cs typeface="+mn-cs"/>
              </a:rPr>
              <a:t>la poursuite d’un but autre que la seule poursuite d’un bénéfice (utilité sociale, intérêt général, etc.),</a:t>
            </a:r>
          </a:p>
          <a:p>
            <a:pPr marL="171450" indent="-171450" rtl="0">
              <a:buFontTx/>
              <a:buChar char="-"/>
            </a:pPr>
            <a:r>
              <a:rPr lang="fr-FR" sz="1200" b="0" i="0" u="none" strike="noStrike" kern="1200" baseline="0" dirty="0" smtClean="0">
                <a:solidFill>
                  <a:schemeClr val="tx1"/>
                </a:solidFill>
                <a:effectLst/>
                <a:latin typeface="+mn-lt"/>
                <a:ea typeface="+mn-ea"/>
                <a:cs typeface="+mn-cs"/>
              </a:rPr>
              <a:t>une gouvernance démocratique associant les parties prenantes de l’entreprise,</a:t>
            </a:r>
          </a:p>
          <a:p>
            <a:pPr marL="171450" indent="-171450" rtl="0">
              <a:buFontTx/>
              <a:buChar char="-"/>
            </a:pPr>
            <a:r>
              <a:rPr lang="fr-FR" sz="1200" b="0" i="0" u="none" strike="noStrike" kern="1200" baseline="0" dirty="0" smtClean="0">
                <a:solidFill>
                  <a:schemeClr val="tx1"/>
                </a:solidFill>
                <a:effectLst/>
                <a:latin typeface="+mn-lt"/>
                <a:ea typeface="+mn-ea"/>
                <a:cs typeface="+mn-cs"/>
              </a:rPr>
              <a:t>une </a:t>
            </a:r>
            <a:r>
              <a:rPr lang="fr-FR" sz="1200" b="0" i="0" u="none" strike="noStrike" kern="1200" baseline="0" dirty="0" err="1" smtClean="0">
                <a:solidFill>
                  <a:schemeClr val="tx1"/>
                </a:solidFill>
                <a:effectLst/>
                <a:latin typeface="+mn-lt"/>
                <a:ea typeface="+mn-ea"/>
                <a:cs typeface="+mn-cs"/>
              </a:rPr>
              <a:t>lucrativité</a:t>
            </a:r>
            <a:r>
              <a:rPr lang="fr-FR" sz="1200" b="0" i="0" u="none" strike="noStrike" kern="1200" baseline="0" dirty="0" smtClean="0">
                <a:solidFill>
                  <a:schemeClr val="tx1"/>
                </a:solidFill>
                <a:effectLst/>
                <a:latin typeface="+mn-lt"/>
                <a:ea typeface="+mn-ea"/>
                <a:cs typeface="+mn-cs"/>
              </a:rPr>
              <a:t> limitée, qui vise à réinjecter la majorité des bénéfices dans le fonctionnement de l’entreprise pour assurer son maintien et son développement,</a:t>
            </a:r>
            <a:endParaRPr lang="fr-FR" b="0" dirty="0" smtClean="0">
              <a:effectLst/>
            </a:endParaRPr>
          </a:p>
        </p:txBody>
      </p:sp>
      <p:sp>
        <p:nvSpPr>
          <p:cNvPr id="4" name="Espace réservé du numéro de diapositive 3"/>
          <p:cNvSpPr>
            <a:spLocks noGrp="1"/>
          </p:cNvSpPr>
          <p:nvPr>
            <p:ph type="sldNum" sz="quarter" idx="10"/>
          </p:nvPr>
        </p:nvSpPr>
        <p:spPr/>
        <p:txBody>
          <a:bodyPr/>
          <a:lstStyle/>
          <a:p>
            <a:fld id="{3B43D9B2-C20D-431F-B804-E8ED47389BCF}" type="slidenum">
              <a:rPr lang="fr-FR" smtClean="0"/>
              <a:t>8</a:t>
            </a:fld>
            <a:endParaRPr lang="fr-FR"/>
          </a:p>
        </p:txBody>
      </p:sp>
    </p:spTree>
    <p:extLst>
      <p:ext uri="{BB962C8B-B14F-4D97-AF65-F5344CB8AC3E}">
        <p14:creationId xmlns:p14="http://schemas.microsoft.com/office/powerpoint/2010/main" val="267085992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smtClean="0"/>
              <a:t>Particuliers = personnes physiques</a:t>
            </a:r>
          </a:p>
          <a:p>
            <a:r>
              <a:rPr lang="fr-FR" dirty="0" smtClean="0"/>
              <a:t>Professionnels</a:t>
            </a:r>
            <a:r>
              <a:rPr lang="fr-FR" baseline="0" dirty="0" smtClean="0"/>
              <a:t> = Personnes morales et entreprises individuelles</a:t>
            </a:r>
            <a:endParaRPr lang="fr-FR" dirty="0"/>
          </a:p>
        </p:txBody>
      </p:sp>
      <p:sp>
        <p:nvSpPr>
          <p:cNvPr id="4" name="Espace réservé du numéro de diapositive 3"/>
          <p:cNvSpPr>
            <a:spLocks noGrp="1"/>
          </p:cNvSpPr>
          <p:nvPr>
            <p:ph type="sldNum" sz="quarter" idx="10"/>
          </p:nvPr>
        </p:nvSpPr>
        <p:spPr/>
        <p:txBody>
          <a:bodyPr/>
          <a:lstStyle/>
          <a:p>
            <a:fld id="{3B43D9B2-C20D-431F-B804-E8ED47389BCF}" type="slidenum">
              <a:rPr lang="fr-FR" smtClean="0"/>
              <a:t>10</a:t>
            </a:fld>
            <a:endParaRPr lang="fr-FR"/>
          </a:p>
        </p:txBody>
      </p:sp>
    </p:spTree>
    <p:extLst>
      <p:ext uri="{BB962C8B-B14F-4D97-AF65-F5344CB8AC3E}">
        <p14:creationId xmlns:p14="http://schemas.microsoft.com/office/powerpoint/2010/main" val="135940838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smtClean="0"/>
              <a:t>Epargner : épargner</a:t>
            </a:r>
            <a:r>
              <a:rPr lang="fr-FR" baseline="0" dirty="0" smtClean="0"/>
              <a:t> en soutenant des projets à impact positif et en ayant une totale transparence sur l’utilisation de son agent. Jusqu’en 2016, la nef n’était autorisée à commercialiser que des comptes à terme et des parts sociales. Grâce à l’extension de son agrément, elle a lancé, en avril 2016, un livret d’épargne aux particuliers : un produit simple et accessible où l’épargne reste disponible à tout moment et le capital est garanti.</a:t>
            </a:r>
          </a:p>
          <a:p>
            <a:endParaRPr lang="fr-FR" baseline="0" dirty="0" smtClean="0"/>
          </a:p>
          <a:p>
            <a:r>
              <a:rPr lang="fr-FR" baseline="0" dirty="0" smtClean="0"/>
              <a:t>Emprunter : </a:t>
            </a:r>
            <a:r>
              <a:rPr lang="fr-FR" sz="1200" dirty="0" smtClean="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rPr>
              <a:t>la garantie d’un financement responsable</a:t>
            </a:r>
          </a:p>
          <a:p>
            <a:endParaRPr lang="fr-FR" sz="1200" dirty="0" smtClean="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endParaRPr>
          </a:p>
          <a:p>
            <a:pPr marL="0" marR="0" indent="0" algn="l" defTabSz="914400" rtl="0" eaLnBrk="1" fontAlgn="auto" latinLnBrk="0" hangingPunct="1">
              <a:lnSpc>
                <a:spcPct val="100000"/>
              </a:lnSpc>
              <a:spcBef>
                <a:spcPts val="0"/>
              </a:spcBef>
              <a:spcAft>
                <a:spcPts val="0"/>
              </a:spcAft>
              <a:buClrTx/>
              <a:buSzTx/>
              <a:buFontTx/>
              <a:buNone/>
              <a:tabLst/>
              <a:defRPr/>
            </a:pPr>
            <a:r>
              <a:rPr lang="fr-FR" sz="1200" dirty="0" smtClean="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rPr>
              <a:t>Devenir sociétaire : renforcer la capacité de la Nef à accorder plus de crédits aux entreprises et organisations qui ont un impact positif sur la société;</a:t>
            </a:r>
            <a:r>
              <a:rPr lang="fr-FR" sz="1200" baseline="0" dirty="0" smtClean="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rPr>
              <a:t> participer à la création de la 1ere banque éthique de France</a:t>
            </a:r>
            <a:endParaRPr lang="fr-FR" sz="1200" dirty="0" smtClean="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endParaRPr>
          </a:p>
          <a:p>
            <a:endParaRPr lang="fr-FR" dirty="0"/>
          </a:p>
        </p:txBody>
      </p:sp>
      <p:sp>
        <p:nvSpPr>
          <p:cNvPr id="4" name="Espace réservé du numéro de diapositive 3"/>
          <p:cNvSpPr>
            <a:spLocks noGrp="1"/>
          </p:cNvSpPr>
          <p:nvPr>
            <p:ph type="sldNum" sz="quarter" idx="10"/>
          </p:nvPr>
        </p:nvSpPr>
        <p:spPr/>
        <p:txBody>
          <a:bodyPr/>
          <a:lstStyle/>
          <a:p>
            <a:fld id="{3B43D9B2-C20D-431F-B804-E8ED47389BCF}" type="slidenum">
              <a:rPr lang="fr-FR" smtClean="0"/>
              <a:t>11</a:t>
            </a:fld>
            <a:endParaRPr lang="fr-FR"/>
          </a:p>
        </p:txBody>
      </p:sp>
    </p:spTree>
    <p:extLst>
      <p:ext uri="{BB962C8B-B14F-4D97-AF65-F5344CB8AC3E}">
        <p14:creationId xmlns:p14="http://schemas.microsoft.com/office/powerpoint/2010/main" val="8408224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smtClean="0"/>
              <a:t>Epargner : épargner</a:t>
            </a:r>
            <a:r>
              <a:rPr lang="fr-FR" baseline="0" dirty="0" smtClean="0"/>
              <a:t> en soutenant des projets à impact positif et en ayant une totale transparence sur l’utilisation de son agent</a:t>
            </a:r>
          </a:p>
          <a:p>
            <a:r>
              <a:rPr lang="fr-FR" baseline="0" dirty="0" smtClean="0"/>
              <a:t>Emprunter : </a:t>
            </a:r>
            <a:r>
              <a:rPr lang="fr-FR" sz="1200" dirty="0" smtClean="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rPr>
              <a:t>la garantie d’un financement souple et sécurisé, adapté aux activités</a:t>
            </a:r>
            <a:r>
              <a:rPr lang="fr-FR" sz="1200" baseline="0" dirty="0" smtClean="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rPr>
              <a:t> à dimension écologique, sociale ou culturelle.</a:t>
            </a:r>
          </a:p>
          <a:p>
            <a:endParaRPr lang="fr-FR" sz="1200" baseline="0" dirty="0" smtClean="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endParaRPr>
          </a:p>
          <a:p>
            <a:r>
              <a:rPr lang="fr-FR" sz="1200" baseline="0" dirty="0" smtClean="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rPr>
              <a:t>Gérer son argent au </a:t>
            </a:r>
            <a:r>
              <a:rPr lang="fr-FR" sz="1200" b="0" i="0" baseline="0" dirty="0" smtClean="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rPr>
              <a:t>quotidien : </a:t>
            </a:r>
            <a:r>
              <a:rPr lang="fr-FR" sz="1200" b="0" i="0" u="none" strike="noStrike" kern="1200" baseline="0" dirty="0" smtClean="0">
                <a:solidFill>
                  <a:schemeClr val="tx1"/>
                </a:solidFill>
                <a:latin typeface="+mn-lt"/>
                <a:ea typeface="+mn-ea"/>
                <a:cs typeface="+mn-cs"/>
              </a:rPr>
              <a:t>Le Compte Courant Nef Pro est un compte à vue permettant de réaliser les opérations principales liées à son activité professionnelle : dépôts, retraits, virements, prélèvements, domiciliation de salaire, effets de commerce, etc...</a:t>
            </a:r>
          </a:p>
          <a:p>
            <a:endParaRPr lang="fr-FR" sz="1200" b="0" dirty="0" smtClean="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endParaRPr>
          </a:p>
          <a:p>
            <a:pPr marL="0" marR="0" indent="0" algn="l" defTabSz="914400" rtl="0" eaLnBrk="1" fontAlgn="auto" latinLnBrk="0" hangingPunct="1">
              <a:lnSpc>
                <a:spcPct val="100000"/>
              </a:lnSpc>
              <a:spcBef>
                <a:spcPts val="0"/>
              </a:spcBef>
              <a:spcAft>
                <a:spcPts val="0"/>
              </a:spcAft>
              <a:buClrTx/>
              <a:buSzTx/>
              <a:buFontTx/>
              <a:buNone/>
              <a:tabLst/>
              <a:defRPr/>
            </a:pPr>
            <a:r>
              <a:rPr lang="fr-FR" sz="1200" b="0" dirty="0" smtClean="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rPr>
              <a:t>Devenir sociétaire : renforcer la capacité de la Nef à accorder plus de crédits aux entreprises et organisations qui ont un impact positif sur la société;</a:t>
            </a:r>
            <a:r>
              <a:rPr lang="fr-FR" sz="1200" b="0" baseline="0" dirty="0" smtClean="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rPr>
              <a:t> participer à la création de la 1ere banque éthique de France</a:t>
            </a:r>
          </a:p>
          <a:p>
            <a:pPr marL="0" marR="0" indent="0" algn="l" defTabSz="914400" rtl="0" eaLnBrk="1" fontAlgn="auto" latinLnBrk="0" hangingPunct="1">
              <a:lnSpc>
                <a:spcPct val="100000"/>
              </a:lnSpc>
              <a:spcBef>
                <a:spcPts val="0"/>
              </a:spcBef>
              <a:spcAft>
                <a:spcPts val="0"/>
              </a:spcAft>
              <a:buClrTx/>
              <a:buSzTx/>
              <a:buFontTx/>
              <a:buNone/>
              <a:tabLst/>
              <a:defRPr/>
            </a:pPr>
            <a:endParaRPr lang="fr-FR" sz="1200" baseline="0" dirty="0" smtClean="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endParaRPr>
          </a:p>
          <a:p>
            <a:endParaRPr lang="fr-FR" dirty="0"/>
          </a:p>
        </p:txBody>
      </p:sp>
      <p:sp>
        <p:nvSpPr>
          <p:cNvPr id="4" name="Espace réservé du numéro de diapositive 3"/>
          <p:cNvSpPr>
            <a:spLocks noGrp="1"/>
          </p:cNvSpPr>
          <p:nvPr>
            <p:ph type="sldNum" sz="quarter" idx="10"/>
          </p:nvPr>
        </p:nvSpPr>
        <p:spPr/>
        <p:txBody>
          <a:bodyPr/>
          <a:lstStyle/>
          <a:p>
            <a:fld id="{3B43D9B2-C20D-431F-B804-E8ED47389BCF}" type="slidenum">
              <a:rPr lang="fr-FR" smtClean="0"/>
              <a:t>12</a:t>
            </a:fld>
            <a:endParaRPr lang="fr-FR"/>
          </a:p>
        </p:txBody>
      </p:sp>
    </p:spTree>
    <p:extLst>
      <p:ext uri="{BB962C8B-B14F-4D97-AF65-F5344CB8AC3E}">
        <p14:creationId xmlns:p14="http://schemas.microsoft.com/office/powerpoint/2010/main" val="251671814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fontAlgn="base"/>
            <a:r>
              <a:rPr lang="fr-FR" sz="1200" b="0" i="0" u="sng" kern="1200" dirty="0" smtClean="0">
                <a:solidFill>
                  <a:schemeClr val="tx1"/>
                </a:solidFill>
                <a:effectLst/>
                <a:latin typeface="+mn-lt"/>
                <a:ea typeface="+mn-ea"/>
                <a:cs typeface="+mn-cs"/>
              </a:rPr>
              <a:t>Les projets les plus soutenus sur Zeste (en nombre de projets)</a:t>
            </a:r>
            <a:endParaRPr lang="fr-FR" sz="1200" b="0" i="0" kern="1200" dirty="0" smtClean="0">
              <a:solidFill>
                <a:schemeClr val="tx1"/>
              </a:solidFill>
              <a:effectLst/>
              <a:latin typeface="+mn-lt"/>
              <a:ea typeface="+mn-ea"/>
              <a:cs typeface="+mn-cs"/>
            </a:endParaRPr>
          </a:p>
          <a:p>
            <a:pPr marL="171450" indent="-171450" fontAlgn="base">
              <a:buFontTx/>
              <a:buChar char="-"/>
            </a:pPr>
            <a:r>
              <a:rPr lang="fr-FR" sz="1200" b="0" i="0" kern="1200" dirty="0" smtClean="0">
                <a:solidFill>
                  <a:schemeClr val="tx1"/>
                </a:solidFill>
                <a:effectLst/>
                <a:latin typeface="+mn-lt"/>
                <a:ea typeface="+mn-ea"/>
                <a:cs typeface="+mn-cs"/>
              </a:rPr>
              <a:t>Maraîchage et élevage bio &amp; local ;</a:t>
            </a:r>
          </a:p>
          <a:p>
            <a:pPr marL="171450" indent="-171450" fontAlgn="base">
              <a:buFontTx/>
              <a:buChar char="-"/>
            </a:pPr>
            <a:r>
              <a:rPr lang="fr-FR" sz="1200" b="0" i="0" kern="1200" dirty="0" smtClean="0">
                <a:solidFill>
                  <a:schemeClr val="tx1"/>
                </a:solidFill>
                <a:effectLst/>
                <a:latin typeface="+mn-lt"/>
                <a:ea typeface="+mn-ea"/>
                <a:cs typeface="+mn-cs"/>
              </a:rPr>
              <a:t>Écoles alternatives et secteur de la petite enfance ;</a:t>
            </a:r>
          </a:p>
          <a:p>
            <a:pPr marL="171450" indent="-171450" fontAlgn="base">
              <a:buFontTx/>
              <a:buChar char="-"/>
            </a:pPr>
            <a:r>
              <a:rPr lang="fr-FR" sz="1200" b="0" i="0" kern="1200" dirty="0" smtClean="0">
                <a:solidFill>
                  <a:schemeClr val="tx1"/>
                </a:solidFill>
                <a:effectLst/>
                <a:latin typeface="+mn-lt"/>
                <a:ea typeface="+mn-ea"/>
                <a:cs typeface="+mn-cs"/>
              </a:rPr>
              <a:t>Commerces et lieux de convivialité créant du lien social en milieu rural ;</a:t>
            </a:r>
          </a:p>
          <a:p>
            <a:pPr marL="171450" indent="-171450" fontAlgn="base">
              <a:buFontTx/>
              <a:buChar char="-"/>
            </a:pPr>
            <a:r>
              <a:rPr lang="fr-FR" sz="1200" b="0" i="0" kern="1200" dirty="0" smtClean="0">
                <a:solidFill>
                  <a:schemeClr val="tx1"/>
                </a:solidFill>
                <a:effectLst/>
                <a:latin typeface="+mn-lt"/>
                <a:ea typeface="+mn-ea"/>
                <a:cs typeface="+mn-cs"/>
              </a:rPr>
              <a:t>Lieux et événements de promotion culturelle ;</a:t>
            </a:r>
          </a:p>
          <a:p>
            <a:pPr marL="171450" indent="-171450" fontAlgn="base">
              <a:buFontTx/>
              <a:buChar char="-"/>
            </a:pPr>
            <a:r>
              <a:rPr lang="fr-FR" sz="1200" b="0" i="0" kern="1200" dirty="0" smtClean="0">
                <a:solidFill>
                  <a:schemeClr val="tx1"/>
                </a:solidFill>
                <a:effectLst/>
                <a:latin typeface="+mn-lt"/>
                <a:ea typeface="+mn-ea"/>
                <a:cs typeface="+mn-cs"/>
              </a:rPr>
              <a:t>Événements citoyens ;</a:t>
            </a:r>
          </a:p>
          <a:p>
            <a:pPr marL="171450" indent="-171450" fontAlgn="base">
              <a:buFontTx/>
              <a:buChar char="-"/>
            </a:pPr>
            <a:r>
              <a:rPr lang="fr-FR" sz="1200" b="0" i="0" kern="1200" dirty="0" smtClean="0">
                <a:solidFill>
                  <a:schemeClr val="tx1"/>
                </a:solidFill>
                <a:effectLst/>
                <a:latin typeface="+mn-lt"/>
                <a:ea typeface="+mn-ea"/>
                <a:cs typeface="+mn-cs"/>
              </a:rPr>
              <a:t>Films-documentaires promouvant la transition citoyenne ;</a:t>
            </a:r>
          </a:p>
          <a:p>
            <a:pPr marL="171450" indent="-171450" fontAlgn="base">
              <a:buFontTx/>
              <a:buChar char="-"/>
            </a:pPr>
            <a:r>
              <a:rPr lang="fr-FR" sz="1200" b="0" i="0" kern="1200" dirty="0" smtClean="0">
                <a:solidFill>
                  <a:schemeClr val="tx1"/>
                </a:solidFill>
                <a:effectLst/>
                <a:latin typeface="+mn-lt"/>
                <a:ea typeface="+mn-ea"/>
                <a:cs typeface="+mn-cs"/>
              </a:rPr>
              <a:t>Démarches de solidarités actives et d’insertion ;</a:t>
            </a:r>
          </a:p>
          <a:p>
            <a:pPr marL="171450" indent="-171450" fontAlgn="base">
              <a:buFontTx/>
              <a:buChar char="-"/>
            </a:pPr>
            <a:r>
              <a:rPr lang="fr-FR" sz="1200" b="0" i="0" kern="1200" dirty="0" smtClean="0">
                <a:solidFill>
                  <a:schemeClr val="tx1"/>
                </a:solidFill>
                <a:effectLst/>
                <a:latin typeface="+mn-lt"/>
                <a:ea typeface="+mn-ea"/>
                <a:cs typeface="+mn-cs"/>
              </a:rPr>
              <a:t>Sensibilisation à l’écologie et à la protection de l’environnement ;</a:t>
            </a:r>
          </a:p>
          <a:p>
            <a:pPr marL="171450" indent="-171450" fontAlgn="base">
              <a:buFontTx/>
              <a:buChar char="-"/>
            </a:pPr>
            <a:r>
              <a:rPr lang="fr-FR" sz="1200" b="0" i="0" kern="1200" dirty="0" smtClean="0">
                <a:solidFill>
                  <a:schemeClr val="tx1"/>
                </a:solidFill>
                <a:effectLst/>
                <a:latin typeface="+mn-lt"/>
                <a:ea typeface="+mn-ea"/>
                <a:cs typeface="+mn-cs"/>
              </a:rPr>
              <a:t>Boulangeries et épiceries bio</a:t>
            </a:r>
          </a:p>
          <a:p>
            <a:pPr marL="171450" indent="-171450" fontAlgn="base">
              <a:buFontTx/>
              <a:buChar char="-"/>
            </a:pPr>
            <a:r>
              <a:rPr lang="fr-FR" sz="1200" b="0" i="0" kern="1200" dirty="0" smtClean="0">
                <a:solidFill>
                  <a:schemeClr val="tx1"/>
                </a:solidFill>
                <a:effectLst/>
                <a:latin typeface="+mn-lt"/>
                <a:ea typeface="+mn-ea"/>
                <a:cs typeface="+mn-cs"/>
              </a:rPr>
              <a:t>Et</a:t>
            </a:r>
            <a:r>
              <a:rPr lang="fr-FR" sz="1200" b="0" i="0" kern="1200" baseline="0" dirty="0" smtClean="0">
                <a:solidFill>
                  <a:schemeClr val="tx1"/>
                </a:solidFill>
                <a:effectLst/>
                <a:latin typeface="+mn-lt"/>
                <a:ea typeface="+mn-ea"/>
                <a:cs typeface="+mn-cs"/>
              </a:rPr>
              <a:t> plein d’autres que vous pouvez découvrir directement </a:t>
            </a:r>
            <a:r>
              <a:rPr lang="fr-FR" sz="1200" b="0" i="0" kern="1200" baseline="0" smtClean="0">
                <a:solidFill>
                  <a:schemeClr val="tx1"/>
                </a:solidFill>
                <a:effectLst/>
                <a:latin typeface="+mn-lt"/>
                <a:ea typeface="+mn-ea"/>
                <a:cs typeface="+mn-cs"/>
              </a:rPr>
              <a:t>sur zeste.coop !</a:t>
            </a:r>
            <a:endParaRPr lang="fr-FR" sz="1200" b="0" i="0" kern="1200" dirty="0" smtClean="0">
              <a:solidFill>
                <a:schemeClr val="tx1"/>
              </a:solidFill>
              <a:effectLst/>
              <a:latin typeface="+mn-lt"/>
              <a:ea typeface="+mn-ea"/>
              <a:cs typeface="+mn-cs"/>
            </a:endParaRPr>
          </a:p>
          <a:p>
            <a:pPr rtl="0"/>
            <a:endParaRPr lang="fr-FR" sz="1200" b="0" i="0" u="none" strike="noStrike" kern="1200" dirty="0" smtClean="0">
              <a:solidFill>
                <a:schemeClr val="tx1"/>
              </a:solidFill>
              <a:effectLst/>
              <a:latin typeface="+mn-lt"/>
              <a:ea typeface="+mn-ea"/>
              <a:cs typeface="+mn-cs"/>
            </a:endParaRPr>
          </a:p>
        </p:txBody>
      </p:sp>
      <p:sp>
        <p:nvSpPr>
          <p:cNvPr id="4" name="Espace réservé du numéro de diapositive 3"/>
          <p:cNvSpPr>
            <a:spLocks noGrp="1"/>
          </p:cNvSpPr>
          <p:nvPr>
            <p:ph type="sldNum" sz="quarter" idx="10"/>
          </p:nvPr>
        </p:nvSpPr>
        <p:spPr/>
        <p:txBody>
          <a:bodyPr/>
          <a:lstStyle/>
          <a:p>
            <a:fld id="{3B43D9B2-C20D-431F-B804-E8ED47389BCF}" type="slidenum">
              <a:rPr lang="fr-FR" smtClean="0"/>
              <a:t>14</a:t>
            </a:fld>
            <a:endParaRPr lang="fr-FR"/>
          </a:p>
        </p:txBody>
      </p:sp>
    </p:spTree>
    <p:extLst>
      <p:ext uri="{BB962C8B-B14F-4D97-AF65-F5344CB8AC3E}">
        <p14:creationId xmlns:p14="http://schemas.microsoft.com/office/powerpoint/2010/main" val="318746256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sz="1200" b="0" i="0" kern="1200" dirty="0" smtClean="0">
                <a:solidFill>
                  <a:schemeClr val="tx1"/>
                </a:solidFill>
                <a:effectLst/>
                <a:latin typeface="+mn-lt"/>
                <a:ea typeface="+mn-ea"/>
                <a:cs typeface="+mn-cs"/>
              </a:rPr>
              <a:t>Ses liens étroits avec les acteurs de l’économie sociale et solidaire ont conduit la Nef à participer activement à la fondation et à la </a:t>
            </a:r>
            <a:r>
              <a:rPr lang="fr-FR" sz="1200" b="0" i="0" kern="1200" dirty="0" err="1" smtClean="0">
                <a:solidFill>
                  <a:schemeClr val="tx1"/>
                </a:solidFill>
                <a:effectLst/>
                <a:latin typeface="+mn-lt"/>
                <a:ea typeface="+mn-ea"/>
                <a:cs typeface="+mn-cs"/>
              </a:rPr>
              <a:t>co-gestion</a:t>
            </a:r>
            <a:r>
              <a:rPr lang="fr-FR" sz="1200" b="0" i="0" kern="1200" dirty="0" smtClean="0">
                <a:solidFill>
                  <a:schemeClr val="tx1"/>
                </a:solidFill>
                <a:effectLst/>
                <a:latin typeface="+mn-lt"/>
                <a:ea typeface="+mn-ea"/>
                <a:cs typeface="+mn-cs"/>
              </a:rPr>
              <a:t> d’outils financiers qui leur sont dédiés.</a:t>
            </a:r>
          </a:p>
          <a:p>
            <a:r>
              <a:rPr lang="fr-FR" sz="1200" b="0" i="0" kern="1200" dirty="0" smtClean="0">
                <a:solidFill>
                  <a:schemeClr val="tx1"/>
                </a:solidFill>
                <a:effectLst/>
                <a:latin typeface="+mn-lt"/>
                <a:ea typeface="+mn-ea"/>
                <a:cs typeface="+mn-cs"/>
              </a:rPr>
              <a:t>Inscrits sur des champs d’activité divers : préservation des terres agricoles, installation d’énergies renouvelables, logement, insertion sociale, ils ont pour point commun la poursuite de l’intérêt général, la transparence, l’éthique financière, et la participation directe des citoyens.</a:t>
            </a:r>
          </a:p>
          <a:p>
            <a:endParaRPr lang="fr-FR" sz="1200" b="0" i="0" kern="1200" dirty="0" smtClean="0">
              <a:solidFill>
                <a:schemeClr val="tx1"/>
              </a:solidFill>
              <a:effectLst/>
              <a:latin typeface="+mn-lt"/>
              <a:ea typeface="+mn-ea"/>
              <a:cs typeface="+mn-cs"/>
            </a:endParaRPr>
          </a:p>
          <a:p>
            <a:r>
              <a:rPr lang="fr-FR" dirty="0" smtClean="0"/>
              <a:t>2008 : la Foncière Terre de Liens </a:t>
            </a:r>
          </a:p>
          <a:p>
            <a:r>
              <a:rPr lang="fr-FR" dirty="0" smtClean="0"/>
              <a:t>2010 : le fonds Energie Partagée Investissement </a:t>
            </a:r>
          </a:p>
          <a:p>
            <a:r>
              <a:rPr lang="fr-FR" dirty="0" smtClean="0"/>
              <a:t>2014 : la Société d’investissement solidaire de la fondation Abbé Pierre SOLIFAP </a:t>
            </a:r>
          </a:p>
          <a:p>
            <a:r>
              <a:rPr lang="fr-FR" dirty="0" smtClean="0"/>
              <a:t>2015: le fonds citoyen Cocagne Investissement </a:t>
            </a:r>
          </a:p>
          <a:p>
            <a:endParaRPr lang="fr-FR" dirty="0"/>
          </a:p>
        </p:txBody>
      </p:sp>
      <p:sp>
        <p:nvSpPr>
          <p:cNvPr id="4" name="Espace réservé du numéro de diapositive 3"/>
          <p:cNvSpPr>
            <a:spLocks noGrp="1"/>
          </p:cNvSpPr>
          <p:nvPr>
            <p:ph type="sldNum" sz="quarter" idx="10"/>
          </p:nvPr>
        </p:nvSpPr>
        <p:spPr/>
        <p:txBody>
          <a:bodyPr/>
          <a:lstStyle/>
          <a:p>
            <a:fld id="{3B43D9B2-C20D-431F-B804-E8ED47389BCF}" type="slidenum">
              <a:rPr lang="fr-FR" smtClean="0"/>
              <a:t>15</a:t>
            </a:fld>
            <a:endParaRPr lang="fr-FR"/>
          </a:p>
        </p:txBody>
      </p:sp>
    </p:spTree>
    <p:extLst>
      <p:ext uri="{BB962C8B-B14F-4D97-AF65-F5344CB8AC3E}">
        <p14:creationId xmlns:p14="http://schemas.microsoft.com/office/powerpoint/2010/main" val="135940838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p:cSld name="Titre">
    <p:spTree>
      <p:nvGrpSpPr>
        <p:cNvPr id="1" name=""/>
        <p:cNvGrpSpPr/>
        <p:nvPr/>
      </p:nvGrpSpPr>
      <p:grpSpPr>
        <a:xfrm>
          <a:off x="0" y="0"/>
          <a:ext cx="0" cy="0"/>
          <a:chOff x="0" y="0"/>
          <a:chExt cx="0" cy="0"/>
        </a:xfrm>
      </p:grpSpPr>
      <p:pic>
        <p:nvPicPr>
          <p:cNvPr id="36" name="Image 1"/>
          <p:cNvPicPr>
            <a:picLocks noChangeAspect="1"/>
          </p:cNvPicPr>
          <p:nvPr/>
        </p:nvPicPr>
        <p:blipFill rotWithShape="1">
          <a:blip r:embed="rId2" cstate="print">
            <a:extLst>
              <a:ext uri="{28A0092B-C50C-407E-A947-70E740481C1C}">
                <a14:useLocalDpi xmlns:a14="http://schemas.microsoft.com/office/drawing/2010/main" val="0"/>
              </a:ext>
            </a:extLst>
          </a:blip>
          <a:srcRect t="3799" r="2724" b="13689"/>
          <a:stretch/>
        </p:blipFill>
        <p:spPr bwMode="auto">
          <a:xfrm>
            <a:off x="0" y="-1"/>
            <a:ext cx="9144000" cy="51371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7" name="Rectangle 36"/>
          <p:cNvSpPr/>
          <p:nvPr/>
        </p:nvSpPr>
        <p:spPr>
          <a:xfrm>
            <a:off x="0" y="1"/>
            <a:ext cx="9144000" cy="5238748"/>
          </a:xfrm>
          <a:prstGeom prst="rect">
            <a:avLst/>
          </a:prstGeom>
          <a:solidFill>
            <a:srgbClr val="D9D9D9">
              <a:alpha val="3411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p>
        </p:txBody>
      </p:sp>
      <p:sp>
        <p:nvSpPr>
          <p:cNvPr id="38" name="Rectangle 37"/>
          <p:cNvSpPr/>
          <p:nvPr/>
        </p:nvSpPr>
        <p:spPr>
          <a:xfrm>
            <a:off x="0" y="4421188"/>
            <a:ext cx="9144000" cy="715962"/>
          </a:xfrm>
          <a:prstGeom prst="rect">
            <a:avLst/>
          </a:prstGeom>
          <a:solidFill>
            <a:srgbClr val="FFFFFF"/>
          </a:solidFill>
          <a:ln>
            <a:noFill/>
          </a:ln>
        </p:spPr>
        <p:style>
          <a:lnRef idx="1">
            <a:schemeClr val="accent1"/>
          </a:lnRef>
          <a:fillRef idx="3">
            <a:schemeClr val="accent1"/>
          </a:fillRef>
          <a:effectRef idx="2">
            <a:schemeClr val="accent1"/>
          </a:effectRef>
          <a:fontRef idx="minor">
            <a:schemeClr val="lt1"/>
          </a:fontRef>
        </p:style>
        <p:txBody>
          <a:bodyPr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defRPr/>
            </a:pPr>
            <a:endParaRPr lang="fr-FR"/>
          </a:p>
        </p:txBody>
      </p:sp>
      <p:pic>
        <p:nvPicPr>
          <p:cNvPr id="39" name="Image 9"/>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372350" y="3211513"/>
            <a:ext cx="1536700" cy="10631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0" name="Espace réservé du numéro de diapositive 4"/>
          <p:cNvSpPr txBox="1">
            <a:spLocks/>
          </p:cNvSpPr>
          <p:nvPr/>
        </p:nvSpPr>
        <p:spPr bwMode="auto">
          <a:xfrm>
            <a:off x="7010400" y="4797426"/>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algn="r"/>
            <a:fld id="{8977EC3D-AC2A-40C9-B4E0-4181835B9A2A}" type="slidenum">
              <a:rPr lang="en-US" altLang="fr-FR" sz="1100">
                <a:latin typeface="Verdana" pitchFamily="34" charset="0"/>
                <a:ea typeface="Verdana" pitchFamily="34" charset="0"/>
                <a:cs typeface="Verdana" pitchFamily="34" charset="0"/>
              </a:rPr>
              <a:pPr algn="r"/>
              <a:t>‹N°›</a:t>
            </a:fld>
            <a:endParaRPr lang="en-US" altLang="fr-FR" sz="1100" dirty="0">
              <a:latin typeface="Verdana" pitchFamily="34" charset="0"/>
              <a:ea typeface="Verdana" pitchFamily="34" charset="0"/>
              <a:cs typeface="Verdana" pitchFamily="34" charset="0"/>
            </a:endParaRPr>
          </a:p>
        </p:txBody>
      </p:sp>
      <p:cxnSp>
        <p:nvCxnSpPr>
          <p:cNvPr id="41" name="Connecteur droit 40"/>
          <p:cNvCxnSpPr/>
          <p:nvPr/>
        </p:nvCxnSpPr>
        <p:spPr>
          <a:xfrm flipH="1">
            <a:off x="2" y="4421188"/>
            <a:ext cx="9143998" cy="0"/>
          </a:xfrm>
          <a:prstGeom prst="line">
            <a:avLst/>
          </a:prstGeom>
          <a:ln>
            <a:solidFill>
              <a:srgbClr val="25408F"/>
            </a:solidFill>
          </a:ln>
          <a:effectLst/>
        </p:spPr>
        <p:style>
          <a:lnRef idx="2">
            <a:schemeClr val="accent1"/>
          </a:lnRef>
          <a:fillRef idx="0">
            <a:schemeClr val="accent1"/>
          </a:fillRef>
          <a:effectRef idx="1">
            <a:schemeClr val="accent1"/>
          </a:effectRef>
          <a:fontRef idx="minor">
            <a:schemeClr val="tx1"/>
          </a:fontRef>
        </p:style>
      </p:cxnSp>
      <p:sp>
        <p:nvSpPr>
          <p:cNvPr id="42" name="ZoneTexte 14"/>
          <p:cNvSpPr txBox="1">
            <a:spLocks noChangeArrowheads="1"/>
          </p:cNvSpPr>
          <p:nvPr/>
        </p:nvSpPr>
        <p:spPr bwMode="auto">
          <a:xfrm>
            <a:off x="403225" y="4625976"/>
            <a:ext cx="8337550"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algn="ctr"/>
            <a:r>
              <a:rPr lang="fr-FR" altLang="fr-FR" sz="1200" dirty="0">
                <a:latin typeface="Verdana" pitchFamily="34" charset="0"/>
                <a:ea typeface="Verdana" pitchFamily="34" charset="0"/>
                <a:cs typeface="Verdana" pitchFamily="34" charset="0"/>
              </a:rPr>
              <a:t>© Société financière de la Nef</a:t>
            </a:r>
            <a:endParaRPr lang="fr-FR" altLang="fr-FR" sz="1200" b="1" dirty="0">
              <a:solidFill>
                <a:srgbClr val="31859C"/>
              </a:solidFill>
              <a:latin typeface="Verdana" pitchFamily="34" charset="0"/>
              <a:ea typeface="Verdana" pitchFamily="34" charset="0"/>
              <a:cs typeface="Verdana" pitchFamily="34" charset="0"/>
            </a:endParaRPr>
          </a:p>
        </p:txBody>
      </p:sp>
      <p:grpSp>
        <p:nvGrpSpPr>
          <p:cNvPr id="43" name="Groupe 42"/>
          <p:cNvGrpSpPr/>
          <p:nvPr/>
        </p:nvGrpSpPr>
        <p:grpSpPr>
          <a:xfrm>
            <a:off x="6752852" y="1"/>
            <a:ext cx="1951413" cy="2006625"/>
            <a:chOff x="6752850" y="0"/>
            <a:chExt cx="1951413" cy="2006625"/>
          </a:xfrm>
        </p:grpSpPr>
        <p:sp>
          <p:nvSpPr>
            <p:cNvPr id="44" name="Rectangle 43"/>
            <p:cNvSpPr/>
            <p:nvPr userDrawn="1"/>
          </p:nvSpPr>
          <p:spPr>
            <a:xfrm>
              <a:off x="6781799" y="133350"/>
              <a:ext cx="1828801" cy="1524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45" name="Image 44"/>
            <p:cNvPicPr>
              <a:picLocks noChangeAspect="1"/>
            </p:cNvPicPr>
            <p:nvPr userDrawn="1"/>
          </p:nvPicPr>
          <p:blipFill rotWithShape="1">
            <a:blip r:embed="rId4" cstate="print">
              <a:extLst>
                <a:ext uri="{28A0092B-C50C-407E-A947-70E740481C1C}">
                  <a14:useLocalDpi xmlns:a14="http://schemas.microsoft.com/office/drawing/2010/main" val="0"/>
                </a:ext>
              </a:extLst>
            </a:blip>
            <a:srcRect/>
            <a:stretch/>
          </p:blipFill>
          <p:spPr>
            <a:xfrm>
              <a:off x="6752850" y="0"/>
              <a:ext cx="1951413" cy="2006625"/>
            </a:xfrm>
            <a:prstGeom prst="rect">
              <a:avLst/>
            </a:prstGeom>
          </p:spPr>
        </p:pic>
      </p:grpSp>
      <p:sp>
        <p:nvSpPr>
          <p:cNvPr id="46" name="Titre 25"/>
          <p:cNvSpPr>
            <a:spLocks noGrp="1"/>
          </p:cNvSpPr>
          <p:nvPr>
            <p:ph type="title" hasCustomPrompt="1"/>
          </p:nvPr>
        </p:nvSpPr>
        <p:spPr>
          <a:xfrm>
            <a:off x="2511021" y="1460889"/>
            <a:ext cx="4121963" cy="558552"/>
          </a:xfrm>
          <a:prstGeom prst="rect">
            <a:avLst/>
          </a:prstGeom>
        </p:spPr>
        <p:txBody>
          <a:bodyPr/>
          <a:lstStyle>
            <a:lvl1pPr>
              <a:defRPr b="1" baseline="0">
                <a:solidFill>
                  <a:schemeClr val="tx1"/>
                </a:solidFill>
                <a:latin typeface="Verdana" panose="020B0604030504040204" pitchFamily="34" charset="0"/>
                <a:ea typeface="Verdana" panose="020B0604030504040204" pitchFamily="34" charset="0"/>
                <a:cs typeface="Verdana" panose="020B0604030504040204" pitchFamily="34" charset="0"/>
              </a:defRPr>
            </a:lvl1pPr>
          </a:lstStyle>
          <a:p>
            <a:r>
              <a:rPr lang="fr-FR" dirty="0" smtClean="0"/>
              <a:t>TITRE</a:t>
            </a:r>
            <a:endParaRPr lang="fr-FR" dirty="0"/>
          </a:p>
        </p:txBody>
      </p:sp>
      <p:sp>
        <p:nvSpPr>
          <p:cNvPr id="47" name="Espace réservé du texte 32"/>
          <p:cNvSpPr>
            <a:spLocks noGrp="1"/>
          </p:cNvSpPr>
          <p:nvPr>
            <p:ph type="body" sz="quarter" idx="10" hasCustomPrompt="1"/>
          </p:nvPr>
        </p:nvSpPr>
        <p:spPr>
          <a:xfrm>
            <a:off x="2933700" y="2219326"/>
            <a:ext cx="3276600" cy="377825"/>
          </a:xfrm>
          <a:prstGeom prst="rect">
            <a:avLst/>
          </a:prstGeom>
        </p:spPr>
        <p:txBody>
          <a:bodyPr/>
          <a:lstStyle>
            <a:lvl1pPr marL="0" indent="0" algn="ctr">
              <a:buNone/>
              <a:defRPr sz="1600" i="0"/>
            </a:lvl1pPr>
          </a:lstStyle>
          <a:p>
            <a:pPr eaLnBrk="1" fontAlgn="auto" hangingPunct="1">
              <a:spcBef>
                <a:spcPts val="0"/>
              </a:spcBef>
              <a:spcAft>
                <a:spcPts val="0"/>
              </a:spcAft>
              <a:defRPr/>
            </a:pPr>
            <a:r>
              <a:rPr lang="en-US" sz="1600" dirty="0" smtClean="0">
                <a:solidFill>
                  <a:schemeClr val="tx1">
                    <a:lumMod val="85000"/>
                    <a:lumOff val="15000"/>
                  </a:schemeClr>
                </a:solidFill>
                <a:latin typeface="Verdana" panose="020B0604030504040204" pitchFamily="34" charset="0"/>
                <a:ea typeface="Verdana" panose="020B0604030504040204" pitchFamily="34" charset="0"/>
                <a:cs typeface="Verdana" panose="020B0604030504040204" pitchFamily="34" charset="0"/>
              </a:rPr>
              <a:t>Lieu</a:t>
            </a:r>
            <a:endParaRPr lang="en-US" sz="1600" dirty="0">
              <a:solidFill>
                <a:schemeClr val="tx1">
                  <a:lumMod val="85000"/>
                  <a:lumOff val="15000"/>
                </a:schemeClr>
              </a:solidFill>
              <a:latin typeface="Verdana" panose="020B0604030504040204" pitchFamily="34" charset="0"/>
              <a:ea typeface="Verdana" panose="020B0604030504040204" pitchFamily="34" charset="0"/>
              <a:cs typeface="Verdana" panose="020B0604030504040204" pitchFamily="34" charset="0"/>
            </a:endParaRPr>
          </a:p>
        </p:txBody>
      </p:sp>
      <p:sp>
        <p:nvSpPr>
          <p:cNvPr id="48" name="Espace réservé du texte 32"/>
          <p:cNvSpPr>
            <a:spLocks noGrp="1"/>
          </p:cNvSpPr>
          <p:nvPr>
            <p:ph type="body" sz="quarter" idx="11" hasCustomPrompt="1"/>
          </p:nvPr>
        </p:nvSpPr>
        <p:spPr>
          <a:xfrm>
            <a:off x="2933700" y="2724151"/>
            <a:ext cx="3276600" cy="377825"/>
          </a:xfrm>
          <a:prstGeom prst="rect">
            <a:avLst/>
          </a:prstGeom>
        </p:spPr>
        <p:txBody>
          <a:bodyPr/>
          <a:lstStyle>
            <a:lvl1pPr marL="0" indent="0" algn="ctr">
              <a:buNone/>
              <a:defRPr sz="1600" i="1"/>
            </a:lvl1pPr>
          </a:lstStyle>
          <a:p>
            <a:pPr eaLnBrk="1" fontAlgn="auto" hangingPunct="1">
              <a:spcBef>
                <a:spcPts val="0"/>
              </a:spcBef>
              <a:spcAft>
                <a:spcPts val="0"/>
              </a:spcAft>
              <a:defRPr/>
            </a:pPr>
            <a:r>
              <a:rPr lang="fr-FR" sz="1600" dirty="0" smtClean="0">
                <a:solidFill>
                  <a:schemeClr val="tx1">
                    <a:lumMod val="85000"/>
                    <a:lumOff val="15000"/>
                  </a:schemeClr>
                </a:solidFill>
                <a:latin typeface="Verdana" panose="020B0604030504040204" pitchFamily="34" charset="0"/>
                <a:ea typeface="Verdana" panose="020B0604030504040204" pitchFamily="34" charset="0"/>
                <a:cs typeface="Verdana" panose="020B0604030504040204" pitchFamily="34" charset="0"/>
              </a:rPr>
              <a:t>Date</a:t>
            </a:r>
            <a:endParaRPr lang="en-US" sz="1600" dirty="0">
              <a:solidFill>
                <a:schemeClr val="tx1">
                  <a:lumMod val="85000"/>
                  <a:lumOff val="15000"/>
                </a:schemeClr>
              </a:solidFill>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3785487203"/>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re et bloc texte page plein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33400" y="315912"/>
            <a:ext cx="7721600" cy="498475"/>
          </a:xfrm>
          <a:prstGeom prst="rect">
            <a:avLst/>
          </a:prstGeom>
        </p:spPr>
        <p:txBody>
          <a:bodyPr/>
          <a:lstStyle>
            <a:lvl1pPr algn="l">
              <a:defRPr lang="en-US" sz="1800" b="0" kern="1200" dirty="0" smtClean="0">
                <a:solidFill>
                  <a:srgbClr val="53585F"/>
                </a:solidFill>
                <a:latin typeface="Verdana" panose="020B0604030504040204" pitchFamily="34" charset="0"/>
                <a:ea typeface="Verdana" panose="020B0604030504040204" pitchFamily="34" charset="0"/>
                <a:cs typeface="Verdana" panose="020B0604030504040204" pitchFamily="34" charset="0"/>
              </a:defRPr>
            </a:lvl1pPr>
          </a:lstStyle>
          <a:p>
            <a:r>
              <a:rPr lang="en-US" dirty="0" smtClean="0"/>
              <a:t>CLICK TO EDIT TITLE</a:t>
            </a:r>
            <a:endParaRPr lang="en-US" dirty="0"/>
          </a:p>
        </p:txBody>
      </p:sp>
      <p:sp>
        <p:nvSpPr>
          <p:cNvPr id="3" name="Content Placeholder 2"/>
          <p:cNvSpPr>
            <a:spLocks noGrp="1"/>
          </p:cNvSpPr>
          <p:nvPr>
            <p:ph idx="1" hasCustomPrompt="1"/>
          </p:nvPr>
        </p:nvSpPr>
        <p:spPr>
          <a:xfrm>
            <a:off x="457200" y="1200151"/>
            <a:ext cx="8229600" cy="3394472"/>
          </a:xfrm>
          <a:prstGeom prst="rect">
            <a:avLst/>
          </a:prstGeom>
        </p:spPr>
        <p:txBody>
          <a:bodyPr/>
          <a:lstStyle>
            <a:lvl1pPr marL="0" indent="0">
              <a:buNone/>
              <a:defRPr sz="1800">
                <a:solidFill>
                  <a:schemeClr val="tx1">
                    <a:lumMod val="75000"/>
                    <a:lumOff val="25000"/>
                  </a:schemeClr>
                </a:solidFill>
                <a:latin typeface="Verdana" panose="020B0604030504040204" pitchFamily="34" charset="0"/>
                <a:ea typeface="Verdana" panose="020B0604030504040204" pitchFamily="34" charset="0"/>
                <a:cs typeface="Verdana" panose="020B0604030504040204" pitchFamily="34" charset="0"/>
              </a:defRPr>
            </a:lvl1pPr>
            <a:lvl2pPr marL="457200" indent="0">
              <a:buNone/>
              <a:defRPr sz="1800">
                <a:solidFill>
                  <a:schemeClr val="tx1">
                    <a:lumMod val="75000"/>
                    <a:lumOff val="25000"/>
                  </a:schemeClr>
                </a:solidFill>
                <a:latin typeface="Verdana" panose="020B0604030504040204" pitchFamily="34" charset="0"/>
                <a:ea typeface="Verdana" panose="020B0604030504040204" pitchFamily="34" charset="0"/>
                <a:cs typeface="Verdana" panose="020B0604030504040204" pitchFamily="34" charset="0"/>
              </a:defRPr>
            </a:lvl2pPr>
            <a:lvl3pPr marL="914400" indent="0">
              <a:buNone/>
              <a:defRPr sz="1800">
                <a:solidFill>
                  <a:schemeClr val="tx1">
                    <a:lumMod val="75000"/>
                    <a:lumOff val="25000"/>
                  </a:schemeClr>
                </a:solidFill>
                <a:latin typeface="Verdana" panose="020B0604030504040204" pitchFamily="34" charset="0"/>
                <a:ea typeface="Verdana" panose="020B0604030504040204" pitchFamily="34" charset="0"/>
                <a:cs typeface="Verdana" panose="020B0604030504040204" pitchFamily="34" charset="0"/>
              </a:defRPr>
            </a:lvl3pPr>
            <a:lvl4pPr marL="1371600" indent="0">
              <a:buNone/>
              <a:defRPr sz="1800">
                <a:solidFill>
                  <a:schemeClr val="tx1">
                    <a:lumMod val="75000"/>
                    <a:lumOff val="25000"/>
                  </a:schemeClr>
                </a:solidFill>
                <a:latin typeface="Verdana" panose="020B0604030504040204" pitchFamily="34" charset="0"/>
                <a:ea typeface="Verdana" panose="020B0604030504040204" pitchFamily="34" charset="0"/>
                <a:cs typeface="Verdana" panose="020B0604030504040204" pitchFamily="34" charset="0"/>
              </a:defRPr>
            </a:lvl4pPr>
            <a:lvl5pPr marL="1828800" indent="0">
              <a:buNone/>
              <a:defRPr sz="1800">
                <a:solidFill>
                  <a:schemeClr val="tx1">
                    <a:lumMod val="75000"/>
                    <a:lumOff val="25000"/>
                  </a:schemeClr>
                </a:solidFill>
                <a:latin typeface="Verdana" panose="020B0604030504040204" pitchFamily="34" charset="0"/>
                <a:ea typeface="Verdana" panose="020B0604030504040204" pitchFamily="34" charset="0"/>
                <a:cs typeface="Verdana" panose="020B0604030504040204" pitchFamily="34" charset="0"/>
              </a:defRPr>
            </a:lvl5pPr>
          </a:lstStyle>
          <a:p>
            <a:pPr lvl="0"/>
            <a:r>
              <a:rPr lang="en-US" dirty="0" smtClean="0"/>
              <a:t>Click to edit text</a:t>
            </a:r>
          </a:p>
        </p:txBody>
      </p:sp>
      <p:sp>
        <p:nvSpPr>
          <p:cNvPr id="18" name="Line 7"/>
          <p:cNvSpPr>
            <a:spLocks noChangeShapeType="1"/>
          </p:cNvSpPr>
          <p:nvPr/>
        </p:nvSpPr>
        <p:spPr bwMode="auto">
          <a:xfrm>
            <a:off x="393700" y="850900"/>
            <a:ext cx="6418263" cy="0"/>
          </a:xfrm>
          <a:prstGeom prst="line">
            <a:avLst/>
          </a:prstGeom>
          <a:noFill/>
          <a:ln w="25400" cap="flat" cmpd="sng">
            <a:solidFill>
              <a:schemeClr val="tx1">
                <a:lumMod val="50000"/>
                <a:lumOff val="50000"/>
              </a:schemeClr>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nchor="ctr"/>
          <a:lstStyle/>
          <a:p>
            <a:pPr>
              <a:defRPr/>
            </a:pPr>
            <a:endParaRPr lang="es-ES" sz="2400">
              <a:effectLst>
                <a:outerShdw blurRad="38100" dist="38100" dir="2700000" algn="tl">
                  <a:srgbClr val="DDDDDD"/>
                </a:outerShdw>
              </a:effectLst>
              <a:latin typeface="Avenir Light"/>
              <a:cs typeface="Champagne &amp; Limousines"/>
              <a:sym typeface="Gill Sans" charset="0"/>
            </a:endParaRPr>
          </a:p>
        </p:txBody>
      </p:sp>
      <p:sp>
        <p:nvSpPr>
          <p:cNvPr id="19" name="AutoShape 11"/>
          <p:cNvSpPr>
            <a:spLocks/>
          </p:cNvSpPr>
          <p:nvPr/>
        </p:nvSpPr>
        <p:spPr bwMode="auto">
          <a:xfrm>
            <a:off x="376238" y="346075"/>
            <a:ext cx="53975" cy="43815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599"/>
                </a:lnTo>
                <a:lnTo>
                  <a:pt x="0" y="21599"/>
                </a:lnTo>
                <a:close/>
              </a:path>
            </a:pathLst>
          </a:custGeom>
          <a:solidFill>
            <a:srgbClr val="25408F"/>
          </a:solidFill>
          <a:ln>
            <a:noFill/>
          </a:ln>
          <a:effectLst/>
          <a:extLst/>
        </p:spPr>
        <p:txBody>
          <a:bodyPr lIns="0" tIns="0" rIns="0" bIns="0" anchor="ctr"/>
          <a:lstStyle/>
          <a:p>
            <a:pPr>
              <a:defRPr/>
            </a:pPr>
            <a:endParaRPr lang="es-ES" sz="2400">
              <a:effectLst>
                <a:outerShdw blurRad="38100" dist="38100" dir="2700000" algn="tl">
                  <a:srgbClr val="000000"/>
                </a:outerShdw>
              </a:effectLst>
              <a:latin typeface="Champagne &amp; Limousines"/>
              <a:cs typeface="Champagne &amp; Limousines"/>
              <a:sym typeface="Gill Sans" charset="0"/>
            </a:endParaRPr>
          </a:p>
        </p:txBody>
      </p:sp>
      <p:pic>
        <p:nvPicPr>
          <p:cNvPr id="7" name="Image 7"/>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8255000" y="133350"/>
            <a:ext cx="857250" cy="592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0" name="Group 11"/>
          <p:cNvGrpSpPr>
            <a:grpSpLocks/>
          </p:cNvGrpSpPr>
          <p:nvPr/>
        </p:nvGrpSpPr>
        <p:grpSpPr bwMode="auto">
          <a:xfrm>
            <a:off x="0" y="5057775"/>
            <a:ext cx="4643438" cy="87313"/>
            <a:chOff x="2055030" y="1463669"/>
            <a:chExt cx="2304256" cy="544908"/>
          </a:xfrm>
        </p:grpSpPr>
        <p:sp>
          <p:nvSpPr>
            <p:cNvPr id="22" name="Rectangle 21"/>
            <p:cNvSpPr/>
            <p:nvPr/>
          </p:nvSpPr>
          <p:spPr>
            <a:xfrm>
              <a:off x="2055030" y="1463669"/>
              <a:ext cx="575867" cy="544908"/>
            </a:xfrm>
            <a:prstGeom prst="rect">
              <a:avLst/>
            </a:prstGeom>
            <a:solidFill>
              <a:srgbClr val="25408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23" name="Rectangle 22"/>
            <p:cNvSpPr/>
            <p:nvPr/>
          </p:nvSpPr>
          <p:spPr>
            <a:xfrm>
              <a:off x="2630897" y="1463669"/>
              <a:ext cx="576655" cy="544908"/>
            </a:xfrm>
            <a:prstGeom prst="rect">
              <a:avLst/>
            </a:prstGeom>
            <a:solidFill>
              <a:srgbClr val="9BBA3C"/>
            </a:solidFill>
            <a:ln>
              <a:noFill/>
            </a:ln>
          </p:spPr>
          <p:style>
            <a:lnRef idx="2">
              <a:schemeClr val="accent2">
                <a:shade val="50000"/>
              </a:schemeClr>
            </a:lnRef>
            <a:fillRef idx="1">
              <a:schemeClr val="accent2"/>
            </a:fillRef>
            <a:effectRef idx="0">
              <a:schemeClr val="accent2"/>
            </a:effectRef>
            <a:fontRef idx="minor">
              <a:schemeClr val="lt1"/>
            </a:fontRef>
          </p:style>
          <p:txBody>
            <a:bodyPr anchor="ctr"/>
            <a:lstStyle/>
            <a:p>
              <a:pPr algn="ctr">
                <a:defRPr/>
              </a:pPr>
              <a:endParaRPr lang="en-US" dirty="0"/>
            </a:p>
          </p:txBody>
        </p:sp>
        <p:sp>
          <p:nvSpPr>
            <p:cNvPr id="24" name="Rectangle 23"/>
            <p:cNvSpPr/>
            <p:nvPr/>
          </p:nvSpPr>
          <p:spPr>
            <a:xfrm>
              <a:off x="3207552" y="1463669"/>
              <a:ext cx="575867" cy="544908"/>
            </a:xfrm>
            <a:prstGeom prst="rect">
              <a:avLst/>
            </a:prstGeom>
            <a:solidFill>
              <a:srgbClr val="BE2174"/>
            </a:solidFill>
            <a:ln>
              <a:noFill/>
            </a:ln>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a:defRPr/>
              </a:pPr>
              <a:endParaRPr lang="en-US" dirty="0"/>
            </a:p>
          </p:txBody>
        </p:sp>
        <p:sp>
          <p:nvSpPr>
            <p:cNvPr id="25" name="Rectangle 24"/>
            <p:cNvSpPr/>
            <p:nvPr/>
          </p:nvSpPr>
          <p:spPr>
            <a:xfrm>
              <a:off x="3783419" y="1463669"/>
              <a:ext cx="575867" cy="544908"/>
            </a:xfrm>
            <a:prstGeom prst="rect">
              <a:avLst/>
            </a:prstGeom>
            <a:solidFill>
              <a:srgbClr val="F4793B"/>
            </a:solidFill>
            <a:ln>
              <a:noFill/>
            </a:ln>
          </p:spPr>
          <p:style>
            <a:lnRef idx="2">
              <a:schemeClr val="accent4">
                <a:shade val="50000"/>
              </a:schemeClr>
            </a:lnRef>
            <a:fillRef idx="1">
              <a:schemeClr val="accent4"/>
            </a:fillRef>
            <a:effectRef idx="0">
              <a:schemeClr val="accent4"/>
            </a:effectRef>
            <a:fontRef idx="minor">
              <a:schemeClr val="lt1"/>
            </a:fontRef>
          </p:style>
          <p:txBody>
            <a:bodyPr anchor="ctr"/>
            <a:lstStyle/>
            <a:p>
              <a:pPr algn="ctr">
                <a:defRPr/>
              </a:pPr>
              <a:endParaRPr lang="en-US" dirty="0"/>
            </a:p>
          </p:txBody>
        </p:sp>
      </p:grpSp>
      <p:grpSp>
        <p:nvGrpSpPr>
          <p:cNvPr id="26" name="Group 11"/>
          <p:cNvGrpSpPr>
            <a:grpSpLocks/>
          </p:cNvGrpSpPr>
          <p:nvPr/>
        </p:nvGrpSpPr>
        <p:grpSpPr bwMode="auto">
          <a:xfrm>
            <a:off x="4643438" y="5056188"/>
            <a:ext cx="4500562" cy="88900"/>
            <a:chOff x="2055030" y="1463669"/>
            <a:chExt cx="2304256" cy="544908"/>
          </a:xfrm>
        </p:grpSpPr>
        <p:sp>
          <p:nvSpPr>
            <p:cNvPr id="27" name="Rectangle 26"/>
            <p:cNvSpPr/>
            <p:nvPr/>
          </p:nvSpPr>
          <p:spPr>
            <a:xfrm>
              <a:off x="2055030" y="1463669"/>
              <a:ext cx="576267" cy="544908"/>
            </a:xfrm>
            <a:prstGeom prst="rect">
              <a:avLst/>
            </a:prstGeom>
            <a:solidFill>
              <a:srgbClr val="00BAB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28" name="Rectangle 27"/>
            <p:cNvSpPr/>
            <p:nvPr/>
          </p:nvSpPr>
          <p:spPr>
            <a:xfrm>
              <a:off x="2631297" y="1463669"/>
              <a:ext cx="576268" cy="544908"/>
            </a:xfrm>
            <a:prstGeom prst="rect">
              <a:avLst/>
            </a:prstGeom>
            <a:solidFill>
              <a:srgbClr val="BFD730"/>
            </a:solidFill>
            <a:ln>
              <a:noFill/>
            </a:ln>
          </p:spPr>
          <p:style>
            <a:lnRef idx="2">
              <a:schemeClr val="accent2">
                <a:shade val="50000"/>
              </a:schemeClr>
            </a:lnRef>
            <a:fillRef idx="1">
              <a:schemeClr val="accent2"/>
            </a:fillRef>
            <a:effectRef idx="0">
              <a:schemeClr val="accent2"/>
            </a:effectRef>
            <a:fontRef idx="minor">
              <a:schemeClr val="lt1"/>
            </a:fontRef>
          </p:style>
          <p:txBody>
            <a:bodyPr anchor="ctr"/>
            <a:lstStyle/>
            <a:p>
              <a:pPr algn="ctr">
                <a:defRPr/>
              </a:pPr>
              <a:endParaRPr lang="en-US" dirty="0"/>
            </a:p>
          </p:txBody>
        </p:sp>
        <p:sp>
          <p:nvSpPr>
            <p:cNvPr id="29" name="Rectangle 28"/>
            <p:cNvSpPr/>
            <p:nvPr/>
          </p:nvSpPr>
          <p:spPr>
            <a:xfrm>
              <a:off x="3207565" y="1463669"/>
              <a:ext cx="575454" cy="544908"/>
            </a:xfrm>
            <a:prstGeom prst="rect">
              <a:avLst/>
            </a:prstGeom>
            <a:solidFill>
              <a:srgbClr val="EC008C"/>
            </a:solidFill>
            <a:ln>
              <a:noFill/>
            </a:ln>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a:defRPr/>
              </a:pPr>
              <a:endParaRPr lang="en-US" dirty="0"/>
            </a:p>
          </p:txBody>
        </p:sp>
        <p:sp>
          <p:nvSpPr>
            <p:cNvPr id="30" name="Rectangle 29"/>
            <p:cNvSpPr/>
            <p:nvPr/>
          </p:nvSpPr>
          <p:spPr>
            <a:xfrm>
              <a:off x="3783019" y="1463669"/>
              <a:ext cx="576267" cy="544908"/>
            </a:xfrm>
            <a:prstGeom prst="rect">
              <a:avLst/>
            </a:prstGeom>
            <a:solidFill>
              <a:srgbClr val="00B9F2"/>
            </a:solidFill>
            <a:ln>
              <a:noFill/>
            </a:ln>
          </p:spPr>
          <p:style>
            <a:lnRef idx="2">
              <a:schemeClr val="accent4">
                <a:shade val="50000"/>
              </a:schemeClr>
            </a:lnRef>
            <a:fillRef idx="1">
              <a:schemeClr val="accent4"/>
            </a:fillRef>
            <a:effectRef idx="0">
              <a:schemeClr val="accent4"/>
            </a:effectRef>
            <a:fontRef idx="minor">
              <a:schemeClr val="lt1"/>
            </a:fontRef>
          </p:style>
          <p:txBody>
            <a:bodyPr anchor="ctr"/>
            <a:lstStyle/>
            <a:p>
              <a:pPr algn="ctr">
                <a:defRPr/>
              </a:pPr>
              <a:endParaRPr lang="en-US" dirty="0"/>
            </a:p>
          </p:txBody>
        </p:sp>
      </p:grpSp>
      <p:sp>
        <p:nvSpPr>
          <p:cNvPr id="31" name="Espace réservé du numéro de diapositive 4"/>
          <p:cNvSpPr txBox="1">
            <a:spLocks/>
          </p:cNvSpPr>
          <p:nvPr/>
        </p:nvSpPr>
        <p:spPr bwMode="auto">
          <a:xfrm>
            <a:off x="7010400" y="4797425"/>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algn="r"/>
            <a:fld id="{8977EC3D-AC2A-40C9-B4E0-4181835B9A2A}" type="slidenum">
              <a:rPr lang="en-US" altLang="fr-FR" sz="1100">
                <a:latin typeface="Verdana" pitchFamily="34" charset="0"/>
                <a:ea typeface="Verdana" pitchFamily="34" charset="0"/>
                <a:cs typeface="Verdana" pitchFamily="34" charset="0"/>
              </a:rPr>
              <a:pPr algn="r"/>
              <a:t>‹N°›</a:t>
            </a:fld>
            <a:endParaRPr lang="en-US" altLang="fr-FR" sz="1100" dirty="0">
              <a:latin typeface="Verdana" pitchFamily="34" charset="0"/>
              <a:ea typeface="Verdana" pitchFamily="34" charset="0"/>
              <a:cs typeface="Verdana" pitchFamily="34" charset="0"/>
            </a:endParaRPr>
          </a:p>
        </p:txBody>
      </p:sp>
    </p:spTree>
    <p:extLst>
      <p:ext uri="{BB962C8B-B14F-4D97-AF65-F5344CB8AC3E}">
        <p14:creationId xmlns:p14="http://schemas.microsoft.com/office/powerpoint/2010/main" val="2632614430"/>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obj" preserve="1">
  <p:cSld name="Titre et bloc texte à gauch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33400" y="315912"/>
            <a:ext cx="7721600" cy="498475"/>
          </a:xfrm>
          <a:prstGeom prst="rect">
            <a:avLst/>
          </a:prstGeom>
        </p:spPr>
        <p:txBody>
          <a:bodyPr/>
          <a:lstStyle>
            <a:lvl1pPr algn="l">
              <a:defRPr lang="en-US" sz="1800" b="0" kern="1200" dirty="0" smtClean="0">
                <a:solidFill>
                  <a:srgbClr val="53585F"/>
                </a:solidFill>
                <a:latin typeface="Verdana" panose="020B0604030504040204" pitchFamily="34" charset="0"/>
                <a:ea typeface="Verdana" panose="020B0604030504040204" pitchFamily="34" charset="0"/>
                <a:cs typeface="Verdana" panose="020B0604030504040204" pitchFamily="34" charset="0"/>
              </a:defRPr>
            </a:lvl1pPr>
          </a:lstStyle>
          <a:p>
            <a:r>
              <a:rPr lang="en-US" dirty="0" smtClean="0"/>
              <a:t>CLICK TO EDIT TITLE</a:t>
            </a:r>
            <a:endParaRPr lang="en-US" dirty="0"/>
          </a:p>
        </p:txBody>
      </p:sp>
      <p:sp>
        <p:nvSpPr>
          <p:cNvPr id="3" name="Content Placeholder 2"/>
          <p:cNvSpPr>
            <a:spLocks noGrp="1"/>
          </p:cNvSpPr>
          <p:nvPr>
            <p:ph idx="1" hasCustomPrompt="1"/>
          </p:nvPr>
        </p:nvSpPr>
        <p:spPr>
          <a:xfrm>
            <a:off x="457200" y="1200151"/>
            <a:ext cx="3962400" cy="3394472"/>
          </a:xfrm>
          <a:prstGeom prst="rect">
            <a:avLst/>
          </a:prstGeom>
        </p:spPr>
        <p:txBody>
          <a:bodyPr/>
          <a:lstStyle>
            <a:lvl1pPr marL="0" indent="0">
              <a:buNone/>
              <a:defRPr sz="1800">
                <a:solidFill>
                  <a:schemeClr val="tx1">
                    <a:lumMod val="75000"/>
                    <a:lumOff val="25000"/>
                  </a:schemeClr>
                </a:solidFill>
                <a:latin typeface="Verdana" panose="020B0604030504040204" pitchFamily="34" charset="0"/>
                <a:ea typeface="Verdana" panose="020B0604030504040204" pitchFamily="34" charset="0"/>
                <a:cs typeface="Verdana" panose="020B0604030504040204" pitchFamily="34" charset="0"/>
              </a:defRPr>
            </a:lvl1pPr>
            <a:lvl2pPr marL="457200" indent="0">
              <a:buNone/>
              <a:defRPr sz="1800">
                <a:solidFill>
                  <a:schemeClr val="tx1">
                    <a:lumMod val="75000"/>
                    <a:lumOff val="25000"/>
                  </a:schemeClr>
                </a:solidFill>
                <a:latin typeface="Verdana" panose="020B0604030504040204" pitchFamily="34" charset="0"/>
                <a:ea typeface="Verdana" panose="020B0604030504040204" pitchFamily="34" charset="0"/>
                <a:cs typeface="Verdana" panose="020B0604030504040204" pitchFamily="34" charset="0"/>
              </a:defRPr>
            </a:lvl2pPr>
            <a:lvl3pPr marL="914400" indent="0">
              <a:buNone/>
              <a:defRPr sz="1800">
                <a:solidFill>
                  <a:schemeClr val="tx1">
                    <a:lumMod val="75000"/>
                    <a:lumOff val="25000"/>
                  </a:schemeClr>
                </a:solidFill>
                <a:latin typeface="Verdana" panose="020B0604030504040204" pitchFamily="34" charset="0"/>
                <a:ea typeface="Verdana" panose="020B0604030504040204" pitchFamily="34" charset="0"/>
                <a:cs typeface="Verdana" panose="020B0604030504040204" pitchFamily="34" charset="0"/>
              </a:defRPr>
            </a:lvl3pPr>
            <a:lvl4pPr marL="1371600" indent="0">
              <a:buNone/>
              <a:defRPr sz="1800">
                <a:solidFill>
                  <a:schemeClr val="tx1">
                    <a:lumMod val="75000"/>
                    <a:lumOff val="25000"/>
                  </a:schemeClr>
                </a:solidFill>
                <a:latin typeface="Verdana" panose="020B0604030504040204" pitchFamily="34" charset="0"/>
                <a:ea typeface="Verdana" panose="020B0604030504040204" pitchFamily="34" charset="0"/>
                <a:cs typeface="Verdana" panose="020B0604030504040204" pitchFamily="34" charset="0"/>
              </a:defRPr>
            </a:lvl4pPr>
            <a:lvl5pPr marL="1828800" indent="0">
              <a:buNone/>
              <a:defRPr sz="1800">
                <a:solidFill>
                  <a:schemeClr val="tx1">
                    <a:lumMod val="75000"/>
                    <a:lumOff val="25000"/>
                  </a:schemeClr>
                </a:solidFill>
                <a:latin typeface="Verdana" panose="020B0604030504040204" pitchFamily="34" charset="0"/>
                <a:ea typeface="Verdana" panose="020B0604030504040204" pitchFamily="34" charset="0"/>
                <a:cs typeface="Verdana" panose="020B0604030504040204" pitchFamily="34" charset="0"/>
              </a:defRPr>
            </a:lvl5pPr>
          </a:lstStyle>
          <a:p>
            <a:pPr lvl="0"/>
            <a:r>
              <a:rPr lang="en-US" dirty="0" smtClean="0"/>
              <a:t>Click to edit text</a:t>
            </a:r>
          </a:p>
        </p:txBody>
      </p:sp>
      <p:sp>
        <p:nvSpPr>
          <p:cNvPr id="18" name="Line 7"/>
          <p:cNvSpPr>
            <a:spLocks noChangeShapeType="1"/>
          </p:cNvSpPr>
          <p:nvPr/>
        </p:nvSpPr>
        <p:spPr bwMode="auto">
          <a:xfrm>
            <a:off x="393700" y="850900"/>
            <a:ext cx="6418263" cy="0"/>
          </a:xfrm>
          <a:prstGeom prst="line">
            <a:avLst/>
          </a:prstGeom>
          <a:noFill/>
          <a:ln w="25400" cap="flat" cmpd="sng">
            <a:solidFill>
              <a:schemeClr val="tx1">
                <a:lumMod val="50000"/>
                <a:lumOff val="50000"/>
              </a:schemeClr>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nchor="ctr"/>
          <a:lstStyle/>
          <a:p>
            <a:pPr>
              <a:defRPr/>
            </a:pPr>
            <a:endParaRPr lang="es-ES" sz="2400">
              <a:effectLst>
                <a:outerShdw blurRad="38100" dist="38100" dir="2700000" algn="tl">
                  <a:srgbClr val="DDDDDD"/>
                </a:outerShdw>
              </a:effectLst>
              <a:latin typeface="Avenir Light"/>
              <a:cs typeface="Champagne &amp; Limousines"/>
              <a:sym typeface="Gill Sans" charset="0"/>
            </a:endParaRPr>
          </a:p>
        </p:txBody>
      </p:sp>
      <p:sp>
        <p:nvSpPr>
          <p:cNvPr id="19" name="AutoShape 11"/>
          <p:cNvSpPr>
            <a:spLocks/>
          </p:cNvSpPr>
          <p:nvPr/>
        </p:nvSpPr>
        <p:spPr bwMode="auto">
          <a:xfrm>
            <a:off x="376238" y="346075"/>
            <a:ext cx="53975" cy="43815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599"/>
                </a:lnTo>
                <a:lnTo>
                  <a:pt x="0" y="21599"/>
                </a:lnTo>
                <a:close/>
              </a:path>
            </a:pathLst>
          </a:custGeom>
          <a:solidFill>
            <a:srgbClr val="25408F"/>
          </a:solidFill>
          <a:ln>
            <a:noFill/>
          </a:ln>
          <a:effectLst/>
          <a:extLst/>
        </p:spPr>
        <p:txBody>
          <a:bodyPr lIns="0" tIns="0" rIns="0" bIns="0" anchor="ctr"/>
          <a:lstStyle/>
          <a:p>
            <a:pPr>
              <a:defRPr/>
            </a:pPr>
            <a:endParaRPr lang="es-ES" sz="2400">
              <a:effectLst>
                <a:outerShdw blurRad="38100" dist="38100" dir="2700000" algn="tl">
                  <a:srgbClr val="000000"/>
                </a:outerShdw>
              </a:effectLst>
              <a:latin typeface="Champagne &amp; Limousines"/>
              <a:cs typeface="Champagne &amp; Limousines"/>
              <a:sym typeface="Gill Sans" charset="0"/>
            </a:endParaRPr>
          </a:p>
        </p:txBody>
      </p:sp>
      <p:pic>
        <p:nvPicPr>
          <p:cNvPr id="7" name="Image 7"/>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8255000" y="133350"/>
            <a:ext cx="857250" cy="592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1" name="Group 11"/>
          <p:cNvGrpSpPr>
            <a:grpSpLocks/>
          </p:cNvGrpSpPr>
          <p:nvPr/>
        </p:nvGrpSpPr>
        <p:grpSpPr bwMode="auto">
          <a:xfrm>
            <a:off x="0" y="5057775"/>
            <a:ext cx="4643438" cy="87313"/>
            <a:chOff x="2055030" y="1463669"/>
            <a:chExt cx="2304256" cy="544908"/>
          </a:xfrm>
        </p:grpSpPr>
        <p:sp>
          <p:nvSpPr>
            <p:cNvPr id="22" name="Rectangle 21"/>
            <p:cNvSpPr/>
            <p:nvPr/>
          </p:nvSpPr>
          <p:spPr>
            <a:xfrm>
              <a:off x="2055030" y="1463669"/>
              <a:ext cx="575867" cy="544908"/>
            </a:xfrm>
            <a:prstGeom prst="rect">
              <a:avLst/>
            </a:prstGeom>
            <a:solidFill>
              <a:srgbClr val="25408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23" name="Rectangle 22"/>
            <p:cNvSpPr/>
            <p:nvPr/>
          </p:nvSpPr>
          <p:spPr>
            <a:xfrm>
              <a:off x="2630897" y="1463669"/>
              <a:ext cx="576655" cy="544908"/>
            </a:xfrm>
            <a:prstGeom prst="rect">
              <a:avLst/>
            </a:prstGeom>
            <a:solidFill>
              <a:srgbClr val="9BBA3C"/>
            </a:solidFill>
            <a:ln>
              <a:noFill/>
            </a:ln>
          </p:spPr>
          <p:style>
            <a:lnRef idx="2">
              <a:schemeClr val="accent2">
                <a:shade val="50000"/>
              </a:schemeClr>
            </a:lnRef>
            <a:fillRef idx="1">
              <a:schemeClr val="accent2"/>
            </a:fillRef>
            <a:effectRef idx="0">
              <a:schemeClr val="accent2"/>
            </a:effectRef>
            <a:fontRef idx="minor">
              <a:schemeClr val="lt1"/>
            </a:fontRef>
          </p:style>
          <p:txBody>
            <a:bodyPr anchor="ctr"/>
            <a:lstStyle/>
            <a:p>
              <a:pPr algn="ctr">
                <a:defRPr/>
              </a:pPr>
              <a:endParaRPr lang="en-US" dirty="0"/>
            </a:p>
          </p:txBody>
        </p:sp>
        <p:sp>
          <p:nvSpPr>
            <p:cNvPr id="24" name="Rectangle 23"/>
            <p:cNvSpPr/>
            <p:nvPr/>
          </p:nvSpPr>
          <p:spPr>
            <a:xfrm>
              <a:off x="3207552" y="1463669"/>
              <a:ext cx="575867" cy="544908"/>
            </a:xfrm>
            <a:prstGeom prst="rect">
              <a:avLst/>
            </a:prstGeom>
            <a:solidFill>
              <a:srgbClr val="BE2174"/>
            </a:solidFill>
            <a:ln>
              <a:noFill/>
            </a:ln>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a:defRPr/>
              </a:pPr>
              <a:endParaRPr lang="en-US" dirty="0"/>
            </a:p>
          </p:txBody>
        </p:sp>
        <p:sp>
          <p:nvSpPr>
            <p:cNvPr id="25" name="Rectangle 24"/>
            <p:cNvSpPr/>
            <p:nvPr/>
          </p:nvSpPr>
          <p:spPr>
            <a:xfrm>
              <a:off x="3783419" y="1463669"/>
              <a:ext cx="575867" cy="544908"/>
            </a:xfrm>
            <a:prstGeom prst="rect">
              <a:avLst/>
            </a:prstGeom>
            <a:solidFill>
              <a:srgbClr val="F4793B"/>
            </a:solidFill>
            <a:ln>
              <a:noFill/>
            </a:ln>
          </p:spPr>
          <p:style>
            <a:lnRef idx="2">
              <a:schemeClr val="accent4">
                <a:shade val="50000"/>
              </a:schemeClr>
            </a:lnRef>
            <a:fillRef idx="1">
              <a:schemeClr val="accent4"/>
            </a:fillRef>
            <a:effectRef idx="0">
              <a:schemeClr val="accent4"/>
            </a:effectRef>
            <a:fontRef idx="minor">
              <a:schemeClr val="lt1"/>
            </a:fontRef>
          </p:style>
          <p:txBody>
            <a:bodyPr anchor="ctr"/>
            <a:lstStyle/>
            <a:p>
              <a:pPr algn="ctr">
                <a:defRPr/>
              </a:pPr>
              <a:endParaRPr lang="en-US" dirty="0"/>
            </a:p>
          </p:txBody>
        </p:sp>
      </p:grpSp>
      <p:grpSp>
        <p:nvGrpSpPr>
          <p:cNvPr id="26" name="Group 11"/>
          <p:cNvGrpSpPr>
            <a:grpSpLocks/>
          </p:cNvGrpSpPr>
          <p:nvPr/>
        </p:nvGrpSpPr>
        <p:grpSpPr bwMode="auto">
          <a:xfrm>
            <a:off x="4643438" y="5056188"/>
            <a:ext cx="4500562" cy="88900"/>
            <a:chOff x="2055030" y="1463669"/>
            <a:chExt cx="2304256" cy="544908"/>
          </a:xfrm>
        </p:grpSpPr>
        <p:sp>
          <p:nvSpPr>
            <p:cNvPr id="27" name="Rectangle 26"/>
            <p:cNvSpPr/>
            <p:nvPr/>
          </p:nvSpPr>
          <p:spPr>
            <a:xfrm>
              <a:off x="2055030" y="1463669"/>
              <a:ext cx="576267" cy="544908"/>
            </a:xfrm>
            <a:prstGeom prst="rect">
              <a:avLst/>
            </a:prstGeom>
            <a:solidFill>
              <a:srgbClr val="00BAB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28" name="Rectangle 27"/>
            <p:cNvSpPr/>
            <p:nvPr/>
          </p:nvSpPr>
          <p:spPr>
            <a:xfrm>
              <a:off x="2631297" y="1463669"/>
              <a:ext cx="576268" cy="544908"/>
            </a:xfrm>
            <a:prstGeom prst="rect">
              <a:avLst/>
            </a:prstGeom>
            <a:solidFill>
              <a:srgbClr val="BFD730"/>
            </a:solidFill>
            <a:ln>
              <a:noFill/>
            </a:ln>
          </p:spPr>
          <p:style>
            <a:lnRef idx="2">
              <a:schemeClr val="accent2">
                <a:shade val="50000"/>
              </a:schemeClr>
            </a:lnRef>
            <a:fillRef idx="1">
              <a:schemeClr val="accent2"/>
            </a:fillRef>
            <a:effectRef idx="0">
              <a:schemeClr val="accent2"/>
            </a:effectRef>
            <a:fontRef idx="minor">
              <a:schemeClr val="lt1"/>
            </a:fontRef>
          </p:style>
          <p:txBody>
            <a:bodyPr anchor="ctr"/>
            <a:lstStyle/>
            <a:p>
              <a:pPr algn="ctr">
                <a:defRPr/>
              </a:pPr>
              <a:endParaRPr lang="en-US" dirty="0"/>
            </a:p>
          </p:txBody>
        </p:sp>
        <p:sp>
          <p:nvSpPr>
            <p:cNvPr id="29" name="Rectangle 28"/>
            <p:cNvSpPr/>
            <p:nvPr/>
          </p:nvSpPr>
          <p:spPr>
            <a:xfrm>
              <a:off x="3207565" y="1463669"/>
              <a:ext cx="575454" cy="544908"/>
            </a:xfrm>
            <a:prstGeom prst="rect">
              <a:avLst/>
            </a:prstGeom>
            <a:solidFill>
              <a:srgbClr val="EC008C"/>
            </a:solidFill>
            <a:ln>
              <a:noFill/>
            </a:ln>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a:defRPr/>
              </a:pPr>
              <a:endParaRPr lang="en-US" dirty="0"/>
            </a:p>
          </p:txBody>
        </p:sp>
        <p:sp>
          <p:nvSpPr>
            <p:cNvPr id="30" name="Rectangle 29"/>
            <p:cNvSpPr/>
            <p:nvPr/>
          </p:nvSpPr>
          <p:spPr>
            <a:xfrm>
              <a:off x="3783019" y="1463669"/>
              <a:ext cx="576267" cy="544908"/>
            </a:xfrm>
            <a:prstGeom prst="rect">
              <a:avLst/>
            </a:prstGeom>
            <a:solidFill>
              <a:srgbClr val="00B9F2"/>
            </a:solidFill>
            <a:ln>
              <a:noFill/>
            </a:ln>
          </p:spPr>
          <p:style>
            <a:lnRef idx="2">
              <a:schemeClr val="accent4">
                <a:shade val="50000"/>
              </a:schemeClr>
            </a:lnRef>
            <a:fillRef idx="1">
              <a:schemeClr val="accent4"/>
            </a:fillRef>
            <a:effectRef idx="0">
              <a:schemeClr val="accent4"/>
            </a:effectRef>
            <a:fontRef idx="minor">
              <a:schemeClr val="lt1"/>
            </a:fontRef>
          </p:style>
          <p:txBody>
            <a:bodyPr anchor="ctr"/>
            <a:lstStyle/>
            <a:p>
              <a:pPr algn="ctr">
                <a:defRPr/>
              </a:pPr>
              <a:endParaRPr lang="en-US" dirty="0"/>
            </a:p>
          </p:txBody>
        </p:sp>
      </p:grpSp>
      <p:sp>
        <p:nvSpPr>
          <p:cNvPr id="31" name="Espace réservé du numéro de diapositive 4"/>
          <p:cNvSpPr txBox="1">
            <a:spLocks/>
          </p:cNvSpPr>
          <p:nvPr/>
        </p:nvSpPr>
        <p:spPr bwMode="auto">
          <a:xfrm>
            <a:off x="7010400" y="4797425"/>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algn="r"/>
            <a:fld id="{8977EC3D-AC2A-40C9-B4E0-4181835B9A2A}" type="slidenum">
              <a:rPr lang="en-US" altLang="fr-FR" sz="1100">
                <a:latin typeface="Verdana" pitchFamily="34" charset="0"/>
                <a:ea typeface="Verdana" pitchFamily="34" charset="0"/>
                <a:cs typeface="Verdana" pitchFamily="34" charset="0"/>
              </a:rPr>
              <a:pPr algn="r"/>
              <a:t>‹N°›</a:t>
            </a:fld>
            <a:endParaRPr lang="en-US" altLang="fr-FR" sz="1100" dirty="0">
              <a:latin typeface="Verdana" pitchFamily="34" charset="0"/>
              <a:ea typeface="Verdana" pitchFamily="34" charset="0"/>
              <a:cs typeface="Verdana" pitchFamily="34" charset="0"/>
            </a:endParaRPr>
          </a:p>
        </p:txBody>
      </p:sp>
    </p:spTree>
    <p:extLst>
      <p:ext uri="{BB962C8B-B14F-4D97-AF65-F5344CB8AC3E}">
        <p14:creationId xmlns:p14="http://schemas.microsoft.com/office/powerpoint/2010/main" val="2684931918"/>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obj" preserve="1">
  <p:cSld name="Titre et bloc texte à droit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33400" y="315912"/>
            <a:ext cx="7721600" cy="498475"/>
          </a:xfrm>
          <a:prstGeom prst="rect">
            <a:avLst/>
          </a:prstGeom>
        </p:spPr>
        <p:txBody>
          <a:bodyPr/>
          <a:lstStyle>
            <a:lvl1pPr algn="l">
              <a:defRPr lang="en-US" sz="1800" b="0" kern="1200" dirty="0" smtClean="0">
                <a:solidFill>
                  <a:srgbClr val="53585F"/>
                </a:solidFill>
                <a:latin typeface="Verdana" panose="020B0604030504040204" pitchFamily="34" charset="0"/>
                <a:ea typeface="Verdana" panose="020B0604030504040204" pitchFamily="34" charset="0"/>
                <a:cs typeface="Verdana" panose="020B0604030504040204" pitchFamily="34" charset="0"/>
              </a:defRPr>
            </a:lvl1pPr>
          </a:lstStyle>
          <a:p>
            <a:r>
              <a:rPr lang="en-US" dirty="0" smtClean="0"/>
              <a:t>CLICK TO EDIT TITLE</a:t>
            </a:r>
            <a:endParaRPr lang="en-US" dirty="0"/>
          </a:p>
        </p:txBody>
      </p:sp>
      <p:sp>
        <p:nvSpPr>
          <p:cNvPr id="3" name="Content Placeholder 2"/>
          <p:cNvSpPr>
            <a:spLocks noGrp="1"/>
          </p:cNvSpPr>
          <p:nvPr>
            <p:ph idx="1" hasCustomPrompt="1"/>
          </p:nvPr>
        </p:nvSpPr>
        <p:spPr>
          <a:xfrm>
            <a:off x="4724400" y="1200151"/>
            <a:ext cx="3962400" cy="3394472"/>
          </a:xfrm>
          <a:prstGeom prst="rect">
            <a:avLst/>
          </a:prstGeom>
        </p:spPr>
        <p:txBody>
          <a:bodyPr/>
          <a:lstStyle>
            <a:lvl1pPr marL="0" indent="0">
              <a:buNone/>
              <a:defRPr sz="1800">
                <a:solidFill>
                  <a:schemeClr val="tx1">
                    <a:lumMod val="75000"/>
                    <a:lumOff val="25000"/>
                  </a:schemeClr>
                </a:solidFill>
                <a:latin typeface="Verdana" panose="020B0604030504040204" pitchFamily="34" charset="0"/>
                <a:ea typeface="Verdana" panose="020B0604030504040204" pitchFamily="34" charset="0"/>
                <a:cs typeface="Verdana" panose="020B0604030504040204" pitchFamily="34" charset="0"/>
              </a:defRPr>
            </a:lvl1pPr>
            <a:lvl2pPr marL="457200" indent="0">
              <a:buNone/>
              <a:defRPr sz="1800">
                <a:solidFill>
                  <a:schemeClr val="tx1">
                    <a:lumMod val="75000"/>
                    <a:lumOff val="25000"/>
                  </a:schemeClr>
                </a:solidFill>
                <a:latin typeface="Verdana" panose="020B0604030504040204" pitchFamily="34" charset="0"/>
                <a:ea typeface="Verdana" panose="020B0604030504040204" pitchFamily="34" charset="0"/>
                <a:cs typeface="Verdana" panose="020B0604030504040204" pitchFamily="34" charset="0"/>
              </a:defRPr>
            </a:lvl2pPr>
            <a:lvl3pPr marL="914400" indent="0">
              <a:buNone/>
              <a:defRPr sz="1800">
                <a:solidFill>
                  <a:schemeClr val="tx1">
                    <a:lumMod val="75000"/>
                    <a:lumOff val="25000"/>
                  </a:schemeClr>
                </a:solidFill>
                <a:latin typeface="Verdana" panose="020B0604030504040204" pitchFamily="34" charset="0"/>
                <a:ea typeface="Verdana" panose="020B0604030504040204" pitchFamily="34" charset="0"/>
                <a:cs typeface="Verdana" panose="020B0604030504040204" pitchFamily="34" charset="0"/>
              </a:defRPr>
            </a:lvl3pPr>
            <a:lvl4pPr marL="1371600" indent="0">
              <a:buNone/>
              <a:defRPr sz="1800">
                <a:solidFill>
                  <a:schemeClr val="tx1">
                    <a:lumMod val="75000"/>
                    <a:lumOff val="25000"/>
                  </a:schemeClr>
                </a:solidFill>
                <a:latin typeface="Verdana" panose="020B0604030504040204" pitchFamily="34" charset="0"/>
                <a:ea typeface="Verdana" panose="020B0604030504040204" pitchFamily="34" charset="0"/>
                <a:cs typeface="Verdana" panose="020B0604030504040204" pitchFamily="34" charset="0"/>
              </a:defRPr>
            </a:lvl4pPr>
            <a:lvl5pPr marL="1828800" indent="0">
              <a:buNone/>
              <a:defRPr sz="1800">
                <a:solidFill>
                  <a:schemeClr val="tx1">
                    <a:lumMod val="75000"/>
                    <a:lumOff val="25000"/>
                  </a:schemeClr>
                </a:solidFill>
                <a:latin typeface="Verdana" panose="020B0604030504040204" pitchFamily="34" charset="0"/>
                <a:ea typeface="Verdana" panose="020B0604030504040204" pitchFamily="34" charset="0"/>
                <a:cs typeface="Verdana" panose="020B0604030504040204" pitchFamily="34" charset="0"/>
              </a:defRPr>
            </a:lvl5pPr>
          </a:lstStyle>
          <a:p>
            <a:pPr lvl="0"/>
            <a:r>
              <a:rPr lang="en-US" dirty="0" smtClean="0"/>
              <a:t>Click to edit text</a:t>
            </a:r>
          </a:p>
        </p:txBody>
      </p:sp>
      <p:sp>
        <p:nvSpPr>
          <p:cNvPr id="18" name="Line 7"/>
          <p:cNvSpPr>
            <a:spLocks noChangeShapeType="1"/>
          </p:cNvSpPr>
          <p:nvPr/>
        </p:nvSpPr>
        <p:spPr bwMode="auto">
          <a:xfrm>
            <a:off x="393700" y="850900"/>
            <a:ext cx="6418263" cy="0"/>
          </a:xfrm>
          <a:prstGeom prst="line">
            <a:avLst/>
          </a:prstGeom>
          <a:noFill/>
          <a:ln w="25400" cap="flat" cmpd="sng">
            <a:solidFill>
              <a:schemeClr val="tx1">
                <a:lumMod val="50000"/>
                <a:lumOff val="50000"/>
              </a:schemeClr>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nchor="ctr"/>
          <a:lstStyle/>
          <a:p>
            <a:pPr>
              <a:defRPr/>
            </a:pPr>
            <a:endParaRPr lang="es-ES" sz="2400">
              <a:effectLst>
                <a:outerShdw blurRad="38100" dist="38100" dir="2700000" algn="tl">
                  <a:srgbClr val="DDDDDD"/>
                </a:outerShdw>
              </a:effectLst>
              <a:latin typeface="Avenir Light"/>
              <a:cs typeface="Champagne &amp; Limousines"/>
              <a:sym typeface="Gill Sans" charset="0"/>
            </a:endParaRPr>
          </a:p>
        </p:txBody>
      </p:sp>
      <p:sp>
        <p:nvSpPr>
          <p:cNvPr id="19" name="AutoShape 11"/>
          <p:cNvSpPr>
            <a:spLocks/>
          </p:cNvSpPr>
          <p:nvPr/>
        </p:nvSpPr>
        <p:spPr bwMode="auto">
          <a:xfrm>
            <a:off x="376238" y="346075"/>
            <a:ext cx="53975" cy="43815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599"/>
                </a:lnTo>
                <a:lnTo>
                  <a:pt x="0" y="21599"/>
                </a:lnTo>
                <a:close/>
              </a:path>
            </a:pathLst>
          </a:custGeom>
          <a:solidFill>
            <a:srgbClr val="25408F"/>
          </a:solidFill>
          <a:ln>
            <a:noFill/>
          </a:ln>
          <a:effectLst/>
          <a:extLst/>
        </p:spPr>
        <p:txBody>
          <a:bodyPr lIns="0" tIns="0" rIns="0" bIns="0" anchor="ctr"/>
          <a:lstStyle/>
          <a:p>
            <a:pPr>
              <a:defRPr/>
            </a:pPr>
            <a:endParaRPr lang="es-ES" sz="2400">
              <a:effectLst>
                <a:outerShdw blurRad="38100" dist="38100" dir="2700000" algn="tl">
                  <a:srgbClr val="000000"/>
                </a:outerShdw>
              </a:effectLst>
              <a:latin typeface="Champagne &amp; Limousines"/>
              <a:cs typeface="Champagne &amp; Limousines"/>
              <a:sym typeface="Gill Sans" charset="0"/>
            </a:endParaRPr>
          </a:p>
        </p:txBody>
      </p:sp>
      <p:pic>
        <p:nvPicPr>
          <p:cNvPr id="7" name="Image 7"/>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8255000" y="133350"/>
            <a:ext cx="857250" cy="592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1" name="Group 11"/>
          <p:cNvGrpSpPr>
            <a:grpSpLocks/>
          </p:cNvGrpSpPr>
          <p:nvPr/>
        </p:nvGrpSpPr>
        <p:grpSpPr bwMode="auto">
          <a:xfrm>
            <a:off x="0" y="5057775"/>
            <a:ext cx="4643438" cy="87313"/>
            <a:chOff x="2055030" y="1463669"/>
            <a:chExt cx="2304256" cy="544908"/>
          </a:xfrm>
        </p:grpSpPr>
        <p:sp>
          <p:nvSpPr>
            <p:cNvPr id="22" name="Rectangle 21"/>
            <p:cNvSpPr/>
            <p:nvPr/>
          </p:nvSpPr>
          <p:spPr>
            <a:xfrm>
              <a:off x="2055030" y="1463669"/>
              <a:ext cx="575867" cy="544908"/>
            </a:xfrm>
            <a:prstGeom prst="rect">
              <a:avLst/>
            </a:prstGeom>
            <a:solidFill>
              <a:srgbClr val="25408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23" name="Rectangle 22"/>
            <p:cNvSpPr/>
            <p:nvPr/>
          </p:nvSpPr>
          <p:spPr>
            <a:xfrm>
              <a:off x="2630897" y="1463669"/>
              <a:ext cx="576655" cy="544908"/>
            </a:xfrm>
            <a:prstGeom prst="rect">
              <a:avLst/>
            </a:prstGeom>
            <a:solidFill>
              <a:srgbClr val="9BBA3C"/>
            </a:solidFill>
            <a:ln>
              <a:noFill/>
            </a:ln>
          </p:spPr>
          <p:style>
            <a:lnRef idx="2">
              <a:schemeClr val="accent2">
                <a:shade val="50000"/>
              </a:schemeClr>
            </a:lnRef>
            <a:fillRef idx="1">
              <a:schemeClr val="accent2"/>
            </a:fillRef>
            <a:effectRef idx="0">
              <a:schemeClr val="accent2"/>
            </a:effectRef>
            <a:fontRef idx="minor">
              <a:schemeClr val="lt1"/>
            </a:fontRef>
          </p:style>
          <p:txBody>
            <a:bodyPr anchor="ctr"/>
            <a:lstStyle/>
            <a:p>
              <a:pPr algn="ctr">
                <a:defRPr/>
              </a:pPr>
              <a:endParaRPr lang="en-US" dirty="0"/>
            </a:p>
          </p:txBody>
        </p:sp>
        <p:sp>
          <p:nvSpPr>
            <p:cNvPr id="24" name="Rectangle 23"/>
            <p:cNvSpPr/>
            <p:nvPr/>
          </p:nvSpPr>
          <p:spPr>
            <a:xfrm>
              <a:off x="3207552" y="1463669"/>
              <a:ext cx="575867" cy="544908"/>
            </a:xfrm>
            <a:prstGeom prst="rect">
              <a:avLst/>
            </a:prstGeom>
            <a:solidFill>
              <a:srgbClr val="BE2174"/>
            </a:solidFill>
            <a:ln>
              <a:noFill/>
            </a:ln>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a:defRPr/>
              </a:pPr>
              <a:endParaRPr lang="en-US" dirty="0"/>
            </a:p>
          </p:txBody>
        </p:sp>
        <p:sp>
          <p:nvSpPr>
            <p:cNvPr id="25" name="Rectangle 24"/>
            <p:cNvSpPr/>
            <p:nvPr/>
          </p:nvSpPr>
          <p:spPr>
            <a:xfrm>
              <a:off x="3783419" y="1463669"/>
              <a:ext cx="575867" cy="544908"/>
            </a:xfrm>
            <a:prstGeom prst="rect">
              <a:avLst/>
            </a:prstGeom>
            <a:solidFill>
              <a:srgbClr val="F4793B"/>
            </a:solidFill>
            <a:ln>
              <a:noFill/>
            </a:ln>
          </p:spPr>
          <p:style>
            <a:lnRef idx="2">
              <a:schemeClr val="accent4">
                <a:shade val="50000"/>
              </a:schemeClr>
            </a:lnRef>
            <a:fillRef idx="1">
              <a:schemeClr val="accent4"/>
            </a:fillRef>
            <a:effectRef idx="0">
              <a:schemeClr val="accent4"/>
            </a:effectRef>
            <a:fontRef idx="minor">
              <a:schemeClr val="lt1"/>
            </a:fontRef>
          </p:style>
          <p:txBody>
            <a:bodyPr anchor="ctr"/>
            <a:lstStyle/>
            <a:p>
              <a:pPr algn="ctr">
                <a:defRPr/>
              </a:pPr>
              <a:endParaRPr lang="en-US" dirty="0"/>
            </a:p>
          </p:txBody>
        </p:sp>
      </p:grpSp>
      <p:grpSp>
        <p:nvGrpSpPr>
          <p:cNvPr id="26" name="Group 11"/>
          <p:cNvGrpSpPr>
            <a:grpSpLocks/>
          </p:cNvGrpSpPr>
          <p:nvPr/>
        </p:nvGrpSpPr>
        <p:grpSpPr bwMode="auto">
          <a:xfrm>
            <a:off x="4643438" y="5056188"/>
            <a:ext cx="4500562" cy="88900"/>
            <a:chOff x="2055030" y="1463669"/>
            <a:chExt cx="2304256" cy="544908"/>
          </a:xfrm>
        </p:grpSpPr>
        <p:sp>
          <p:nvSpPr>
            <p:cNvPr id="27" name="Rectangle 26"/>
            <p:cNvSpPr/>
            <p:nvPr/>
          </p:nvSpPr>
          <p:spPr>
            <a:xfrm>
              <a:off x="2055030" y="1463669"/>
              <a:ext cx="576267" cy="544908"/>
            </a:xfrm>
            <a:prstGeom prst="rect">
              <a:avLst/>
            </a:prstGeom>
            <a:solidFill>
              <a:srgbClr val="00BAB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28" name="Rectangle 27"/>
            <p:cNvSpPr/>
            <p:nvPr/>
          </p:nvSpPr>
          <p:spPr>
            <a:xfrm>
              <a:off x="2631297" y="1463669"/>
              <a:ext cx="576268" cy="544908"/>
            </a:xfrm>
            <a:prstGeom prst="rect">
              <a:avLst/>
            </a:prstGeom>
            <a:solidFill>
              <a:srgbClr val="BFD730"/>
            </a:solidFill>
            <a:ln>
              <a:noFill/>
            </a:ln>
          </p:spPr>
          <p:style>
            <a:lnRef idx="2">
              <a:schemeClr val="accent2">
                <a:shade val="50000"/>
              </a:schemeClr>
            </a:lnRef>
            <a:fillRef idx="1">
              <a:schemeClr val="accent2"/>
            </a:fillRef>
            <a:effectRef idx="0">
              <a:schemeClr val="accent2"/>
            </a:effectRef>
            <a:fontRef idx="minor">
              <a:schemeClr val="lt1"/>
            </a:fontRef>
          </p:style>
          <p:txBody>
            <a:bodyPr anchor="ctr"/>
            <a:lstStyle/>
            <a:p>
              <a:pPr algn="ctr">
                <a:defRPr/>
              </a:pPr>
              <a:endParaRPr lang="en-US" dirty="0"/>
            </a:p>
          </p:txBody>
        </p:sp>
        <p:sp>
          <p:nvSpPr>
            <p:cNvPr id="29" name="Rectangle 28"/>
            <p:cNvSpPr/>
            <p:nvPr/>
          </p:nvSpPr>
          <p:spPr>
            <a:xfrm>
              <a:off x="3207565" y="1463669"/>
              <a:ext cx="575454" cy="544908"/>
            </a:xfrm>
            <a:prstGeom prst="rect">
              <a:avLst/>
            </a:prstGeom>
            <a:solidFill>
              <a:srgbClr val="EC008C"/>
            </a:solidFill>
            <a:ln>
              <a:noFill/>
            </a:ln>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a:defRPr/>
              </a:pPr>
              <a:endParaRPr lang="en-US" dirty="0"/>
            </a:p>
          </p:txBody>
        </p:sp>
        <p:sp>
          <p:nvSpPr>
            <p:cNvPr id="30" name="Rectangle 29"/>
            <p:cNvSpPr/>
            <p:nvPr/>
          </p:nvSpPr>
          <p:spPr>
            <a:xfrm>
              <a:off x="3783019" y="1463669"/>
              <a:ext cx="576267" cy="544908"/>
            </a:xfrm>
            <a:prstGeom prst="rect">
              <a:avLst/>
            </a:prstGeom>
            <a:solidFill>
              <a:srgbClr val="00B9F2"/>
            </a:solidFill>
            <a:ln>
              <a:noFill/>
            </a:ln>
          </p:spPr>
          <p:style>
            <a:lnRef idx="2">
              <a:schemeClr val="accent4">
                <a:shade val="50000"/>
              </a:schemeClr>
            </a:lnRef>
            <a:fillRef idx="1">
              <a:schemeClr val="accent4"/>
            </a:fillRef>
            <a:effectRef idx="0">
              <a:schemeClr val="accent4"/>
            </a:effectRef>
            <a:fontRef idx="minor">
              <a:schemeClr val="lt1"/>
            </a:fontRef>
          </p:style>
          <p:txBody>
            <a:bodyPr anchor="ctr"/>
            <a:lstStyle/>
            <a:p>
              <a:pPr algn="ctr">
                <a:defRPr/>
              </a:pPr>
              <a:endParaRPr lang="en-US" dirty="0"/>
            </a:p>
          </p:txBody>
        </p:sp>
      </p:grpSp>
      <p:sp>
        <p:nvSpPr>
          <p:cNvPr id="31" name="Espace réservé du numéro de diapositive 4"/>
          <p:cNvSpPr txBox="1">
            <a:spLocks/>
          </p:cNvSpPr>
          <p:nvPr/>
        </p:nvSpPr>
        <p:spPr bwMode="auto">
          <a:xfrm>
            <a:off x="7010400" y="4797425"/>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algn="r"/>
            <a:fld id="{8977EC3D-AC2A-40C9-B4E0-4181835B9A2A}" type="slidenum">
              <a:rPr lang="en-US" altLang="fr-FR" sz="1100">
                <a:latin typeface="Verdana" pitchFamily="34" charset="0"/>
                <a:ea typeface="Verdana" pitchFamily="34" charset="0"/>
                <a:cs typeface="Verdana" pitchFamily="34" charset="0"/>
              </a:rPr>
              <a:pPr algn="r"/>
              <a:t>‹N°›</a:t>
            </a:fld>
            <a:endParaRPr lang="en-US" altLang="fr-FR" sz="1100" dirty="0">
              <a:latin typeface="Verdana" pitchFamily="34" charset="0"/>
              <a:ea typeface="Verdana" pitchFamily="34" charset="0"/>
              <a:cs typeface="Verdana" pitchFamily="34" charset="0"/>
            </a:endParaRPr>
          </a:p>
        </p:txBody>
      </p:sp>
    </p:spTree>
    <p:extLst>
      <p:ext uri="{BB962C8B-B14F-4D97-AF65-F5344CB8AC3E}">
        <p14:creationId xmlns:p14="http://schemas.microsoft.com/office/powerpoint/2010/main" val="3217826863"/>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p:cSld name="Titre et 2 blocs texte">
    <p:spTree>
      <p:nvGrpSpPr>
        <p:cNvPr id="1" name=""/>
        <p:cNvGrpSpPr/>
        <p:nvPr/>
      </p:nvGrpSpPr>
      <p:grpSpPr>
        <a:xfrm>
          <a:off x="0" y="0"/>
          <a:ext cx="0" cy="0"/>
          <a:chOff x="0" y="0"/>
          <a:chExt cx="0" cy="0"/>
        </a:xfrm>
      </p:grpSpPr>
      <p:sp>
        <p:nvSpPr>
          <p:cNvPr id="19" name="Title 1"/>
          <p:cNvSpPr>
            <a:spLocks noGrp="1"/>
          </p:cNvSpPr>
          <p:nvPr>
            <p:ph type="title" hasCustomPrompt="1"/>
          </p:nvPr>
        </p:nvSpPr>
        <p:spPr>
          <a:xfrm>
            <a:off x="533400" y="315912"/>
            <a:ext cx="7721600" cy="498475"/>
          </a:xfrm>
          <a:prstGeom prst="rect">
            <a:avLst/>
          </a:prstGeom>
        </p:spPr>
        <p:txBody>
          <a:bodyPr/>
          <a:lstStyle>
            <a:lvl1pPr algn="l">
              <a:defRPr lang="en-US" sz="1800" b="0" kern="1200" dirty="0" smtClean="0">
                <a:solidFill>
                  <a:srgbClr val="53585F"/>
                </a:solidFill>
                <a:latin typeface="Verdana" panose="020B0604030504040204" pitchFamily="34" charset="0"/>
                <a:ea typeface="Verdana" panose="020B0604030504040204" pitchFamily="34" charset="0"/>
                <a:cs typeface="Verdana" panose="020B0604030504040204" pitchFamily="34" charset="0"/>
              </a:defRPr>
            </a:lvl1pPr>
          </a:lstStyle>
          <a:p>
            <a:r>
              <a:rPr lang="en-US" dirty="0" smtClean="0"/>
              <a:t>CLICK TO EDIT TITLE</a:t>
            </a:r>
            <a:endParaRPr lang="en-US" dirty="0"/>
          </a:p>
        </p:txBody>
      </p:sp>
      <p:sp>
        <p:nvSpPr>
          <p:cNvPr id="33" name="Line 7"/>
          <p:cNvSpPr>
            <a:spLocks noChangeShapeType="1"/>
          </p:cNvSpPr>
          <p:nvPr/>
        </p:nvSpPr>
        <p:spPr bwMode="auto">
          <a:xfrm>
            <a:off x="393700" y="850900"/>
            <a:ext cx="6418263" cy="0"/>
          </a:xfrm>
          <a:prstGeom prst="line">
            <a:avLst/>
          </a:prstGeom>
          <a:noFill/>
          <a:ln w="25400" cap="flat" cmpd="sng">
            <a:solidFill>
              <a:schemeClr val="tx1">
                <a:lumMod val="50000"/>
                <a:lumOff val="50000"/>
              </a:schemeClr>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nchor="ctr"/>
          <a:lstStyle/>
          <a:p>
            <a:pPr>
              <a:defRPr/>
            </a:pPr>
            <a:endParaRPr lang="es-ES" sz="2400">
              <a:effectLst>
                <a:outerShdw blurRad="38100" dist="38100" dir="2700000" algn="tl">
                  <a:srgbClr val="DDDDDD"/>
                </a:outerShdw>
              </a:effectLst>
              <a:latin typeface="Avenir Light"/>
              <a:cs typeface="Champagne &amp; Limousines"/>
              <a:sym typeface="Gill Sans" charset="0"/>
            </a:endParaRPr>
          </a:p>
        </p:txBody>
      </p:sp>
      <p:sp>
        <p:nvSpPr>
          <p:cNvPr id="34" name="AutoShape 11"/>
          <p:cNvSpPr>
            <a:spLocks/>
          </p:cNvSpPr>
          <p:nvPr/>
        </p:nvSpPr>
        <p:spPr bwMode="auto">
          <a:xfrm>
            <a:off x="376238" y="346075"/>
            <a:ext cx="53975" cy="43815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599"/>
                </a:lnTo>
                <a:lnTo>
                  <a:pt x="0" y="21599"/>
                </a:lnTo>
                <a:close/>
              </a:path>
            </a:pathLst>
          </a:custGeom>
          <a:solidFill>
            <a:srgbClr val="25408F"/>
          </a:solidFill>
          <a:ln>
            <a:noFill/>
          </a:ln>
          <a:effectLst/>
          <a:extLst/>
        </p:spPr>
        <p:txBody>
          <a:bodyPr lIns="0" tIns="0" rIns="0" bIns="0" anchor="ctr"/>
          <a:lstStyle/>
          <a:p>
            <a:pPr>
              <a:defRPr/>
            </a:pPr>
            <a:endParaRPr lang="es-ES" sz="2400">
              <a:effectLst>
                <a:outerShdw blurRad="38100" dist="38100" dir="2700000" algn="tl">
                  <a:srgbClr val="000000"/>
                </a:outerShdw>
              </a:effectLst>
              <a:latin typeface="Champagne &amp; Limousines"/>
              <a:cs typeface="Champagne &amp; Limousines"/>
              <a:sym typeface="Gill Sans" charset="0"/>
            </a:endParaRPr>
          </a:p>
        </p:txBody>
      </p:sp>
      <p:sp>
        <p:nvSpPr>
          <p:cNvPr id="35" name="Content Placeholder 2"/>
          <p:cNvSpPr>
            <a:spLocks noGrp="1"/>
          </p:cNvSpPr>
          <p:nvPr>
            <p:ph idx="13" hasCustomPrompt="1"/>
          </p:nvPr>
        </p:nvSpPr>
        <p:spPr>
          <a:xfrm>
            <a:off x="457200" y="1200151"/>
            <a:ext cx="3962400" cy="3394472"/>
          </a:xfrm>
          <a:prstGeom prst="rect">
            <a:avLst/>
          </a:prstGeom>
        </p:spPr>
        <p:txBody>
          <a:bodyPr/>
          <a:lstStyle>
            <a:lvl1pPr marL="0" indent="0">
              <a:buNone/>
              <a:defRPr sz="1800">
                <a:solidFill>
                  <a:schemeClr val="tx1">
                    <a:lumMod val="75000"/>
                    <a:lumOff val="25000"/>
                  </a:schemeClr>
                </a:solidFill>
                <a:latin typeface="Verdana" panose="020B0604030504040204" pitchFamily="34" charset="0"/>
                <a:ea typeface="Verdana" panose="020B0604030504040204" pitchFamily="34" charset="0"/>
                <a:cs typeface="Verdana" panose="020B0604030504040204" pitchFamily="34" charset="0"/>
              </a:defRPr>
            </a:lvl1pPr>
            <a:lvl2pPr marL="457200" indent="0">
              <a:buNone/>
              <a:defRPr sz="1800">
                <a:solidFill>
                  <a:schemeClr val="tx1">
                    <a:lumMod val="75000"/>
                    <a:lumOff val="25000"/>
                  </a:schemeClr>
                </a:solidFill>
                <a:latin typeface="Verdana" panose="020B0604030504040204" pitchFamily="34" charset="0"/>
                <a:ea typeface="Verdana" panose="020B0604030504040204" pitchFamily="34" charset="0"/>
                <a:cs typeface="Verdana" panose="020B0604030504040204" pitchFamily="34" charset="0"/>
              </a:defRPr>
            </a:lvl2pPr>
            <a:lvl3pPr marL="914400" indent="0">
              <a:buNone/>
              <a:defRPr sz="1800">
                <a:solidFill>
                  <a:schemeClr val="tx1">
                    <a:lumMod val="75000"/>
                    <a:lumOff val="25000"/>
                  </a:schemeClr>
                </a:solidFill>
                <a:latin typeface="Verdana" panose="020B0604030504040204" pitchFamily="34" charset="0"/>
                <a:ea typeface="Verdana" panose="020B0604030504040204" pitchFamily="34" charset="0"/>
                <a:cs typeface="Verdana" panose="020B0604030504040204" pitchFamily="34" charset="0"/>
              </a:defRPr>
            </a:lvl3pPr>
            <a:lvl4pPr marL="1371600" indent="0">
              <a:buNone/>
              <a:defRPr sz="1800">
                <a:solidFill>
                  <a:schemeClr val="tx1">
                    <a:lumMod val="75000"/>
                    <a:lumOff val="25000"/>
                  </a:schemeClr>
                </a:solidFill>
                <a:latin typeface="Verdana" panose="020B0604030504040204" pitchFamily="34" charset="0"/>
                <a:ea typeface="Verdana" panose="020B0604030504040204" pitchFamily="34" charset="0"/>
                <a:cs typeface="Verdana" panose="020B0604030504040204" pitchFamily="34" charset="0"/>
              </a:defRPr>
            </a:lvl4pPr>
            <a:lvl5pPr marL="1828800" indent="0">
              <a:buNone/>
              <a:defRPr sz="1800">
                <a:solidFill>
                  <a:schemeClr val="tx1">
                    <a:lumMod val="75000"/>
                    <a:lumOff val="25000"/>
                  </a:schemeClr>
                </a:solidFill>
                <a:latin typeface="Verdana" panose="020B0604030504040204" pitchFamily="34" charset="0"/>
                <a:ea typeface="Verdana" panose="020B0604030504040204" pitchFamily="34" charset="0"/>
                <a:cs typeface="Verdana" panose="020B0604030504040204" pitchFamily="34" charset="0"/>
              </a:defRPr>
            </a:lvl5pPr>
          </a:lstStyle>
          <a:p>
            <a:pPr lvl="0"/>
            <a:r>
              <a:rPr lang="en-US" dirty="0" smtClean="0"/>
              <a:t>Click to edit text</a:t>
            </a:r>
          </a:p>
        </p:txBody>
      </p:sp>
      <p:sp>
        <p:nvSpPr>
          <p:cNvPr id="36" name="Content Placeholder 2"/>
          <p:cNvSpPr>
            <a:spLocks noGrp="1"/>
          </p:cNvSpPr>
          <p:nvPr>
            <p:ph idx="1" hasCustomPrompt="1"/>
          </p:nvPr>
        </p:nvSpPr>
        <p:spPr>
          <a:xfrm>
            <a:off x="4724400" y="1200151"/>
            <a:ext cx="3962400" cy="3394472"/>
          </a:xfrm>
          <a:prstGeom prst="rect">
            <a:avLst/>
          </a:prstGeom>
        </p:spPr>
        <p:txBody>
          <a:bodyPr/>
          <a:lstStyle>
            <a:lvl1pPr marL="0" indent="0">
              <a:buNone/>
              <a:defRPr sz="1800">
                <a:solidFill>
                  <a:schemeClr val="tx1">
                    <a:lumMod val="75000"/>
                    <a:lumOff val="25000"/>
                  </a:schemeClr>
                </a:solidFill>
                <a:latin typeface="Verdana" panose="020B0604030504040204" pitchFamily="34" charset="0"/>
                <a:ea typeface="Verdana" panose="020B0604030504040204" pitchFamily="34" charset="0"/>
                <a:cs typeface="Verdana" panose="020B0604030504040204" pitchFamily="34" charset="0"/>
              </a:defRPr>
            </a:lvl1pPr>
            <a:lvl2pPr marL="457200" indent="0">
              <a:buNone/>
              <a:defRPr sz="1800">
                <a:solidFill>
                  <a:schemeClr val="tx1">
                    <a:lumMod val="75000"/>
                    <a:lumOff val="25000"/>
                  </a:schemeClr>
                </a:solidFill>
                <a:latin typeface="Verdana" panose="020B0604030504040204" pitchFamily="34" charset="0"/>
                <a:ea typeface="Verdana" panose="020B0604030504040204" pitchFamily="34" charset="0"/>
                <a:cs typeface="Verdana" panose="020B0604030504040204" pitchFamily="34" charset="0"/>
              </a:defRPr>
            </a:lvl2pPr>
            <a:lvl3pPr marL="914400" indent="0">
              <a:buNone/>
              <a:defRPr sz="1800">
                <a:solidFill>
                  <a:schemeClr val="tx1">
                    <a:lumMod val="75000"/>
                    <a:lumOff val="25000"/>
                  </a:schemeClr>
                </a:solidFill>
                <a:latin typeface="Verdana" panose="020B0604030504040204" pitchFamily="34" charset="0"/>
                <a:ea typeface="Verdana" panose="020B0604030504040204" pitchFamily="34" charset="0"/>
                <a:cs typeface="Verdana" panose="020B0604030504040204" pitchFamily="34" charset="0"/>
              </a:defRPr>
            </a:lvl3pPr>
            <a:lvl4pPr marL="1371600" indent="0">
              <a:buNone/>
              <a:defRPr sz="1800">
                <a:solidFill>
                  <a:schemeClr val="tx1">
                    <a:lumMod val="75000"/>
                    <a:lumOff val="25000"/>
                  </a:schemeClr>
                </a:solidFill>
                <a:latin typeface="Verdana" panose="020B0604030504040204" pitchFamily="34" charset="0"/>
                <a:ea typeface="Verdana" panose="020B0604030504040204" pitchFamily="34" charset="0"/>
                <a:cs typeface="Verdana" panose="020B0604030504040204" pitchFamily="34" charset="0"/>
              </a:defRPr>
            </a:lvl4pPr>
            <a:lvl5pPr marL="1828800" indent="0">
              <a:buNone/>
              <a:defRPr sz="1800">
                <a:solidFill>
                  <a:schemeClr val="tx1">
                    <a:lumMod val="75000"/>
                    <a:lumOff val="25000"/>
                  </a:schemeClr>
                </a:solidFill>
                <a:latin typeface="Verdana" panose="020B0604030504040204" pitchFamily="34" charset="0"/>
                <a:ea typeface="Verdana" panose="020B0604030504040204" pitchFamily="34" charset="0"/>
                <a:cs typeface="Verdana" panose="020B0604030504040204" pitchFamily="34" charset="0"/>
              </a:defRPr>
            </a:lvl5pPr>
          </a:lstStyle>
          <a:p>
            <a:pPr lvl="0"/>
            <a:r>
              <a:rPr lang="en-US" dirty="0" smtClean="0"/>
              <a:t>Click to edit text</a:t>
            </a:r>
          </a:p>
        </p:txBody>
      </p:sp>
      <p:pic>
        <p:nvPicPr>
          <p:cNvPr id="8" name="Image 7"/>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8255000" y="133350"/>
            <a:ext cx="857250" cy="592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 name="Line 7"/>
          <p:cNvSpPr>
            <a:spLocks noChangeShapeType="1"/>
          </p:cNvSpPr>
          <p:nvPr/>
        </p:nvSpPr>
        <p:spPr bwMode="auto">
          <a:xfrm>
            <a:off x="393701" y="850900"/>
            <a:ext cx="6418263" cy="0"/>
          </a:xfrm>
          <a:prstGeom prst="line">
            <a:avLst/>
          </a:prstGeom>
          <a:noFill/>
          <a:ln w="25400" cap="flat" cmpd="sng">
            <a:solidFill>
              <a:schemeClr val="tx1">
                <a:lumMod val="50000"/>
                <a:lumOff val="50000"/>
              </a:schemeClr>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nchor="ctr"/>
          <a:lstStyle/>
          <a:p>
            <a:pPr>
              <a:defRPr/>
            </a:pPr>
            <a:endParaRPr lang="es-ES" sz="2400">
              <a:effectLst>
                <a:outerShdw blurRad="38100" dist="38100" dir="2700000" algn="tl">
                  <a:srgbClr val="DDDDDD"/>
                </a:outerShdw>
              </a:effectLst>
              <a:latin typeface="Avenir Light"/>
              <a:cs typeface="Champagne &amp; Limousines"/>
              <a:sym typeface="Gill Sans" charset="0"/>
            </a:endParaRPr>
          </a:p>
        </p:txBody>
      </p:sp>
      <p:sp>
        <p:nvSpPr>
          <p:cNvPr id="22" name="AutoShape 11"/>
          <p:cNvSpPr>
            <a:spLocks/>
          </p:cNvSpPr>
          <p:nvPr/>
        </p:nvSpPr>
        <p:spPr bwMode="auto">
          <a:xfrm>
            <a:off x="376240" y="346075"/>
            <a:ext cx="53975" cy="43815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599"/>
                </a:lnTo>
                <a:lnTo>
                  <a:pt x="0" y="21599"/>
                </a:lnTo>
                <a:close/>
              </a:path>
            </a:pathLst>
          </a:custGeom>
          <a:solidFill>
            <a:srgbClr val="25408F"/>
          </a:solidFill>
          <a:ln>
            <a:noFill/>
          </a:ln>
          <a:effectLst/>
          <a:extLst/>
        </p:spPr>
        <p:txBody>
          <a:bodyPr lIns="0" tIns="0" rIns="0" bIns="0" anchor="ctr"/>
          <a:lstStyle/>
          <a:p>
            <a:pPr>
              <a:defRPr/>
            </a:pPr>
            <a:endParaRPr lang="es-ES" sz="2400">
              <a:effectLst>
                <a:outerShdw blurRad="38100" dist="38100" dir="2700000" algn="tl">
                  <a:srgbClr val="000000"/>
                </a:outerShdw>
              </a:effectLst>
              <a:latin typeface="Champagne &amp; Limousines"/>
              <a:cs typeface="Champagne &amp; Limousines"/>
              <a:sym typeface="Gill Sans" charset="0"/>
            </a:endParaRPr>
          </a:p>
        </p:txBody>
      </p:sp>
      <p:grpSp>
        <p:nvGrpSpPr>
          <p:cNvPr id="39" name="Group 11"/>
          <p:cNvGrpSpPr>
            <a:grpSpLocks/>
          </p:cNvGrpSpPr>
          <p:nvPr/>
        </p:nvGrpSpPr>
        <p:grpSpPr bwMode="auto">
          <a:xfrm>
            <a:off x="0" y="5057775"/>
            <a:ext cx="4643438" cy="87313"/>
            <a:chOff x="2055030" y="1463669"/>
            <a:chExt cx="2304256" cy="544908"/>
          </a:xfrm>
        </p:grpSpPr>
        <p:sp>
          <p:nvSpPr>
            <p:cNvPr id="40" name="Rectangle 39"/>
            <p:cNvSpPr/>
            <p:nvPr/>
          </p:nvSpPr>
          <p:spPr>
            <a:xfrm>
              <a:off x="2055030" y="1463669"/>
              <a:ext cx="575867" cy="544908"/>
            </a:xfrm>
            <a:prstGeom prst="rect">
              <a:avLst/>
            </a:prstGeom>
            <a:solidFill>
              <a:srgbClr val="25408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41" name="Rectangle 40"/>
            <p:cNvSpPr/>
            <p:nvPr/>
          </p:nvSpPr>
          <p:spPr>
            <a:xfrm>
              <a:off x="2630897" y="1463669"/>
              <a:ext cx="576655" cy="544908"/>
            </a:xfrm>
            <a:prstGeom prst="rect">
              <a:avLst/>
            </a:prstGeom>
            <a:solidFill>
              <a:srgbClr val="9BBA3C"/>
            </a:solidFill>
            <a:ln>
              <a:noFill/>
            </a:ln>
          </p:spPr>
          <p:style>
            <a:lnRef idx="2">
              <a:schemeClr val="accent2">
                <a:shade val="50000"/>
              </a:schemeClr>
            </a:lnRef>
            <a:fillRef idx="1">
              <a:schemeClr val="accent2"/>
            </a:fillRef>
            <a:effectRef idx="0">
              <a:schemeClr val="accent2"/>
            </a:effectRef>
            <a:fontRef idx="minor">
              <a:schemeClr val="lt1"/>
            </a:fontRef>
          </p:style>
          <p:txBody>
            <a:bodyPr anchor="ctr"/>
            <a:lstStyle/>
            <a:p>
              <a:pPr algn="ctr">
                <a:defRPr/>
              </a:pPr>
              <a:endParaRPr lang="en-US" dirty="0"/>
            </a:p>
          </p:txBody>
        </p:sp>
        <p:sp>
          <p:nvSpPr>
            <p:cNvPr id="42" name="Rectangle 41"/>
            <p:cNvSpPr/>
            <p:nvPr/>
          </p:nvSpPr>
          <p:spPr>
            <a:xfrm>
              <a:off x="3207552" y="1463669"/>
              <a:ext cx="575867" cy="544908"/>
            </a:xfrm>
            <a:prstGeom prst="rect">
              <a:avLst/>
            </a:prstGeom>
            <a:solidFill>
              <a:srgbClr val="BE2174"/>
            </a:solidFill>
            <a:ln>
              <a:noFill/>
            </a:ln>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a:defRPr/>
              </a:pPr>
              <a:endParaRPr lang="en-US" dirty="0"/>
            </a:p>
          </p:txBody>
        </p:sp>
        <p:sp>
          <p:nvSpPr>
            <p:cNvPr id="43" name="Rectangle 42"/>
            <p:cNvSpPr/>
            <p:nvPr/>
          </p:nvSpPr>
          <p:spPr>
            <a:xfrm>
              <a:off x="3783419" y="1463669"/>
              <a:ext cx="575867" cy="544908"/>
            </a:xfrm>
            <a:prstGeom prst="rect">
              <a:avLst/>
            </a:prstGeom>
            <a:solidFill>
              <a:srgbClr val="F4793B"/>
            </a:solidFill>
            <a:ln>
              <a:noFill/>
            </a:ln>
          </p:spPr>
          <p:style>
            <a:lnRef idx="2">
              <a:schemeClr val="accent4">
                <a:shade val="50000"/>
              </a:schemeClr>
            </a:lnRef>
            <a:fillRef idx="1">
              <a:schemeClr val="accent4"/>
            </a:fillRef>
            <a:effectRef idx="0">
              <a:schemeClr val="accent4"/>
            </a:effectRef>
            <a:fontRef idx="minor">
              <a:schemeClr val="lt1"/>
            </a:fontRef>
          </p:style>
          <p:txBody>
            <a:bodyPr anchor="ctr"/>
            <a:lstStyle/>
            <a:p>
              <a:pPr algn="ctr">
                <a:defRPr/>
              </a:pPr>
              <a:endParaRPr lang="en-US" dirty="0"/>
            </a:p>
          </p:txBody>
        </p:sp>
      </p:grpSp>
      <p:grpSp>
        <p:nvGrpSpPr>
          <p:cNvPr id="44" name="Group 11"/>
          <p:cNvGrpSpPr>
            <a:grpSpLocks/>
          </p:cNvGrpSpPr>
          <p:nvPr/>
        </p:nvGrpSpPr>
        <p:grpSpPr bwMode="auto">
          <a:xfrm>
            <a:off x="4643438" y="5056188"/>
            <a:ext cx="4500562" cy="88900"/>
            <a:chOff x="2055030" y="1463669"/>
            <a:chExt cx="2304256" cy="544908"/>
          </a:xfrm>
        </p:grpSpPr>
        <p:sp>
          <p:nvSpPr>
            <p:cNvPr id="45" name="Rectangle 44"/>
            <p:cNvSpPr/>
            <p:nvPr/>
          </p:nvSpPr>
          <p:spPr>
            <a:xfrm>
              <a:off x="2055030" y="1463669"/>
              <a:ext cx="576267" cy="544908"/>
            </a:xfrm>
            <a:prstGeom prst="rect">
              <a:avLst/>
            </a:prstGeom>
            <a:solidFill>
              <a:srgbClr val="00BAB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46" name="Rectangle 45"/>
            <p:cNvSpPr/>
            <p:nvPr/>
          </p:nvSpPr>
          <p:spPr>
            <a:xfrm>
              <a:off x="2631297" y="1463669"/>
              <a:ext cx="576268" cy="544908"/>
            </a:xfrm>
            <a:prstGeom prst="rect">
              <a:avLst/>
            </a:prstGeom>
            <a:solidFill>
              <a:srgbClr val="BFD730"/>
            </a:solidFill>
            <a:ln>
              <a:noFill/>
            </a:ln>
          </p:spPr>
          <p:style>
            <a:lnRef idx="2">
              <a:schemeClr val="accent2">
                <a:shade val="50000"/>
              </a:schemeClr>
            </a:lnRef>
            <a:fillRef idx="1">
              <a:schemeClr val="accent2"/>
            </a:fillRef>
            <a:effectRef idx="0">
              <a:schemeClr val="accent2"/>
            </a:effectRef>
            <a:fontRef idx="minor">
              <a:schemeClr val="lt1"/>
            </a:fontRef>
          </p:style>
          <p:txBody>
            <a:bodyPr anchor="ctr"/>
            <a:lstStyle/>
            <a:p>
              <a:pPr algn="ctr">
                <a:defRPr/>
              </a:pPr>
              <a:endParaRPr lang="en-US" dirty="0"/>
            </a:p>
          </p:txBody>
        </p:sp>
        <p:sp>
          <p:nvSpPr>
            <p:cNvPr id="47" name="Rectangle 46"/>
            <p:cNvSpPr/>
            <p:nvPr/>
          </p:nvSpPr>
          <p:spPr>
            <a:xfrm>
              <a:off x="3207565" y="1463669"/>
              <a:ext cx="575454" cy="544908"/>
            </a:xfrm>
            <a:prstGeom prst="rect">
              <a:avLst/>
            </a:prstGeom>
            <a:solidFill>
              <a:srgbClr val="EC008C"/>
            </a:solidFill>
            <a:ln>
              <a:noFill/>
            </a:ln>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a:defRPr/>
              </a:pPr>
              <a:endParaRPr lang="en-US" dirty="0"/>
            </a:p>
          </p:txBody>
        </p:sp>
        <p:sp>
          <p:nvSpPr>
            <p:cNvPr id="48" name="Rectangle 47"/>
            <p:cNvSpPr/>
            <p:nvPr/>
          </p:nvSpPr>
          <p:spPr>
            <a:xfrm>
              <a:off x="3783019" y="1463669"/>
              <a:ext cx="576267" cy="544908"/>
            </a:xfrm>
            <a:prstGeom prst="rect">
              <a:avLst/>
            </a:prstGeom>
            <a:solidFill>
              <a:srgbClr val="00B9F2"/>
            </a:solidFill>
            <a:ln>
              <a:noFill/>
            </a:ln>
          </p:spPr>
          <p:style>
            <a:lnRef idx="2">
              <a:schemeClr val="accent4">
                <a:shade val="50000"/>
              </a:schemeClr>
            </a:lnRef>
            <a:fillRef idx="1">
              <a:schemeClr val="accent4"/>
            </a:fillRef>
            <a:effectRef idx="0">
              <a:schemeClr val="accent4"/>
            </a:effectRef>
            <a:fontRef idx="minor">
              <a:schemeClr val="lt1"/>
            </a:fontRef>
          </p:style>
          <p:txBody>
            <a:bodyPr anchor="ctr"/>
            <a:lstStyle/>
            <a:p>
              <a:pPr algn="ctr">
                <a:defRPr/>
              </a:pPr>
              <a:endParaRPr lang="en-US" dirty="0"/>
            </a:p>
          </p:txBody>
        </p:sp>
      </p:grpSp>
      <p:sp>
        <p:nvSpPr>
          <p:cNvPr id="49" name="Espace réservé du numéro de diapositive 4"/>
          <p:cNvSpPr txBox="1">
            <a:spLocks/>
          </p:cNvSpPr>
          <p:nvPr/>
        </p:nvSpPr>
        <p:spPr bwMode="auto">
          <a:xfrm>
            <a:off x="7010400" y="4797425"/>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algn="r"/>
            <a:fld id="{8977EC3D-AC2A-40C9-B4E0-4181835B9A2A}" type="slidenum">
              <a:rPr lang="en-US" altLang="fr-FR" sz="1100">
                <a:latin typeface="Verdana" pitchFamily="34" charset="0"/>
                <a:ea typeface="Verdana" pitchFamily="34" charset="0"/>
                <a:cs typeface="Verdana" pitchFamily="34" charset="0"/>
              </a:rPr>
              <a:pPr algn="r"/>
              <a:t>‹N°›</a:t>
            </a:fld>
            <a:endParaRPr lang="en-US" altLang="fr-FR" sz="1100" dirty="0">
              <a:latin typeface="Verdana" pitchFamily="34" charset="0"/>
              <a:ea typeface="Verdana" pitchFamily="34" charset="0"/>
              <a:cs typeface="Verdana" pitchFamily="34" charset="0"/>
            </a:endParaRPr>
          </a:p>
        </p:txBody>
      </p:sp>
    </p:spTree>
    <p:extLst>
      <p:ext uri="{BB962C8B-B14F-4D97-AF65-F5344CB8AC3E}">
        <p14:creationId xmlns:p14="http://schemas.microsoft.com/office/powerpoint/2010/main" val="2354870655"/>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p:cSld name="Titre seul">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33400" y="315912"/>
            <a:ext cx="7721600" cy="498475"/>
          </a:xfrm>
          <a:prstGeom prst="rect">
            <a:avLst/>
          </a:prstGeom>
        </p:spPr>
        <p:txBody>
          <a:bodyPr/>
          <a:lstStyle>
            <a:lvl1pPr algn="l">
              <a:defRPr lang="en-US" sz="1800" b="0" kern="1200" dirty="0" smtClean="0">
                <a:solidFill>
                  <a:srgbClr val="53585F"/>
                </a:solidFill>
                <a:latin typeface="Verdana" panose="020B0604030504040204" pitchFamily="34" charset="0"/>
                <a:ea typeface="Verdana" panose="020B0604030504040204" pitchFamily="34" charset="0"/>
                <a:cs typeface="Verdana" panose="020B0604030504040204" pitchFamily="34" charset="0"/>
              </a:defRPr>
            </a:lvl1pPr>
          </a:lstStyle>
          <a:p>
            <a:r>
              <a:rPr lang="en-US" dirty="0" smtClean="0"/>
              <a:t>CLICK TO EDIT TITLE</a:t>
            </a:r>
            <a:endParaRPr lang="en-US" dirty="0"/>
          </a:p>
        </p:txBody>
      </p:sp>
      <p:sp>
        <p:nvSpPr>
          <p:cNvPr id="18" name="Line 7"/>
          <p:cNvSpPr>
            <a:spLocks noChangeShapeType="1"/>
          </p:cNvSpPr>
          <p:nvPr/>
        </p:nvSpPr>
        <p:spPr bwMode="auto">
          <a:xfrm>
            <a:off x="393700" y="850900"/>
            <a:ext cx="6418263" cy="0"/>
          </a:xfrm>
          <a:prstGeom prst="line">
            <a:avLst/>
          </a:prstGeom>
          <a:noFill/>
          <a:ln w="25400" cap="flat" cmpd="sng">
            <a:solidFill>
              <a:schemeClr val="tx1">
                <a:lumMod val="50000"/>
                <a:lumOff val="50000"/>
              </a:schemeClr>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nchor="ctr"/>
          <a:lstStyle/>
          <a:p>
            <a:pPr>
              <a:defRPr/>
            </a:pPr>
            <a:endParaRPr lang="es-ES" sz="2400">
              <a:effectLst>
                <a:outerShdw blurRad="38100" dist="38100" dir="2700000" algn="tl">
                  <a:srgbClr val="DDDDDD"/>
                </a:outerShdw>
              </a:effectLst>
              <a:latin typeface="Avenir Light"/>
              <a:cs typeface="Champagne &amp; Limousines"/>
              <a:sym typeface="Gill Sans" charset="0"/>
            </a:endParaRPr>
          </a:p>
        </p:txBody>
      </p:sp>
      <p:sp>
        <p:nvSpPr>
          <p:cNvPr id="19" name="AutoShape 11"/>
          <p:cNvSpPr>
            <a:spLocks/>
          </p:cNvSpPr>
          <p:nvPr/>
        </p:nvSpPr>
        <p:spPr bwMode="auto">
          <a:xfrm>
            <a:off x="376238" y="346075"/>
            <a:ext cx="53975" cy="43815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599"/>
                </a:lnTo>
                <a:lnTo>
                  <a:pt x="0" y="21599"/>
                </a:lnTo>
                <a:close/>
              </a:path>
            </a:pathLst>
          </a:custGeom>
          <a:solidFill>
            <a:srgbClr val="25408F"/>
          </a:solidFill>
          <a:ln>
            <a:noFill/>
          </a:ln>
          <a:effectLst/>
          <a:extLst/>
        </p:spPr>
        <p:txBody>
          <a:bodyPr lIns="0" tIns="0" rIns="0" bIns="0" anchor="ctr"/>
          <a:lstStyle/>
          <a:p>
            <a:pPr>
              <a:defRPr/>
            </a:pPr>
            <a:endParaRPr lang="es-ES" sz="2400">
              <a:effectLst>
                <a:outerShdw blurRad="38100" dist="38100" dir="2700000" algn="tl">
                  <a:srgbClr val="000000"/>
                </a:outerShdw>
              </a:effectLst>
              <a:latin typeface="Champagne &amp; Limousines"/>
              <a:cs typeface="Champagne &amp; Limousines"/>
              <a:sym typeface="Gill Sans" charset="0"/>
            </a:endParaRPr>
          </a:p>
        </p:txBody>
      </p:sp>
      <p:pic>
        <p:nvPicPr>
          <p:cNvPr id="7" name="Image 7"/>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8255000" y="133350"/>
            <a:ext cx="857250" cy="592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8" name="Group 11"/>
          <p:cNvGrpSpPr>
            <a:grpSpLocks/>
          </p:cNvGrpSpPr>
          <p:nvPr/>
        </p:nvGrpSpPr>
        <p:grpSpPr bwMode="auto">
          <a:xfrm>
            <a:off x="0" y="5057775"/>
            <a:ext cx="4643438" cy="87313"/>
            <a:chOff x="2055030" y="1463669"/>
            <a:chExt cx="2304256" cy="544908"/>
          </a:xfrm>
        </p:grpSpPr>
        <p:sp>
          <p:nvSpPr>
            <p:cNvPr id="9" name="Rectangle 8"/>
            <p:cNvSpPr/>
            <p:nvPr/>
          </p:nvSpPr>
          <p:spPr>
            <a:xfrm>
              <a:off x="2055030" y="1463669"/>
              <a:ext cx="575867" cy="544908"/>
            </a:xfrm>
            <a:prstGeom prst="rect">
              <a:avLst/>
            </a:prstGeom>
            <a:solidFill>
              <a:srgbClr val="25408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10" name="Rectangle 9"/>
            <p:cNvSpPr/>
            <p:nvPr/>
          </p:nvSpPr>
          <p:spPr>
            <a:xfrm>
              <a:off x="2630897" y="1463669"/>
              <a:ext cx="576655" cy="544908"/>
            </a:xfrm>
            <a:prstGeom prst="rect">
              <a:avLst/>
            </a:prstGeom>
            <a:solidFill>
              <a:srgbClr val="9BBA3C"/>
            </a:solidFill>
            <a:ln>
              <a:noFill/>
            </a:ln>
          </p:spPr>
          <p:style>
            <a:lnRef idx="2">
              <a:schemeClr val="accent2">
                <a:shade val="50000"/>
              </a:schemeClr>
            </a:lnRef>
            <a:fillRef idx="1">
              <a:schemeClr val="accent2"/>
            </a:fillRef>
            <a:effectRef idx="0">
              <a:schemeClr val="accent2"/>
            </a:effectRef>
            <a:fontRef idx="minor">
              <a:schemeClr val="lt1"/>
            </a:fontRef>
          </p:style>
          <p:txBody>
            <a:bodyPr anchor="ctr"/>
            <a:lstStyle/>
            <a:p>
              <a:pPr algn="ctr">
                <a:defRPr/>
              </a:pPr>
              <a:endParaRPr lang="en-US" dirty="0"/>
            </a:p>
          </p:txBody>
        </p:sp>
        <p:sp>
          <p:nvSpPr>
            <p:cNvPr id="11" name="Rectangle 10"/>
            <p:cNvSpPr/>
            <p:nvPr/>
          </p:nvSpPr>
          <p:spPr>
            <a:xfrm>
              <a:off x="3207552" y="1463669"/>
              <a:ext cx="575867" cy="544908"/>
            </a:xfrm>
            <a:prstGeom prst="rect">
              <a:avLst/>
            </a:prstGeom>
            <a:solidFill>
              <a:srgbClr val="BE2174"/>
            </a:solidFill>
            <a:ln>
              <a:noFill/>
            </a:ln>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a:defRPr/>
              </a:pPr>
              <a:endParaRPr lang="en-US" dirty="0"/>
            </a:p>
          </p:txBody>
        </p:sp>
        <p:sp>
          <p:nvSpPr>
            <p:cNvPr id="12" name="Rectangle 11"/>
            <p:cNvSpPr/>
            <p:nvPr/>
          </p:nvSpPr>
          <p:spPr>
            <a:xfrm>
              <a:off x="3783419" y="1463669"/>
              <a:ext cx="575867" cy="544908"/>
            </a:xfrm>
            <a:prstGeom prst="rect">
              <a:avLst/>
            </a:prstGeom>
            <a:solidFill>
              <a:srgbClr val="F4793B"/>
            </a:solidFill>
            <a:ln>
              <a:noFill/>
            </a:ln>
          </p:spPr>
          <p:style>
            <a:lnRef idx="2">
              <a:schemeClr val="accent4">
                <a:shade val="50000"/>
              </a:schemeClr>
            </a:lnRef>
            <a:fillRef idx="1">
              <a:schemeClr val="accent4"/>
            </a:fillRef>
            <a:effectRef idx="0">
              <a:schemeClr val="accent4"/>
            </a:effectRef>
            <a:fontRef idx="minor">
              <a:schemeClr val="lt1"/>
            </a:fontRef>
          </p:style>
          <p:txBody>
            <a:bodyPr anchor="ctr"/>
            <a:lstStyle/>
            <a:p>
              <a:pPr algn="ctr">
                <a:defRPr/>
              </a:pPr>
              <a:endParaRPr lang="en-US" dirty="0"/>
            </a:p>
          </p:txBody>
        </p:sp>
      </p:grpSp>
      <p:grpSp>
        <p:nvGrpSpPr>
          <p:cNvPr id="13" name="Group 11"/>
          <p:cNvGrpSpPr>
            <a:grpSpLocks/>
          </p:cNvGrpSpPr>
          <p:nvPr/>
        </p:nvGrpSpPr>
        <p:grpSpPr bwMode="auto">
          <a:xfrm>
            <a:off x="4643438" y="5056188"/>
            <a:ext cx="4500562" cy="88900"/>
            <a:chOff x="2055030" y="1463669"/>
            <a:chExt cx="2304256" cy="544908"/>
          </a:xfrm>
        </p:grpSpPr>
        <p:sp>
          <p:nvSpPr>
            <p:cNvPr id="14" name="Rectangle 13"/>
            <p:cNvSpPr/>
            <p:nvPr/>
          </p:nvSpPr>
          <p:spPr>
            <a:xfrm>
              <a:off x="2055030" y="1463669"/>
              <a:ext cx="576267" cy="544908"/>
            </a:xfrm>
            <a:prstGeom prst="rect">
              <a:avLst/>
            </a:prstGeom>
            <a:solidFill>
              <a:srgbClr val="00BAB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15" name="Rectangle 14"/>
            <p:cNvSpPr/>
            <p:nvPr/>
          </p:nvSpPr>
          <p:spPr>
            <a:xfrm>
              <a:off x="2631297" y="1463669"/>
              <a:ext cx="576268" cy="544908"/>
            </a:xfrm>
            <a:prstGeom prst="rect">
              <a:avLst/>
            </a:prstGeom>
            <a:solidFill>
              <a:srgbClr val="BFD730"/>
            </a:solidFill>
            <a:ln>
              <a:noFill/>
            </a:ln>
          </p:spPr>
          <p:style>
            <a:lnRef idx="2">
              <a:schemeClr val="accent2">
                <a:shade val="50000"/>
              </a:schemeClr>
            </a:lnRef>
            <a:fillRef idx="1">
              <a:schemeClr val="accent2"/>
            </a:fillRef>
            <a:effectRef idx="0">
              <a:schemeClr val="accent2"/>
            </a:effectRef>
            <a:fontRef idx="minor">
              <a:schemeClr val="lt1"/>
            </a:fontRef>
          </p:style>
          <p:txBody>
            <a:bodyPr anchor="ctr"/>
            <a:lstStyle/>
            <a:p>
              <a:pPr algn="ctr">
                <a:defRPr/>
              </a:pPr>
              <a:endParaRPr lang="en-US" dirty="0"/>
            </a:p>
          </p:txBody>
        </p:sp>
        <p:sp>
          <p:nvSpPr>
            <p:cNvPr id="16" name="Rectangle 15"/>
            <p:cNvSpPr/>
            <p:nvPr/>
          </p:nvSpPr>
          <p:spPr>
            <a:xfrm>
              <a:off x="3207565" y="1463669"/>
              <a:ext cx="575454" cy="544908"/>
            </a:xfrm>
            <a:prstGeom prst="rect">
              <a:avLst/>
            </a:prstGeom>
            <a:solidFill>
              <a:srgbClr val="EC008C"/>
            </a:solidFill>
            <a:ln>
              <a:noFill/>
            </a:ln>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a:defRPr/>
              </a:pPr>
              <a:endParaRPr lang="en-US" dirty="0"/>
            </a:p>
          </p:txBody>
        </p:sp>
        <p:sp>
          <p:nvSpPr>
            <p:cNvPr id="17" name="Rectangle 16"/>
            <p:cNvSpPr/>
            <p:nvPr/>
          </p:nvSpPr>
          <p:spPr>
            <a:xfrm>
              <a:off x="3783019" y="1463669"/>
              <a:ext cx="576267" cy="544908"/>
            </a:xfrm>
            <a:prstGeom prst="rect">
              <a:avLst/>
            </a:prstGeom>
            <a:solidFill>
              <a:srgbClr val="00B9F2"/>
            </a:solidFill>
            <a:ln>
              <a:noFill/>
            </a:ln>
          </p:spPr>
          <p:style>
            <a:lnRef idx="2">
              <a:schemeClr val="accent4">
                <a:shade val="50000"/>
              </a:schemeClr>
            </a:lnRef>
            <a:fillRef idx="1">
              <a:schemeClr val="accent4"/>
            </a:fillRef>
            <a:effectRef idx="0">
              <a:schemeClr val="accent4"/>
            </a:effectRef>
            <a:fontRef idx="minor">
              <a:schemeClr val="lt1"/>
            </a:fontRef>
          </p:style>
          <p:txBody>
            <a:bodyPr anchor="ctr"/>
            <a:lstStyle/>
            <a:p>
              <a:pPr algn="ctr">
                <a:defRPr/>
              </a:pPr>
              <a:endParaRPr lang="en-US" dirty="0"/>
            </a:p>
          </p:txBody>
        </p:sp>
      </p:grpSp>
      <p:sp>
        <p:nvSpPr>
          <p:cNvPr id="20" name="Espace réservé du numéro de diapositive 4"/>
          <p:cNvSpPr txBox="1">
            <a:spLocks/>
          </p:cNvSpPr>
          <p:nvPr/>
        </p:nvSpPr>
        <p:spPr bwMode="auto">
          <a:xfrm>
            <a:off x="7010400" y="4797425"/>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algn="r"/>
            <a:fld id="{8977EC3D-AC2A-40C9-B4E0-4181835B9A2A}" type="slidenum">
              <a:rPr lang="en-US" altLang="fr-FR" sz="1100">
                <a:latin typeface="Verdana" pitchFamily="34" charset="0"/>
                <a:ea typeface="Verdana" pitchFamily="34" charset="0"/>
                <a:cs typeface="Verdana" pitchFamily="34" charset="0"/>
              </a:rPr>
              <a:pPr algn="r"/>
              <a:t>‹N°›</a:t>
            </a:fld>
            <a:endParaRPr lang="en-US" altLang="fr-FR" sz="1100" dirty="0">
              <a:latin typeface="Verdana" pitchFamily="34" charset="0"/>
              <a:ea typeface="Verdana" pitchFamily="34" charset="0"/>
              <a:cs typeface="Verdana" pitchFamily="34" charset="0"/>
            </a:endParaRPr>
          </a:p>
        </p:txBody>
      </p:sp>
      <p:sp>
        <p:nvSpPr>
          <p:cNvPr id="21" name="Line 7"/>
          <p:cNvSpPr>
            <a:spLocks noChangeShapeType="1"/>
          </p:cNvSpPr>
          <p:nvPr/>
        </p:nvSpPr>
        <p:spPr bwMode="auto">
          <a:xfrm>
            <a:off x="393701" y="850900"/>
            <a:ext cx="6418263" cy="0"/>
          </a:xfrm>
          <a:prstGeom prst="line">
            <a:avLst/>
          </a:prstGeom>
          <a:noFill/>
          <a:ln w="25400" cap="flat" cmpd="sng">
            <a:solidFill>
              <a:schemeClr val="tx1">
                <a:lumMod val="50000"/>
                <a:lumOff val="50000"/>
              </a:schemeClr>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nchor="ctr"/>
          <a:lstStyle/>
          <a:p>
            <a:pPr>
              <a:defRPr/>
            </a:pPr>
            <a:endParaRPr lang="es-ES" sz="2400">
              <a:effectLst>
                <a:outerShdw blurRad="38100" dist="38100" dir="2700000" algn="tl">
                  <a:srgbClr val="DDDDDD"/>
                </a:outerShdw>
              </a:effectLst>
              <a:latin typeface="Avenir Light"/>
              <a:cs typeface="Champagne &amp; Limousines"/>
              <a:sym typeface="Gill Sans" charset="0"/>
            </a:endParaRPr>
          </a:p>
        </p:txBody>
      </p:sp>
      <p:sp>
        <p:nvSpPr>
          <p:cNvPr id="22" name="AutoShape 11"/>
          <p:cNvSpPr>
            <a:spLocks/>
          </p:cNvSpPr>
          <p:nvPr/>
        </p:nvSpPr>
        <p:spPr bwMode="auto">
          <a:xfrm>
            <a:off x="376240" y="346075"/>
            <a:ext cx="53975" cy="43815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599"/>
                </a:lnTo>
                <a:lnTo>
                  <a:pt x="0" y="21599"/>
                </a:lnTo>
                <a:close/>
              </a:path>
            </a:pathLst>
          </a:custGeom>
          <a:solidFill>
            <a:srgbClr val="25408F"/>
          </a:solidFill>
          <a:ln>
            <a:noFill/>
          </a:ln>
          <a:effectLst/>
          <a:extLst/>
        </p:spPr>
        <p:txBody>
          <a:bodyPr lIns="0" tIns="0" rIns="0" bIns="0" anchor="ctr"/>
          <a:lstStyle/>
          <a:p>
            <a:pPr>
              <a:defRPr/>
            </a:pPr>
            <a:endParaRPr lang="es-ES" sz="2400">
              <a:effectLst>
                <a:outerShdw blurRad="38100" dist="38100" dir="2700000" algn="tl">
                  <a:srgbClr val="000000"/>
                </a:outerShdw>
              </a:effectLst>
              <a:latin typeface="Champagne &amp; Limousines"/>
              <a:cs typeface="Champagne &amp; Limousines"/>
              <a:sym typeface="Gill Sans" charset="0"/>
            </a:endParaRPr>
          </a:p>
        </p:txBody>
      </p:sp>
    </p:spTree>
    <p:extLst>
      <p:ext uri="{BB962C8B-B14F-4D97-AF65-F5344CB8AC3E}">
        <p14:creationId xmlns:p14="http://schemas.microsoft.com/office/powerpoint/2010/main" val="818262631"/>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Masque Nef Vide">
    <p:spTree>
      <p:nvGrpSpPr>
        <p:cNvPr id="1" name=""/>
        <p:cNvGrpSpPr/>
        <p:nvPr/>
      </p:nvGrpSpPr>
      <p:grpSpPr>
        <a:xfrm>
          <a:off x="0" y="0"/>
          <a:ext cx="0" cy="0"/>
          <a:chOff x="0" y="0"/>
          <a:chExt cx="0" cy="0"/>
        </a:xfrm>
      </p:grpSpPr>
      <p:pic>
        <p:nvPicPr>
          <p:cNvPr id="2" name="Image 7"/>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8255000" y="133350"/>
            <a:ext cx="857250" cy="592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37" name="Group 11"/>
          <p:cNvGrpSpPr>
            <a:grpSpLocks/>
          </p:cNvGrpSpPr>
          <p:nvPr/>
        </p:nvGrpSpPr>
        <p:grpSpPr bwMode="auto">
          <a:xfrm>
            <a:off x="0" y="5057775"/>
            <a:ext cx="4643438" cy="87313"/>
            <a:chOff x="2055030" y="1463669"/>
            <a:chExt cx="2304256" cy="544908"/>
          </a:xfrm>
        </p:grpSpPr>
        <p:sp>
          <p:nvSpPr>
            <p:cNvPr id="38" name="Rectangle 37"/>
            <p:cNvSpPr/>
            <p:nvPr/>
          </p:nvSpPr>
          <p:spPr>
            <a:xfrm>
              <a:off x="2055030" y="1463669"/>
              <a:ext cx="575867" cy="544908"/>
            </a:xfrm>
            <a:prstGeom prst="rect">
              <a:avLst/>
            </a:prstGeom>
            <a:solidFill>
              <a:srgbClr val="25408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39" name="Rectangle 38"/>
            <p:cNvSpPr/>
            <p:nvPr/>
          </p:nvSpPr>
          <p:spPr>
            <a:xfrm>
              <a:off x="2630897" y="1463669"/>
              <a:ext cx="576655" cy="544908"/>
            </a:xfrm>
            <a:prstGeom prst="rect">
              <a:avLst/>
            </a:prstGeom>
            <a:solidFill>
              <a:srgbClr val="9BBA3C"/>
            </a:solidFill>
            <a:ln>
              <a:noFill/>
            </a:ln>
          </p:spPr>
          <p:style>
            <a:lnRef idx="2">
              <a:schemeClr val="accent2">
                <a:shade val="50000"/>
              </a:schemeClr>
            </a:lnRef>
            <a:fillRef idx="1">
              <a:schemeClr val="accent2"/>
            </a:fillRef>
            <a:effectRef idx="0">
              <a:schemeClr val="accent2"/>
            </a:effectRef>
            <a:fontRef idx="minor">
              <a:schemeClr val="lt1"/>
            </a:fontRef>
          </p:style>
          <p:txBody>
            <a:bodyPr anchor="ctr"/>
            <a:lstStyle/>
            <a:p>
              <a:pPr algn="ctr">
                <a:defRPr/>
              </a:pPr>
              <a:endParaRPr lang="en-US" dirty="0"/>
            </a:p>
          </p:txBody>
        </p:sp>
        <p:sp>
          <p:nvSpPr>
            <p:cNvPr id="40" name="Rectangle 39"/>
            <p:cNvSpPr/>
            <p:nvPr/>
          </p:nvSpPr>
          <p:spPr>
            <a:xfrm>
              <a:off x="3207552" y="1463669"/>
              <a:ext cx="575867" cy="544908"/>
            </a:xfrm>
            <a:prstGeom prst="rect">
              <a:avLst/>
            </a:prstGeom>
            <a:solidFill>
              <a:srgbClr val="BE2174"/>
            </a:solidFill>
            <a:ln>
              <a:noFill/>
            </a:ln>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a:defRPr/>
              </a:pPr>
              <a:endParaRPr lang="en-US" dirty="0"/>
            </a:p>
          </p:txBody>
        </p:sp>
        <p:sp>
          <p:nvSpPr>
            <p:cNvPr id="41" name="Rectangle 40"/>
            <p:cNvSpPr/>
            <p:nvPr/>
          </p:nvSpPr>
          <p:spPr>
            <a:xfrm>
              <a:off x="3783419" y="1463669"/>
              <a:ext cx="575867" cy="544908"/>
            </a:xfrm>
            <a:prstGeom prst="rect">
              <a:avLst/>
            </a:prstGeom>
            <a:solidFill>
              <a:srgbClr val="F4793B"/>
            </a:solidFill>
            <a:ln>
              <a:noFill/>
            </a:ln>
          </p:spPr>
          <p:style>
            <a:lnRef idx="2">
              <a:schemeClr val="accent4">
                <a:shade val="50000"/>
              </a:schemeClr>
            </a:lnRef>
            <a:fillRef idx="1">
              <a:schemeClr val="accent4"/>
            </a:fillRef>
            <a:effectRef idx="0">
              <a:schemeClr val="accent4"/>
            </a:effectRef>
            <a:fontRef idx="minor">
              <a:schemeClr val="lt1"/>
            </a:fontRef>
          </p:style>
          <p:txBody>
            <a:bodyPr anchor="ctr"/>
            <a:lstStyle/>
            <a:p>
              <a:pPr algn="ctr">
                <a:defRPr/>
              </a:pPr>
              <a:endParaRPr lang="en-US" dirty="0"/>
            </a:p>
          </p:txBody>
        </p:sp>
      </p:grpSp>
      <p:grpSp>
        <p:nvGrpSpPr>
          <p:cNvPr id="42" name="Group 11"/>
          <p:cNvGrpSpPr>
            <a:grpSpLocks/>
          </p:cNvGrpSpPr>
          <p:nvPr/>
        </p:nvGrpSpPr>
        <p:grpSpPr bwMode="auto">
          <a:xfrm>
            <a:off x="4643438" y="5056188"/>
            <a:ext cx="4500562" cy="88900"/>
            <a:chOff x="2055030" y="1463669"/>
            <a:chExt cx="2304256" cy="544908"/>
          </a:xfrm>
        </p:grpSpPr>
        <p:sp>
          <p:nvSpPr>
            <p:cNvPr id="43" name="Rectangle 42"/>
            <p:cNvSpPr/>
            <p:nvPr/>
          </p:nvSpPr>
          <p:spPr>
            <a:xfrm>
              <a:off x="2055030" y="1463669"/>
              <a:ext cx="576267" cy="544908"/>
            </a:xfrm>
            <a:prstGeom prst="rect">
              <a:avLst/>
            </a:prstGeom>
            <a:solidFill>
              <a:srgbClr val="00BAB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44" name="Rectangle 43"/>
            <p:cNvSpPr/>
            <p:nvPr/>
          </p:nvSpPr>
          <p:spPr>
            <a:xfrm>
              <a:off x="2631297" y="1463669"/>
              <a:ext cx="576268" cy="544908"/>
            </a:xfrm>
            <a:prstGeom prst="rect">
              <a:avLst/>
            </a:prstGeom>
            <a:solidFill>
              <a:srgbClr val="BFD730"/>
            </a:solidFill>
            <a:ln>
              <a:noFill/>
            </a:ln>
          </p:spPr>
          <p:style>
            <a:lnRef idx="2">
              <a:schemeClr val="accent2">
                <a:shade val="50000"/>
              </a:schemeClr>
            </a:lnRef>
            <a:fillRef idx="1">
              <a:schemeClr val="accent2"/>
            </a:fillRef>
            <a:effectRef idx="0">
              <a:schemeClr val="accent2"/>
            </a:effectRef>
            <a:fontRef idx="minor">
              <a:schemeClr val="lt1"/>
            </a:fontRef>
          </p:style>
          <p:txBody>
            <a:bodyPr anchor="ctr"/>
            <a:lstStyle/>
            <a:p>
              <a:pPr algn="ctr">
                <a:defRPr/>
              </a:pPr>
              <a:endParaRPr lang="en-US" dirty="0"/>
            </a:p>
          </p:txBody>
        </p:sp>
        <p:sp>
          <p:nvSpPr>
            <p:cNvPr id="45" name="Rectangle 44"/>
            <p:cNvSpPr/>
            <p:nvPr/>
          </p:nvSpPr>
          <p:spPr>
            <a:xfrm>
              <a:off x="3207565" y="1463669"/>
              <a:ext cx="575454" cy="544908"/>
            </a:xfrm>
            <a:prstGeom prst="rect">
              <a:avLst/>
            </a:prstGeom>
            <a:solidFill>
              <a:srgbClr val="EC008C"/>
            </a:solidFill>
            <a:ln>
              <a:noFill/>
            </a:ln>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a:defRPr/>
              </a:pPr>
              <a:endParaRPr lang="en-US" dirty="0"/>
            </a:p>
          </p:txBody>
        </p:sp>
        <p:sp>
          <p:nvSpPr>
            <p:cNvPr id="46" name="Rectangle 45"/>
            <p:cNvSpPr/>
            <p:nvPr/>
          </p:nvSpPr>
          <p:spPr>
            <a:xfrm>
              <a:off x="3783019" y="1463669"/>
              <a:ext cx="576267" cy="544908"/>
            </a:xfrm>
            <a:prstGeom prst="rect">
              <a:avLst/>
            </a:prstGeom>
            <a:solidFill>
              <a:srgbClr val="00B9F2"/>
            </a:solidFill>
            <a:ln>
              <a:noFill/>
            </a:ln>
          </p:spPr>
          <p:style>
            <a:lnRef idx="2">
              <a:schemeClr val="accent4">
                <a:shade val="50000"/>
              </a:schemeClr>
            </a:lnRef>
            <a:fillRef idx="1">
              <a:schemeClr val="accent4"/>
            </a:fillRef>
            <a:effectRef idx="0">
              <a:schemeClr val="accent4"/>
            </a:effectRef>
            <a:fontRef idx="minor">
              <a:schemeClr val="lt1"/>
            </a:fontRef>
          </p:style>
          <p:txBody>
            <a:bodyPr anchor="ctr"/>
            <a:lstStyle/>
            <a:p>
              <a:pPr algn="ctr">
                <a:defRPr/>
              </a:pPr>
              <a:endParaRPr lang="en-US" dirty="0"/>
            </a:p>
          </p:txBody>
        </p:sp>
      </p:grpSp>
      <p:sp>
        <p:nvSpPr>
          <p:cNvPr id="47" name="Espace réservé du numéro de diapositive 4"/>
          <p:cNvSpPr txBox="1">
            <a:spLocks/>
          </p:cNvSpPr>
          <p:nvPr/>
        </p:nvSpPr>
        <p:spPr bwMode="auto">
          <a:xfrm>
            <a:off x="7010400" y="4797425"/>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algn="r"/>
            <a:fld id="{8977EC3D-AC2A-40C9-B4E0-4181835B9A2A}" type="slidenum">
              <a:rPr lang="en-US" altLang="fr-FR" sz="1100">
                <a:latin typeface="Verdana" pitchFamily="34" charset="0"/>
                <a:ea typeface="Verdana" pitchFamily="34" charset="0"/>
                <a:cs typeface="Verdana" pitchFamily="34" charset="0"/>
              </a:rPr>
              <a:pPr algn="r"/>
              <a:t>‹N°›</a:t>
            </a:fld>
            <a:endParaRPr lang="en-US" altLang="fr-FR" sz="1100" dirty="0">
              <a:latin typeface="Verdana" pitchFamily="34" charset="0"/>
              <a:ea typeface="Verdana" pitchFamily="34" charset="0"/>
              <a:cs typeface="Verdana" pitchFamily="34" charset="0"/>
            </a:endParaRPr>
          </a:p>
        </p:txBody>
      </p:sp>
    </p:spTree>
    <p:extLst>
      <p:ext uri="{BB962C8B-B14F-4D97-AF65-F5344CB8AC3E}">
        <p14:creationId xmlns:p14="http://schemas.microsoft.com/office/powerpoint/2010/main" val="2383795280"/>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blank" preserve="1">
  <p:cSld name="V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1131521299"/>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378548720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2.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jpe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1">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pic>
        <p:nvPicPr>
          <p:cNvPr id="27" name="Image 7"/>
          <p:cNvPicPr>
            <a:picLocks noChangeAspect="1"/>
          </p:cNvPicPr>
          <p:nvPr/>
        </p:nvPicPr>
        <p:blipFill>
          <a:blip r:embed="rId12">
            <a:extLst>
              <a:ext uri="{28A0092B-C50C-407E-A947-70E740481C1C}">
                <a14:useLocalDpi xmlns:a14="http://schemas.microsoft.com/office/drawing/2010/main" val="0"/>
              </a:ext>
            </a:extLst>
          </a:blip>
          <a:srcRect/>
          <a:stretch>
            <a:fillRect/>
          </a:stretch>
        </p:blipFill>
        <p:spPr bwMode="auto">
          <a:xfrm>
            <a:off x="2042427" y="824469"/>
            <a:ext cx="5059147" cy="3494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8" name="Group 11"/>
          <p:cNvGrpSpPr>
            <a:grpSpLocks/>
          </p:cNvGrpSpPr>
          <p:nvPr/>
        </p:nvGrpSpPr>
        <p:grpSpPr bwMode="auto">
          <a:xfrm>
            <a:off x="0" y="5057775"/>
            <a:ext cx="4643438" cy="87313"/>
            <a:chOff x="2055030" y="1463669"/>
            <a:chExt cx="2304256" cy="544908"/>
          </a:xfrm>
        </p:grpSpPr>
        <p:sp>
          <p:nvSpPr>
            <p:cNvPr id="29" name="Rectangle 28"/>
            <p:cNvSpPr/>
            <p:nvPr/>
          </p:nvSpPr>
          <p:spPr>
            <a:xfrm>
              <a:off x="2055030" y="1463669"/>
              <a:ext cx="575867" cy="544908"/>
            </a:xfrm>
            <a:prstGeom prst="rect">
              <a:avLst/>
            </a:prstGeom>
            <a:solidFill>
              <a:srgbClr val="25408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30" name="Rectangle 29"/>
            <p:cNvSpPr/>
            <p:nvPr/>
          </p:nvSpPr>
          <p:spPr>
            <a:xfrm>
              <a:off x="2630897" y="1463669"/>
              <a:ext cx="576655" cy="544908"/>
            </a:xfrm>
            <a:prstGeom prst="rect">
              <a:avLst/>
            </a:prstGeom>
            <a:solidFill>
              <a:srgbClr val="9BBA3C"/>
            </a:solidFill>
            <a:ln>
              <a:noFill/>
            </a:ln>
          </p:spPr>
          <p:style>
            <a:lnRef idx="2">
              <a:schemeClr val="accent2">
                <a:shade val="50000"/>
              </a:schemeClr>
            </a:lnRef>
            <a:fillRef idx="1">
              <a:schemeClr val="accent2"/>
            </a:fillRef>
            <a:effectRef idx="0">
              <a:schemeClr val="accent2"/>
            </a:effectRef>
            <a:fontRef idx="minor">
              <a:schemeClr val="lt1"/>
            </a:fontRef>
          </p:style>
          <p:txBody>
            <a:bodyPr anchor="ctr"/>
            <a:lstStyle/>
            <a:p>
              <a:pPr algn="ctr">
                <a:defRPr/>
              </a:pPr>
              <a:endParaRPr lang="en-US" dirty="0"/>
            </a:p>
          </p:txBody>
        </p:sp>
        <p:sp>
          <p:nvSpPr>
            <p:cNvPr id="31" name="Rectangle 30"/>
            <p:cNvSpPr/>
            <p:nvPr/>
          </p:nvSpPr>
          <p:spPr>
            <a:xfrm>
              <a:off x="3207552" y="1463669"/>
              <a:ext cx="575867" cy="544908"/>
            </a:xfrm>
            <a:prstGeom prst="rect">
              <a:avLst/>
            </a:prstGeom>
            <a:solidFill>
              <a:srgbClr val="BE2174"/>
            </a:solidFill>
            <a:ln>
              <a:noFill/>
            </a:ln>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a:defRPr/>
              </a:pPr>
              <a:endParaRPr lang="en-US" dirty="0"/>
            </a:p>
          </p:txBody>
        </p:sp>
        <p:sp>
          <p:nvSpPr>
            <p:cNvPr id="32" name="Rectangle 31"/>
            <p:cNvSpPr/>
            <p:nvPr/>
          </p:nvSpPr>
          <p:spPr>
            <a:xfrm>
              <a:off x="3783419" y="1463669"/>
              <a:ext cx="575867" cy="544908"/>
            </a:xfrm>
            <a:prstGeom prst="rect">
              <a:avLst/>
            </a:prstGeom>
            <a:solidFill>
              <a:srgbClr val="F4793B"/>
            </a:solidFill>
            <a:ln>
              <a:noFill/>
            </a:ln>
          </p:spPr>
          <p:style>
            <a:lnRef idx="2">
              <a:schemeClr val="accent4">
                <a:shade val="50000"/>
              </a:schemeClr>
            </a:lnRef>
            <a:fillRef idx="1">
              <a:schemeClr val="accent4"/>
            </a:fillRef>
            <a:effectRef idx="0">
              <a:schemeClr val="accent4"/>
            </a:effectRef>
            <a:fontRef idx="minor">
              <a:schemeClr val="lt1"/>
            </a:fontRef>
          </p:style>
          <p:txBody>
            <a:bodyPr anchor="ctr"/>
            <a:lstStyle/>
            <a:p>
              <a:pPr algn="ctr">
                <a:defRPr/>
              </a:pPr>
              <a:endParaRPr lang="en-US" dirty="0"/>
            </a:p>
          </p:txBody>
        </p:sp>
      </p:grpSp>
      <p:grpSp>
        <p:nvGrpSpPr>
          <p:cNvPr id="33" name="Group 11"/>
          <p:cNvGrpSpPr>
            <a:grpSpLocks/>
          </p:cNvGrpSpPr>
          <p:nvPr/>
        </p:nvGrpSpPr>
        <p:grpSpPr bwMode="auto">
          <a:xfrm>
            <a:off x="4643438" y="5056188"/>
            <a:ext cx="4500562" cy="88900"/>
            <a:chOff x="2055030" y="1463669"/>
            <a:chExt cx="2304256" cy="544908"/>
          </a:xfrm>
        </p:grpSpPr>
        <p:sp>
          <p:nvSpPr>
            <p:cNvPr id="34" name="Rectangle 33"/>
            <p:cNvSpPr/>
            <p:nvPr/>
          </p:nvSpPr>
          <p:spPr>
            <a:xfrm>
              <a:off x="2055030" y="1463669"/>
              <a:ext cx="576267" cy="544908"/>
            </a:xfrm>
            <a:prstGeom prst="rect">
              <a:avLst/>
            </a:prstGeom>
            <a:solidFill>
              <a:srgbClr val="00BAB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35" name="Rectangle 34"/>
            <p:cNvSpPr/>
            <p:nvPr/>
          </p:nvSpPr>
          <p:spPr>
            <a:xfrm>
              <a:off x="2631297" y="1463669"/>
              <a:ext cx="576268" cy="544908"/>
            </a:xfrm>
            <a:prstGeom prst="rect">
              <a:avLst/>
            </a:prstGeom>
            <a:solidFill>
              <a:srgbClr val="BFD730"/>
            </a:solidFill>
            <a:ln>
              <a:noFill/>
            </a:ln>
          </p:spPr>
          <p:style>
            <a:lnRef idx="2">
              <a:schemeClr val="accent2">
                <a:shade val="50000"/>
              </a:schemeClr>
            </a:lnRef>
            <a:fillRef idx="1">
              <a:schemeClr val="accent2"/>
            </a:fillRef>
            <a:effectRef idx="0">
              <a:schemeClr val="accent2"/>
            </a:effectRef>
            <a:fontRef idx="minor">
              <a:schemeClr val="lt1"/>
            </a:fontRef>
          </p:style>
          <p:txBody>
            <a:bodyPr anchor="ctr"/>
            <a:lstStyle/>
            <a:p>
              <a:pPr algn="ctr">
                <a:defRPr/>
              </a:pPr>
              <a:endParaRPr lang="en-US" dirty="0"/>
            </a:p>
          </p:txBody>
        </p:sp>
        <p:sp>
          <p:nvSpPr>
            <p:cNvPr id="36" name="Rectangle 35"/>
            <p:cNvSpPr/>
            <p:nvPr/>
          </p:nvSpPr>
          <p:spPr>
            <a:xfrm>
              <a:off x="3207565" y="1463669"/>
              <a:ext cx="575454" cy="544908"/>
            </a:xfrm>
            <a:prstGeom prst="rect">
              <a:avLst/>
            </a:prstGeom>
            <a:solidFill>
              <a:srgbClr val="EC008C"/>
            </a:solidFill>
            <a:ln>
              <a:noFill/>
            </a:ln>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a:defRPr/>
              </a:pPr>
              <a:endParaRPr lang="en-US" dirty="0"/>
            </a:p>
          </p:txBody>
        </p:sp>
        <p:sp>
          <p:nvSpPr>
            <p:cNvPr id="37" name="Rectangle 36"/>
            <p:cNvSpPr/>
            <p:nvPr/>
          </p:nvSpPr>
          <p:spPr>
            <a:xfrm>
              <a:off x="3783019" y="1463669"/>
              <a:ext cx="576267" cy="544908"/>
            </a:xfrm>
            <a:prstGeom prst="rect">
              <a:avLst/>
            </a:prstGeom>
            <a:solidFill>
              <a:srgbClr val="00B9F2"/>
            </a:solidFill>
            <a:ln>
              <a:noFill/>
            </a:ln>
          </p:spPr>
          <p:style>
            <a:lnRef idx="2">
              <a:schemeClr val="accent4">
                <a:shade val="50000"/>
              </a:schemeClr>
            </a:lnRef>
            <a:fillRef idx="1">
              <a:schemeClr val="accent4"/>
            </a:fillRef>
            <a:effectRef idx="0">
              <a:schemeClr val="accent4"/>
            </a:effectRef>
            <a:fontRef idx="minor">
              <a:schemeClr val="lt1"/>
            </a:fontRef>
          </p:style>
          <p:txBody>
            <a:bodyPr anchor="ctr"/>
            <a:lstStyle/>
            <a:p>
              <a:pPr algn="ctr">
                <a:defRPr/>
              </a:pPr>
              <a:endParaRPr lang="en-US" dirty="0"/>
            </a:p>
          </p:txBody>
        </p:sp>
      </p:grpSp>
    </p:spTree>
  </p:cSld>
  <p:clrMap bg1="lt1" tx1="dk1" bg2="lt2" tx2="dk2" accent1="accent1" accent2="accent2" accent3="accent3" accent4="accent4" accent5="accent5" accent6="accent6" hlink="hlink" folHlink="folHlink"/>
  <p:sldLayoutIdLst>
    <p:sldLayoutId id="2147483768" r:id="rId1"/>
    <p:sldLayoutId id="2147483769" r:id="rId2"/>
    <p:sldLayoutId id="2147483770" r:id="rId3"/>
    <p:sldLayoutId id="2147483771" r:id="rId4"/>
    <p:sldLayoutId id="2147483772" r:id="rId5"/>
    <p:sldLayoutId id="2147483773" r:id="rId6"/>
    <p:sldLayoutId id="2147483774" r:id="rId7"/>
    <p:sldLayoutId id="2147483775" r:id="rId8"/>
    <p:sldLayoutId id="2147483776" r:id="rId9"/>
  </p:sldLayoutIdLst>
  <p:timing>
    <p:tnLst>
      <p:par>
        <p:cTn id="1" dur="indefinite" restart="never" nodeType="tmRoot"/>
      </p:par>
    </p:tnLst>
  </p:timing>
  <p:txStyles>
    <p:titleStyle>
      <a:lvl1pPr algn="ctr" rtl="0" eaLnBrk="1" fontAlgn="base" hangingPunct="1">
        <a:spcBef>
          <a:spcPct val="0"/>
        </a:spcBef>
        <a:spcAft>
          <a:spcPct val="0"/>
        </a:spcAft>
        <a:defRPr sz="3200" b="1" kern="1200">
          <a:solidFill>
            <a:srgbClr val="A6A6A6"/>
          </a:solidFill>
          <a:latin typeface="Open Sans" pitchFamily="34" charset="0"/>
          <a:ea typeface="Open Sans" pitchFamily="34" charset="0"/>
          <a:cs typeface="Open Sans" pitchFamily="34" charset="0"/>
        </a:defRPr>
      </a:lvl1pPr>
      <a:lvl2pPr algn="ctr" rtl="0" eaLnBrk="1" fontAlgn="base" hangingPunct="1">
        <a:spcBef>
          <a:spcPct val="0"/>
        </a:spcBef>
        <a:spcAft>
          <a:spcPct val="0"/>
        </a:spcAft>
        <a:defRPr sz="3200" b="1">
          <a:solidFill>
            <a:srgbClr val="A6A6A6"/>
          </a:solidFill>
          <a:latin typeface="Open Sans" pitchFamily="34" charset="0"/>
          <a:ea typeface="Open Sans" pitchFamily="34" charset="0"/>
          <a:cs typeface="Open Sans" pitchFamily="34" charset="0"/>
        </a:defRPr>
      </a:lvl2pPr>
      <a:lvl3pPr algn="ctr" rtl="0" eaLnBrk="1" fontAlgn="base" hangingPunct="1">
        <a:spcBef>
          <a:spcPct val="0"/>
        </a:spcBef>
        <a:spcAft>
          <a:spcPct val="0"/>
        </a:spcAft>
        <a:defRPr sz="3200" b="1">
          <a:solidFill>
            <a:srgbClr val="A6A6A6"/>
          </a:solidFill>
          <a:latin typeface="Open Sans" pitchFamily="34" charset="0"/>
          <a:ea typeface="Open Sans" pitchFamily="34" charset="0"/>
          <a:cs typeface="Open Sans" pitchFamily="34" charset="0"/>
        </a:defRPr>
      </a:lvl3pPr>
      <a:lvl4pPr algn="ctr" rtl="0" eaLnBrk="1" fontAlgn="base" hangingPunct="1">
        <a:spcBef>
          <a:spcPct val="0"/>
        </a:spcBef>
        <a:spcAft>
          <a:spcPct val="0"/>
        </a:spcAft>
        <a:defRPr sz="3200" b="1">
          <a:solidFill>
            <a:srgbClr val="A6A6A6"/>
          </a:solidFill>
          <a:latin typeface="Open Sans" pitchFamily="34" charset="0"/>
          <a:ea typeface="Open Sans" pitchFamily="34" charset="0"/>
          <a:cs typeface="Open Sans" pitchFamily="34" charset="0"/>
        </a:defRPr>
      </a:lvl4pPr>
      <a:lvl5pPr algn="ctr" rtl="0" eaLnBrk="1" fontAlgn="base" hangingPunct="1">
        <a:spcBef>
          <a:spcPct val="0"/>
        </a:spcBef>
        <a:spcAft>
          <a:spcPct val="0"/>
        </a:spcAft>
        <a:defRPr sz="3200" b="1">
          <a:solidFill>
            <a:srgbClr val="A6A6A6"/>
          </a:solidFill>
          <a:latin typeface="Open Sans" pitchFamily="34" charset="0"/>
          <a:ea typeface="Open Sans" pitchFamily="34" charset="0"/>
          <a:cs typeface="Open Sans" pitchFamily="34" charset="0"/>
        </a:defRPr>
      </a:lvl5pPr>
      <a:lvl6pPr marL="457200" algn="ctr" rtl="0" eaLnBrk="1" fontAlgn="base" hangingPunct="1">
        <a:spcBef>
          <a:spcPct val="0"/>
        </a:spcBef>
        <a:spcAft>
          <a:spcPct val="0"/>
        </a:spcAft>
        <a:defRPr sz="3200" b="1">
          <a:solidFill>
            <a:srgbClr val="A6A6A6"/>
          </a:solidFill>
          <a:latin typeface="Open Sans" pitchFamily="34" charset="0"/>
          <a:ea typeface="Open Sans" pitchFamily="34" charset="0"/>
          <a:cs typeface="Open Sans" pitchFamily="34" charset="0"/>
        </a:defRPr>
      </a:lvl6pPr>
      <a:lvl7pPr marL="914400" algn="ctr" rtl="0" eaLnBrk="1" fontAlgn="base" hangingPunct="1">
        <a:spcBef>
          <a:spcPct val="0"/>
        </a:spcBef>
        <a:spcAft>
          <a:spcPct val="0"/>
        </a:spcAft>
        <a:defRPr sz="3200" b="1">
          <a:solidFill>
            <a:srgbClr val="A6A6A6"/>
          </a:solidFill>
          <a:latin typeface="Open Sans" pitchFamily="34" charset="0"/>
          <a:ea typeface="Open Sans" pitchFamily="34" charset="0"/>
          <a:cs typeface="Open Sans" pitchFamily="34" charset="0"/>
        </a:defRPr>
      </a:lvl7pPr>
      <a:lvl8pPr marL="1371600" algn="ctr" rtl="0" eaLnBrk="1" fontAlgn="base" hangingPunct="1">
        <a:spcBef>
          <a:spcPct val="0"/>
        </a:spcBef>
        <a:spcAft>
          <a:spcPct val="0"/>
        </a:spcAft>
        <a:defRPr sz="3200" b="1">
          <a:solidFill>
            <a:srgbClr val="A6A6A6"/>
          </a:solidFill>
          <a:latin typeface="Open Sans" pitchFamily="34" charset="0"/>
          <a:ea typeface="Open Sans" pitchFamily="34" charset="0"/>
          <a:cs typeface="Open Sans" pitchFamily="34" charset="0"/>
        </a:defRPr>
      </a:lvl8pPr>
      <a:lvl9pPr marL="1828800" algn="ctr" rtl="0" eaLnBrk="1" fontAlgn="base" hangingPunct="1">
        <a:spcBef>
          <a:spcPct val="0"/>
        </a:spcBef>
        <a:spcAft>
          <a:spcPct val="0"/>
        </a:spcAft>
        <a:defRPr sz="3200" b="1">
          <a:solidFill>
            <a:srgbClr val="A6A6A6"/>
          </a:solidFill>
          <a:latin typeface="Open Sans" pitchFamily="34" charset="0"/>
          <a:ea typeface="Open Sans" pitchFamily="34" charset="0"/>
          <a:cs typeface="Open Sans" pitchFamily="34" charset="0"/>
        </a:defRPr>
      </a:lvl9pPr>
    </p:titleStyle>
    <p:bodyStyle>
      <a:lvl1pPr marL="342900" indent="-342900" algn="l" rtl="0" eaLnBrk="1" fontAlgn="base" hangingPunct="1">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25.jpeg"/></Relationships>
</file>

<file path=ppt/slides/_rels/slide12.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27.png"/></Relationships>
</file>

<file path=ppt/slides/_rels/slide13.xml.rels><?xml version="1.0" encoding="UTF-8" standalone="yes"?>
<Relationships xmlns="http://schemas.openxmlformats.org/package/2006/relationships"><Relationship Id="rId3" Type="http://schemas.openxmlformats.org/officeDocument/2006/relationships/chart" Target="../charts/chart2.xml"/><Relationship Id="rId7" Type="http://schemas.openxmlformats.org/officeDocument/2006/relationships/image" Target="../media/image30.jpeg"/><Relationship Id="rId2" Type="http://schemas.openxmlformats.org/officeDocument/2006/relationships/chart" Target="../charts/chart1.xml"/><Relationship Id="rId1" Type="http://schemas.openxmlformats.org/officeDocument/2006/relationships/slideLayout" Target="../slideLayouts/slideLayout2.xml"/><Relationship Id="rId6" Type="http://schemas.openxmlformats.org/officeDocument/2006/relationships/image" Target="../media/image29.jpeg"/><Relationship Id="rId5" Type="http://schemas.openxmlformats.org/officeDocument/2006/relationships/image" Target="../media/image28.jpeg"/><Relationship Id="rId4" Type="http://schemas.openxmlformats.org/officeDocument/2006/relationships/chart" Target="../charts/chart3.xml"/></Relationships>
</file>

<file path=ppt/slides/_rels/slide14.xml.rels><?xml version="1.0" encoding="UTF-8" standalone="yes"?>
<Relationships xmlns="http://schemas.openxmlformats.org/package/2006/relationships"><Relationship Id="rId3" Type="http://schemas.openxmlformats.org/officeDocument/2006/relationships/hyperlink" Target="https://www.zeste.coop/" TargetMode="External"/><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31.png"/></Relationships>
</file>

<file path=ppt/slides/_rels/slide15.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35.png"/><Relationship Id="rId5" Type="http://schemas.openxmlformats.org/officeDocument/2006/relationships/image" Target="../media/image34.png"/><Relationship Id="rId4" Type="http://schemas.openxmlformats.org/officeDocument/2006/relationships/image" Target="../media/image33.png"/></Relationships>
</file>

<file path=ppt/slides/_rels/slide16.xml.rels><?xml version="1.0" encoding="UTF-8" standalone="yes"?>
<Relationships xmlns="http://schemas.openxmlformats.org/package/2006/relationships"><Relationship Id="rId8" Type="http://schemas.openxmlformats.org/officeDocument/2006/relationships/image" Target="../media/image40.jpeg"/><Relationship Id="rId13" Type="http://schemas.openxmlformats.org/officeDocument/2006/relationships/image" Target="../media/image45.png"/><Relationship Id="rId18" Type="http://schemas.openxmlformats.org/officeDocument/2006/relationships/image" Target="../media/image50.png"/><Relationship Id="rId26" Type="http://schemas.openxmlformats.org/officeDocument/2006/relationships/image" Target="../media/image58.png"/><Relationship Id="rId39" Type="http://schemas.openxmlformats.org/officeDocument/2006/relationships/image" Target="../media/image71.png"/><Relationship Id="rId3" Type="http://schemas.openxmlformats.org/officeDocument/2006/relationships/image" Target="../media/image36.jpeg"/><Relationship Id="rId21" Type="http://schemas.openxmlformats.org/officeDocument/2006/relationships/image" Target="../media/image53.jpeg"/><Relationship Id="rId34" Type="http://schemas.openxmlformats.org/officeDocument/2006/relationships/image" Target="../media/image66.png"/><Relationship Id="rId42" Type="http://schemas.openxmlformats.org/officeDocument/2006/relationships/image" Target="../media/image74.png"/><Relationship Id="rId7" Type="http://schemas.openxmlformats.org/officeDocument/2006/relationships/image" Target="../media/image35.png"/><Relationship Id="rId12" Type="http://schemas.openxmlformats.org/officeDocument/2006/relationships/image" Target="../media/image44.png"/><Relationship Id="rId17" Type="http://schemas.openxmlformats.org/officeDocument/2006/relationships/image" Target="../media/image49.jpeg"/><Relationship Id="rId25" Type="http://schemas.openxmlformats.org/officeDocument/2006/relationships/image" Target="../media/image57.png"/><Relationship Id="rId33" Type="http://schemas.openxmlformats.org/officeDocument/2006/relationships/image" Target="../media/image65.png"/><Relationship Id="rId38" Type="http://schemas.openxmlformats.org/officeDocument/2006/relationships/image" Target="../media/image70.png"/><Relationship Id="rId2" Type="http://schemas.openxmlformats.org/officeDocument/2006/relationships/notesSlide" Target="../notesSlides/notesSlide10.xml"/><Relationship Id="rId16" Type="http://schemas.openxmlformats.org/officeDocument/2006/relationships/image" Target="../media/image48.png"/><Relationship Id="rId20" Type="http://schemas.openxmlformats.org/officeDocument/2006/relationships/image" Target="../media/image52.png"/><Relationship Id="rId29" Type="http://schemas.openxmlformats.org/officeDocument/2006/relationships/image" Target="../media/image61.png"/><Relationship Id="rId41" Type="http://schemas.openxmlformats.org/officeDocument/2006/relationships/image" Target="../media/image73.png"/><Relationship Id="rId1" Type="http://schemas.openxmlformats.org/officeDocument/2006/relationships/slideLayout" Target="../slideLayouts/slideLayout2.xml"/><Relationship Id="rId6" Type="http://schemas.openxmlformats.org/officeDocument/2006/relationships/image" Target="../media/image39.png"/><Relationship Id="rId11" Type="http://schemas.openxmlformats.org/officeDocument/2006/relationships/image" Target="../media/image43.jpeg"/><Relationship Id="rId24" Type="http://schemas.openxmlformats.org/officeDocument/2006/relationships/image" Target="../media/image56.png"/><Relationship Id="rId32" Type="http://schemas.openxmlformats.org/officeDocument/2006/relationships/image" Target="../media/image64.png"/><Relationship Id="rId37" Type="http://schemas.openxmlformats.org/officeDocument/2006/relationships/image" Target="../media/image69.png"/><Relationship Id="rId40" Type="http://schemas.openxmlformats.org/officeDocument/2006/relationships/image" Target="../media/image72.png"/><Relationship Id="rId5" Type="http://schemas.openxmlformats.org/officeDocument/2006/relationships/image" Target="../media/image38.png"/><Relationship Id="rId15" Type="http://schemas.openxmlformats.org/officeDocument/2006/relationships/image" Target="../media/image47.png"/><Relationship Id="rId23" Type="http://schemas.openxmlformats.org/officeDocument/2006/relationships/image" Target="../media/image55.png"/><Relationship Id="rId28" Type="http://schemas.openxmlformats.org/officeDocument/2006/relationships/image" Target="../media/image60.png"/><Relationship Id="rId36" Type="http://schemas.openxmlformats.org/officeDocument/2006/relationships/image" Target="../media/image68.png"/><Relationship Id="rId10" Type="http://schemas.openxmlformats.org/officeDocument/2006/relationships/image" Target="../media/image42.png"/><Relationship Id="rId19" Type="http://schemas.openxmlformats.org/officeDocument/2006/relationships/image" Target="../media/image51.png"/><Relationship Id="rId31" Type="http://schemas.openxmlformats.org/officeDocument/2006/relationships/image" Target="../media/image63.png"/><Relationship Id="rId44" Type="http://schemas.openxmlformats.org/officeDocument/2006/relationships/image" Target="../media/image76.png"/><Relationship Id="rId4" Type="http://schemas.openxmlformats.org/officeDocument/2006/relationships/image" Target="../media/image37.jpeg"/><Relationship Id="rId9" Type="http://schemas.openxmlformats.org/officeDocument/2006/relationships/image" Target="../media/image41.png"/><Relationship Id="rId14" Type="http://schemas.openxmlformats.org/officeDocument/2006/relationships/image" Target="../media/image46.png"/><Relationship Id="rId22" Type="http://schemas.openxmlformats.org/officeDocument/2006/relationships/image" Target="../media/image54.png"/><Relationship Id="rId27" Type="http://schemas.openxmlformats.org/officeDocument/2006/relationships/image" Target="../media/image59.png"/><Relationship Id="rId30" Type="http://schemas.openxmlformats.org/officeDocument/2006/relationships/image" Target="../media/image62.png"/><Relationship Id="rId35" Type="http://schemas.openxmlformats.org/officeDocument/2006/relationships/image" Target="../media/image67.png"/><Relationship Id="rId43" Type="http://schemas.openxmlformats.org/officeDocument/2006/relationships/image" Target="../media/image75.png"/></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77.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78.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79.png"/></Relationships>
</file>

<file path=ppt/slides/_rels/slide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png"/><Relationship Id="rId1" Type="http://schemas.openxmlformats.org/officeDocument/2006/relationships/slideLayout" Target="../slideLayouts/slideLayout7.xml"/><Relationship Id="rId5" Type="http://schemas.openxmlformats.org/officeDocument/2006/relationships/image" Target="../media/image9.jpeg"/><Relationship Id="rId4" Type="http://schemas.openxmlformats.org/officeDocument/2006/relationships/image" Target="../media/image8.jpeg"/></Relationships>
</file>

<file path=ppt/slides/_rels/slide20.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22.png"/><Relationship Id="rId7" Type="http://schemas.openxmlformats.org/officeDocument/2006/relationships/image" Target="../media/image8.jpeg"/><Relationship Id="rId2" Type="http://schemas.openxmlformats.org/officeDocument/2006/relationships/notesSlide" Target="../notesSlides/notesSlide14.xml"/><Relationship Id="rId1" Type="http://schemas.openxmlformats.org/officeDocument/2006/relationships/slideLayout" Target="../slideLayouts/slideLayout7.xml"/><Relationship Id="rId6" Type="http://schemas.microsoft.com/office/2007/relationships/hdphoto" Target="../media/hdphoto3.wdp"/><Relationship Id="rId5" Type="http://schemas.openxmlformats.org/officeDocument/2006/relationships/image" Target="../media/image12.jpeg"/><Relationship Id="rId4" Type="http://schemas.microsoft.com/office/2007/relationships/hdphoto" Target="../media/hdphoto5.wdp"/><Relationship Id="rId9" Type="http://schemas.microsoft.com/office/2007/relationships/hdphoto" Target="../media/hdphoto1.wdp"/></Relationships>
</file>

<file path=ppt/slides/_rels/slide21.xml.rels><?xml version="1.0" encoding="UTF-8" standalone="yes"?>
<Relationships xmlns="http://schemas.openxmlformats.org/package/2006/relationships"><Relationship Id="rId3" Type="http://schemas.openxmlformats.org/officeDocument/2006/relationships/image" Target="../media/image80.jpeg"/><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81.png"/><Relationship Id="rId4" Type="http://schemas.openxmlformats.org/officeDocument/2006/relationships/image" Target="../media/image8.jpeg"/></Relationships>
</file>

<file path=ppt/slides/_rels/slide22.xml.rels><?xml version="1.0" encoding="UTF-8" standalone="yes"?>
<Relationships xmlns="http://schemas.openxmlformats.org/package/2006/relationships"><Relationship Id="rId3" Type="http://schemas.openxmlformats.org/officeDocument/2006/relationships/image" Target="../media/image82.pn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83.png"/></Relationships>
</file>

<file path=ppt/slides/_rels/slide23.xml.rels><?xml version="1.0" encoding="UTF-8" standalone="yes"?>
<Relationships xmlns="http://schemas.openxmlformats.org/package/2006/relationships"><Relationship Id="rId3" Type="http://schemas.openxmlformats.org/officeDocument/2006/relationships/image" Target="../media/image84.jpeg"/><Relationship Id="rId2" Type="http://schemas.openxmlformats.org/officeDocument/2006/relationships/notesSlide" Target="../notesSlides/notesSlide17.xml"/><Relationship Id="rId1" Type="http://schemas.openxmlformats.org/officeDocument/2006/relationships/slideLayout" Target="../slideLayouts/slideLayout2.xml"/><Relationship Id="rId5" Type="http://schemas.openxmlformats.org/officeDocument/2006/relationships/image" Target="../media/image86.png"/><Relationship Id="rId4" Type="http://schemas.openxmlformats.org/officeDocument/2006/relationships/image" Target="../media/image85.jpeg"/></Relationships>
</file>

<file path=ppt/slides/_rels/slide24.xml.rels><?xml version="1.0" encoding="UTF-8" standalone="yes"?>
<Relationships xmlns="http://schemas.openxmlformats.org/package/2006/relationships"><Relationship Id="rId8" Type="http://schemas.microsoft.com/office/2007/relationships/hdphoto" Target="../media/hdphoto2.wdp"/><Relationship Id="rId3" Type="http://schemas.openxmlformats.org/officeDocument/2006/relationships/image" Target="../media/image22.png"/><Relationship Id="rId7" Type="http://schemas.openxmlformats.org/officeDocument/2006/relationships/image" Target="../media/image11.jpeg"/><Relationship Id="rId2" Type="http://schemas.openxmlformats.org/officeDocument/2006/relationships/notesSlide" Target="../notesSlides/notesSlide18.xml"/><Relationship Id="rId1" Type="http://schemas.openxmlformats.org/officeDocument/2006/relationships/slideLayout" Target="../slideLayouts/slideLayout7.xml"/><Relationship Id="rId6" Type="http://schemas.microsoft.com/office/2007/relationships/hdphoto" Target="../media/hdphoto1.wdp"/><Relationship Id="rId5" Type="http://schemas.openxmlformats.org/officeDocument/2006/relationships/image" Target="../media/image10.png"/><Relationship Id="rId4" Type="http://schemas.microsoft.com/office/2007/relationships/hdphoto" Target="../media/hdphoto5.wdp"/><Relationship Id="rId9" Type="http://schemas.openxmlformats.org/officeDocument/2006/relationships/image" Target="../media/image9.jpeg"/></Relationships>
</file>

<file path=ppt/slides/_rels/slide25.xml.rels><?xml version="1.0" encoding="UTF-8" standalone="yes"?>
<Relationships xmlns="http://schemas.openxmlformats.org/package/2006/relationships"><Relationship Id="rId3" Type="http://schemas.openxmlformats.org/officeDocument/2006/relationships/hyperlink" Target="https://www.lanef.com/" TargetMode="External"/><Relationship Id="rId2" Type="http://schemas.openxmlformats.org/officeDocument/2006/relationships/image" Target="../media/image87.jpeg"/><Relationship Id="rId1" Type="http://schemas.openxmlformats.org/officeDocument/2006/relationships/slideLayout" Target="../slideLayouts/slideLayout8.xml"/></Relationships>
</file>

<file path=ppt/slides/_rels/slide26.xml.rels><?xml version="1.0" encoding="UTF-8" standalone="yes"?>
<Relationships xmlns="http://schemas.openxmlformats.org/package/2006/relationships"><Relationship Id="rId3" Type="http://schemas.openxmlformats.org/officeDocument/2006/relationships/image" Target="../media/image88.png"/><Relationship Id="rId2" Type="http://schemas.openxmlformats.org/officeDocument/2006/relationships/image" Target="../media/image3.jpeg"/><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8" Type="http://schemas.microsoft.com/office/2007/relationships/hdphoto" Target="../media/hdphoto3.wdp"/><Relationship Id="rId3" Type="http://schemas.openxmlformats.org/officeDocument/2006/relationships/image" Target="../media/image10.png"/><Relationship Id="rId7" Type="http://schemas.openxmlformats.org/officeDocument/2006/relationships/image" Target="../media/image12.jpeg"/><Relationship Id="rId2" Type="http://schemas.openxmlformats.org/officeDocument/2006/relationships/image" Target="../media/image6.png"/><Relationship Id="rId1" Type="http://schemas.openxmlformats.org/officeDocument/2006/relationships/slideLayout" Target="../slideLayouts/slideLayout7.xml"/><Relationship Id="rId6" Type="http://schemas.microsoft.com/office/2007/relationships/hdphoto" Target="../media/hdphoto2.wdp"/><Relationship Id="rId5" Type="http://schemas.openxmlformats.org/officeDocument/2006/relationships/image" Target="../media/image11.jpeg"/><Relationship Id="rId4" Type="http://schemas.microsoft.com/office/2007/relationships/hdphoto" Target="../media/hdphoto1.wdp"/></Relationships>
</file>

<file path=ppt/slides/_rels/slide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microsoft.com/office/2007/relationships/hdphoto" Target="../media/hdphoto4.wdp"/><Relationship Id="rId5" Type="http://schemas.openxmlformats.org/officeDocument/2006/relationships/image" Target="../media/image21.png"/><Relationship Id="rId4" Type="http://schemas.openxmlformats.org/officeDocument/2006/relationships/image" Target="../media/image20.png"/></Relationships>
</file>

<file path=ppt/slides/_rels/slide9.xml.rels><?xml version="1.0" encoding="UTF-8" standalone="yes"?>
<Relationships xmlns="http://schemas.openxmlformats.org/package/2006/relationships"><Relationship Id="rId8" Type="http://schemas.openxmlformats.org/officeDocument/2006/relationships/image" Target="../media/image7.jpeg"/><Relationship Id="rId3" Type="http://schemas.microsoft.com/office/2007/relationships/hdphoto" Target="../media/hdphoto5.wdp"/><Relationship Id="rId7" Type="http://schemas.microsoft.com/office/2007/relationships/hdphoto" Target="../media/hdphoto3.wdp"/><Relationship Id="rId2" Type="http://schemas.openxmlformats.org/officeDocument/2006/relationships/image" Target="../media/image22.png"/><Relationship Id="rId1" Type="http://schemas.openxmlformats.org/officeDocument/2006/relationships/slideLayout" Target="../slideLayouts/slideLayout7.xml"/><Relationship Id="rId6" Type="http://schemas.openxmlformats.org/officeDocument/2006/relationships/image" Target="../media/image12.jpeg"/><Relationship Id="rId5" Type="http://schemas.microsoft.com/office/2007/relationships/hdphoto" Target="../media/hdphoto2.wdp"/><Relationship Id="rId4" Type="http://schemas.openxmlformats.org/officeDocument/2006/relationships/image" Target="../media/image11.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2"/>
          <p:cNvSpPr>
            <a:spLocks noGrp="1"/>
          </p:cNvSpPr>
          <p:nvPr>
            <p:ph type="title"/>
          </p:nvPr>
        </p:nvSpPr>
        <p:spPr/>
        <p:txBody>
          <a:bodyPr/>
          <a:lstStyle/>
          <a:p>
            <a:endParaRPr lang="fr-FR"/>
          </a:p>
        </p:txBody>
      </p:sp>
      <p:sp>
        <p:nvSpPr>
          <p:cNvPr id="4" name="Espace réservé du texte 3"/>
          <p:cNvSpPr>
            <a:spLocks noGrp="1"/>
          </p:cNvSpPr>
          <p:nvPr>
            <p:ph type="body" sz="quarter" idx="10"/>
          </p:nvPr>
        </p:nvSpPr>
        <p:spPr/>
        <p:txBody>
          <a:bodyPr/>
          <a:lstStyle/>
          <a:p>
            <a:endParaRPr lang="fr-FR"/>
          </a:p>
        </p:txBody>
      </p:sp>
      <p:sp>
        <p:nvSpPr>
          <p:cNvPr id="5" name="Espace réservé du texte 4"/>
          <p:cNvSpPr>
            <a:spLocks noGrp="1"/>
          </p:cNvSpPr>
          <p:nvPr>
            <p:ph type="body" sz="quarter" idx="11"/>
          </p:nvPr>
        </p:nvSpPr>
        <p:spPr/>
        <p:txBody>
          <a:bodyPr/>
          <a:lstStyle/>
          <a:p>
            <a:endParaRPr lang="fr-FR"/>
          </a:p>
        </p:txBody>
      </p:sp>
    </p:spTree>
  </p:cSld>
  <p:clrMapOvr>
    <a:masterClrMapping/>
  </p:clrMapOvr>
  <p:transition spd="slow" advClick="0" advTm="0">
    <p:pull/>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AutoShape 6"/>
          <p:cNvSpPr>
            <a:spLocks/>
          </p:cNvSpPr>
          <p:nvPr/>
        </p:nvSpPr>
        <p:spPr bwMode="auto">
          <a:xfrm>
            <a:off x="544793" y="431800"/>
            <a:ext cx="6465606" cy="28575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600"/>
                </a:lnTo>
                <a:lnTo>
                  <a:pt x="0" y="2160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38100" tIns="38100" rIns="38100" bIns="38100" anchor="ctr"/>
          <a:lstStyle/>
          <a:p>
            <a:pPr>
              <a:defRPr/>
            </a:pPr>
            <a:r>
              <a:rPr lang="es-ES" sz="2000" dirty="0" smtClean="0">
                <a:solidFill>
                  <a:srgbClr val="53585F"/>
                </a:solidFill>
                <a:latin typeface="Verdana" panose="020B0604030504040204" pitchFamily="34" charset="0"/>
                <a:ea typeface="Verdana" panose="020B0604030504040204" pitchFamily="34" charset="0"/>
                <a:cs typeface="Verdana" panose="020B0604030504040204" pitchFamily="34" charset="0"/>
              </a:rPr>
              <a:t>EPARGNE ET CREDIT AU COEUR DE L’ACTIVITÉ</a:t>
            </a:r>
            <a:endParaRPr lang="es-ES" sz="2000" dirty="0">
              <a:latin typeface="Verdana" panose="020B0604030504040204" pitchFamily="34" charset="0"/>
              <a:ea typeface="Verdana" panose="020B0604030504040204" pitchFamily="34" charset="0"/>
              <a:cs typeface="Verdana" panose="020B0604030504040204" pitchFamily="34" charset="0"/>
            </a:endParaRPr>
          </a:p>
        </p:txBody>
      </p:sp>
      <p:sp>
        <p:nvSpPr>
          <p:cNvPr id="37" name="ZoneTexte 36"/>
          <p:cNvSpPr txBox="1"/>
          <p:nvPr/>
        </p:nvSpPr>
        <p:spPr>
          <a:xfrm>
            <a:off x="435378" y="1047750"/>
            <a:ext cx="6803622" cy="600164"/>
          </a:xfrm>
          <a:prstGeom prst="rect">
            <a:avLst/>
          </a:prstGeom>
          <a:noFill/>
          <a:ln w="9525">
            <a:noFill/>
            <a:miter lim="800000"/>
            <a:headEnd/>
            <a:tailEnd/>
          </a:ln>
        </p:spPr>
        <p:txBody>
          <a:bodyPr wrap="square" lIns="45720" tIns="22860" rIns="45720" bIns="22860" anchor="ctr">
            <a:spAutoFit/>
          </a:bodyPr>
          <a:lstStyle>
            <a:defPPr>
              <a:defRPr lang="en-US"/>
            </a:defPPr>
            <a:lvl1pPr defTabSz="1088232" eaLnBrk="1" fontAlgn="auto" hangingPunct="1">
              <a:spcBef>
                <a:spcPts val="0"/>
              </a:spcBef>
              <a:spcAft>
                <a:spcPts val="0"/>
              </a:spcAft>
              <a:defRPr>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defRPr>
            </a:lvl1pPr>
          </a:lstStyle>
          <a:p>
            <a:r>
              <a:rPr lang="fr-FR" dirty="0"/>
              <a:t>La Nef </a:t>
            </a:r>
            <a:r>
              <a:rPr lang="fr-FR" dirty="0" smtClean="0">
                <a:solidFill>
                  <a:srgbClr val="25408F"/>
                </a:solidFill>
              </a:rPr>
              <a:t>propose des solutions d’épargne et de crédit </a:t>
            </a:r>
            <a:r>
              <a:rPr lang="fr-FR" dirty="0"/>
              <a:t>pour les particuliers et les professionnels. </a:t>
            </a:r>
          </a:p>
        </p:txBody>
      </p:sp>
      <p:sp>
        <p:nvSpPr>
          <p:cNvPr id="4" name="Rectangle 3"/>
          <p:cNvSpPr/>
          <p:nvPr/>
        </p:nvSpPr>
        <p:spPr>
          <a:xfrm>
            <a:off x="0" y="1945361"/>
            <a:ext cx="9143999" cy="461665"/>
          </a:xfrm>
          <a:prstGeom prst="rect">
            <a:avLst/>
          </a:prstGeom>
        </p:spPr>
        <p:txBody>
          <a:bodyPr wrap="square">
            <a:spAutoFit/>
          </a:bodyPr>
          <a:lstStyle/>
          <a:p>
            <a:pPr algn="ctr"/>
            <a:r>
              <a:rPr lang="fr-FR" sz="2400" b="1" dirty="0" smtClean="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rPr>
              <a:t>38 427 SOCIÉTAIRES</a:t>
            </a:r>
            <a:endParaRPr lang="fr-FR" sz="2400" b="1" dirty="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endParaRPr>
          </a:p>
        </p:txBody>
      </p:sp>
      <p:grpSp>
        <p:nvGrpSpPr>
          <p:cNvPr id="8" name="Groupe 7"/>
          <p:cNvGrpSpPr/>
          <p:nvPr/>
        </p:nvGrpSpPr>
        <p:grpSpPr>
          <a:xfrm>
            <a:off x="1076008" y="2577523"/>
            <a:ext cx="3343592" cy="2051627"/>
            <a:chOff x="695008" y="2577523"/>
            <a:chExt cx="3343592" cy="2051627"/>
          </a:xfrm>
        </p:grpSpPr>
        <p:pic>
          <p:nvPicPr>
            <p:cNvPr id="1027" name="Picture 3" descr="C:\Users\a.platet\Desktop\SCHEMA NEF 2.png"/>
            <p:cNvPicPr>
              <a:picLocks noChangeAspect="1" noChangeArrowheads="1"/>
            </p:cNvPicPr>
            <p:nvPr/>
          </p:nvPicPr>
          <p:blipFill rotWithShape="1">
            <a:blip r:embed="rId3">
              <a:extLst>
                <a:ext uri="{28A0092B-C50C-407E-A947-70E740481C1C}">
                  <a14:useLocalDpi xmlns:a14="http://schemas.microsoft.com/office/drawing/2010/main" val="0"/>
                </a:ext>
              </a:extLst>
            </a:blip>
            <a:srcRect r="58284"/>
            <a:stretch/>
          </p:blipFill>
          <p:spPr bwMode="auto">
            <a:xfrm>
              <a:off x="1776751" y="3373437"/>
              <a:ext cx="1180105" cy="1255713"/>
            </a:xfrm>
            <a:prstGeom prst="rect">
              <a:avLst/>
            </a:prstGeom>
            <a:noFill/>
            <a:extLst>
              <a:ext uri="{909E8E84-426E-40DD-AFC4-6F175D3DCCD1}">
                <a14:hiddenFill xmlns:a14="http://schemas.microsoft.com/office/drawing/2010/main">
                  <a:solidFill>
                    <a:srgbClr val="FFFFFF"/>
                  </a:solidFill>
                </a14:hiddenFill>
              </a:ext>
            </a:extLst>
          </p:spPr>
        </p:pic>
        <p:sp>
          <p:nvSpPr>
            <p:cNvPr id="42" name="ZoneTexte 41"/>
            <p:cNvSpPr txBox="1"/>
            <p:nvPr/>
          </p:nvSpPr>
          <p:spPr>
            <a:xfrm>
              <a:off x="695008" y="2577523"/>
              <a:ext cx="3343592" cy="584775"/>
            </a:xfrm>
            <a:prstGeom prst="rect">
              <a:avLst/>
            </a:prstGeom>
            <a:noFill/>
            <a:ln>
              <a:noFill/>
            </a:ln>
          </p:spPr>
          <p:txBody>
            <a:bodyPr wrap="square">
              <a:spAutoFit/>
            </a:bodyPr>
            <a:lstStyle/>
            <a:p>
              <a:pPr algn="ctr">
                <a:defRPr/>
              </a:pPr>
              <a:r>
                <a:rPr lang="fr-FR" b="1" dirty="0" smtClean="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rPr>
                <a:t>83% Particuliers</a:t>
              </a:r>
            </a:p>
            <a:p>
              <a:pPr algn="ctr">
                <a:defRPr/>
              </a:pPr>
              <a:r>
                <a:rPr lang="fr-FR" sz="1400" dirty="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rPr>
                <a:t>Essentiellement épargnants</a:t>
              </a:r>
            </a:p>
          </p:txBody>
        </p:sp>
      </p:grpSp>
      <p:grpSp>
        <p:nvGrpSpPr>
          <p:cNvPr id="9" name="Groupe 8"/>
          <p:cNvGrpSpPr/>
          <p:nvPr/>
        </p:nvGrpSpPr>
        <p:grpSpPr>
          <a:xfrm>
            <a:off x="4724400" y="2577523"/>
            <a:ext cx="3343592" cy="2051627"/>
            <a:chOff x="5257800" y="2577523"/>
            <a:chExt cx="3343592" cy="2051627"/>
          </a:xfrm>
        </p:grpSpPr>
        <p:sp>
          <p:nvSpPr>
            <p:cNvPr id="40" name="ZoneTexte 39"/>
            <p:cNvSpPr txBox="1"/>
            <p:nvPr/>
          </p:nvSpPr>
          <p:spPr>
            <a:xfrm>
              <a:off x="5257800" y="2577523"/>
              <a:ext cx="3343592" cy="584775"/>
            </a:xfrm>
            <a:prstGeom prst="rect">
              <a:avLst/>
            </a:prstGeom>
            <a:noFill/>
            <a:ln>
              <a:noFill/>
            </a:ln>
          </p:spPr>
          <p:txBody>
            <a:bodyPr wrap="square">
              <a:spAutoFit/>
            </a:bodyPr>
            <a:lstStyle/>
            <a:p>
              <a:pPr algn="ctr">
                <a:defRPr/>
              </a:pPr>
              <a:r>
                <a:rPr lang="fr-FR" b="1" dirty="0" smtClean="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rPr>
                <a:t>17% Professionnels</a:t>
              </a:r>
            </a:p>
            <a:p>
              <a:pPr algn="ctr">
                <a:defRPr/>
              </a:pPr>
              <a:r>
                <a:rPr lang="fr-FR" sz="1400" dirty="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rPr>
                <a:t>Essentiellement emprunteurs</a:t>
              </a:r>
            </a:p>
          </p:txBody>
        </p:sp>
        <p:pic>
          <p:nvPicPr>
            <p:cNvPr id="43" name="Picture 3" descr="C:\Users\a.platet\Desktop\SCHEMA NEF 2.png"/>
            <p:cNvPicPr>
              <a:picLocks noChangeAspect="1" noChangeArrowheads="1"/>
            </p:cNvPicPr>
            <p:nvPr/>
          </p:nvPicPr>
          <p:blipFill rotWithShape="1">
            <a:blip r:embed="rId3">
              <a:extLst>
                <a:ext uri="{28A0092B-C50C-407E-A947-70E740481C1C}">
                  <a14:useLocalDpi xmlns:a14="http://schemas.microsoft.com/office/drawing/2010/main" val="0"/>
                </a:ext>
              </a:extLst>
            </a:blip>
            <a:srcRect l="58906"/>
            <a:stretch/>
          </p:blipFill>
          <p:spPr bwMode="auto">
            <a:xfrm>
              <a:off x="6348333" y="3373437"/>
              <a:ext cx="1162526" cy="1255713"/>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207799124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5" name="Picture 4" descr="L:\COMMUNICATION\CHANTIERS_COMMUNICATION\2015_Refonte_Docs_Internes\Présentation Nef\Images\Powerpoint\crantage_part_vert.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971799" y="1390719"/>
            <a:ext cx="1337324" cy="1333431"/>
          </a:xfrm>
          <a:prstGeom prst="rect">
            <a:avLst/>
          </a:prstGeom>
          <a:noFill/>
          <a:extLst>
            <a:ext uri="{909E8E84-426E-40DD-AFC4-6F175D3DCCD1}">
              <a14:hiddenFill xmlns:a14="http://schemas.microsoft.com/office/drawing/2010/main">
                <a:solidFill>
                  <a:srgbClr val="FFFFFF"/>
                </a:solidFill>
              </a14:hiddenFill>
            </a:ext>
          </a:extLst>
        </p:spPr>
      </p:pic>
      <p:pic>
        <p:nvPicPr>
          <p:cNvPr id="42" name="Picture 4" descr="L:\COMMUNICATION\CHANTIERS_COMMUNICATION\2015_Refonte_Docs_Internes\Présentation Nef\Images\Powerpoint\crantage_part_vert.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105399" y="1384964"/>
            <a:ext cx="1337324" cy="1333431"/>
          </a:xfrm>
          <a:prstGeom prst="rect">
            <a:avLst/>
          </a:prstGeom>
          <a:noFill/>
          <a:extLst>
            <a:ext uri="{909E8E84-426E-40DD-AFC4-6F175D3DCCD1}">
              <a14:hiddenFill xmlns:a14="http://schemas.microsoft.com/office/drawing/2010/main">
                <a:solidFill>
                  <a:srgbClr val="FFFFFF"/>
                </a:solidFill>
              </a14:hiddenFill>
            </a:ext>
          </a:extLst>
        </p:spPr>
      </p:pic>
      <p:sp>
        <p:nvSpPr>
          <p:cNvPr id="29" name="ZoneTexte 28"/>
          <p:cNvSpPr txBox="1"/>
          <p:nvPr/>
        </p:nvSpPr>
        <p:spPr>
          <a:xfrm>
            <a:off x="5105399" y="1920397"/>
            <a:ext cx="1337324" cy="307777"/>
          </a:xfrm>
          <a:prstGeom prst="rect">
            <a:avLst/>
          </a:prstGeom>
          <a:noFill/>
        </p:spPr>
        <p:txBody>
          <a:bodyPr wrap="square" rtlCol="0">
            <a:spAutoFit/>
          </a:bodyPr>
          <a:lstStyle>
            <a:defPPr>
              <a:defRPr lang="en-US"/>
            </a:defPPr>
            <a:lvl1pPr>
              <a:defRPr sz="2000">
                <a:solidFill>
                  <a:srgbClr val="53585F"/>
                </a:solidFill>
                <a:latin typeface="Verdana" panose="020B0604030504040204" pitchFamily="34" charset="0"/>
                <a:ea typeface="Verdana" panose="020B0604030504040204" pitchFamily="34" charset="0"/>
                <a:cs typeface="Verdana" panose="020B0604030504040204" pitchFamily="34" charset="0"/>
              </a:defRPr>
            </a:lvl1pPr>
          </a:lstStyle>
          <a:p>
            <a:pPr algn="ctr"/>
            <a:r>
              <a:rPr lang="fr-FR" sz="1400" b="1" dirty="0" smtClean="0">
                <a:solidFill>
                  <a:schemeClr val="bg1"/>
                </a:solidFill>
              </a:rPr>
              <a:t>Emprunter</a:t>
            </a:r>
            <a:endParaRPr lang="fr-FR" sz="1400" b="1" dirty="0">
              <a:solidFill>
                <a:schemeClr val="bg1"/>
              </a:solidFill>
            </a:endParaRPr>
          </a:p>
        </p:txBody>
      </p:sp>
      <p:pic>
        <p:nvPicPr>
          <p:cNvPr id="1026" name="Picture 2" descr="L:\COMMUNICATION\CHANTIERS_COMMUNICATION\2015_11_Séance_photos\Emprunteurs\Porteur-de-Projet\basse-definition_Porteur-de-Projet\Sylvie-Delpech_005.jp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b="-3753"/>
          <a:stretch/>
        </p:blipFill>
        <p:spPr bwMode="auto">
          <a:xfrm>
            <a:off x="-23179" y="1118089"/>
            <a:ext cx="2613979" cy="4157300"/>
          </a:xfrm>
          <a:prstGeom prst="rect">
            <a:avLst/>
          </a:prstGeom>
          <a:noFill/>
          <a:extLst>
            <a:ext uri="{909E8E84-426E-40DD-AFC4-6F175D3DCCD1}">
              <a14:hiddenFill xmlns:a14="http://schemas.microsoft.com/office/drawing/2010/main">
                <a:solidFill>
                  <a:srgbClr val="FFFFFF"/>
                </a:solidFill>
              </a14:hiddenFill>
            </a:ext>
          </a:extLst>
        </p:spPr>
      </p:pic>
      <p:sp>
        <p:nvSpPr>
          <p:cNvPr id="5" name="AutoShape 6"/>
          <p:cNvSpPr>
            <a:spLocks/>
          </p:cNvSpPr>
          <p:nvPr/>
        </p:nvSpPr>
        <p:spPr bwMode="auto">
          <a:xfrm>
            <a:off x="539750" y="431800"/>
            <a:ext cx="6354764" cy="29368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600"/>
                </a:lnTo>
                <a:lnTo>
                  <a:pt x="0" y="2160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38100" tIns="38100" rIns="38100" bIns="38100" anchor="ctr"/>
          <a:lstStyle/>
          <a:p>
            <a:pPr>
              <a:defRPr/>
            </a:pPr>
            <a:r>
              <a:rPr lang="es-ES" sz="2000" dirty="0" smtClean="0">
                <a:solidFill>
                  <a:srgbClr val="53585F"/>
                </a:solidFill>
                <a:latin typeface="Verdana" panose="020B0604030504040204" pitchFamily="34" charset="0"/>
                <a:ea typeface="Verdana" panose="020B0604030504040204" pitchFamily="34" charset="0"/>
                <a:cs typeface="Verdana" panose="020B0604030504040204" pitchFamily="34" charset="0"/>
              </a:rPr>
              <a:t>L’OFFRE AUX PARTICULIERS </a:t>
            </a:r>
            <a:endParaRPr lang="es-ES" sz="800" dirty="0">
              <a:latin typeface="Verdana" panose="020B0604030504040204" pitchFamily="34" charset="0"/>
              <a:ea typeface="Verdana" panose="020B0604030504040204" pitchFamily="34" charset="0"/>
              <a:cs typeface="Verdana" panose="020B0604030504040204" pitchFamily="34" charset="0"/>
            </a:endParaRPr>
          </a:p>
        </p:txBody>
      </p:sp>
      <p:sp>
        <p:nvSpPr>
          <p:cNvPr id="49" name="Rectangle 48"/>
          <p:cNvSpPr/>
          <p:nvPr/>
        </p:nvSpPr>
        <p:spPr>
          <a:xfrm>
            <a:off x="6781800" y="2904351"/>
            <a:ext cx="2304089" cy="292388"/>
          </a:xfrm>
          <a:prstGeom prst="rect">
            <a:avLst/>
          </a:prstGeom>
        </p:spPr>
        <p:txBody>
          <a:bodyPr wrap="square">
            <a:spAutoFit/>
          </a:bodyPr>
          <a:lstStyle/>
          <a:p>
            <a:pPr algn="ctr"/>
            <a:r>
              <a:rPr lang="fr-FR" sz="1300" dirty="0" smtClean="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rPr>
              <a:t>Parts sociales</a:t>
            </a:r>
            <a:endParaRPr lang="fr-FR" sz="1300" dirty="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endParaRPr>
          </a:p>
        </p:txBody>
      </p:sp>
      <p:sp>
        <p:nvSpPr>
          <p:cNvPr id="58" name="Rectangle 57"/>
          <p:cNvSpPr/>
          <p:nvPr/>
        </p:nvSpPr>
        <p:spPr>
          <a:xfrm>
            <a:off x="4724399" y="2895421"/>
            <a:ext cx="2088428" cy="1292662"/>
          </a:xfrm>
          <a:prstGeom prst="rect">
            <a:avLst/>
          </a:prstGeom>
        </p:spPr>
        <p:txBody>
          <a:bodyPr wrap="square">
            <a:spAutoFit/>
          </a:bodyPr>
          <a:lstStyle/>
          <a:p>
            <a:pPr algn="ctr"/>
            <a:r>
              <a:rPr lang="fr-FR" sz="1300" dirty="0" smtClean="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rPr>
              <a:t>Prêt travaux et équipement</a:t>
            </a:r>
          </a:p>
          <a:p>
            <a:pPr algn="ctr"/>
            <a:endParaRPr lang="fr-FR" sz="1300" dirty="0" smtClean="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endParaRPr>
          </a:p>
          <a:p>
            <a:pPr algn="ctr"/>
            <a:r>
              <a:rPr lang="fr-FR" sz="1300" dirty="0" smtClean="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rPr>
              <a:t>Prêt véhicule</a:t>
            </a:r>
          </a:p>
          <a:p>
            <a:pPr algn="ctr"/>
            <a:endParaRPr lang="fr-FR" sz="1300" dirty="0" smtClean="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endParaRPr>
          </a:p>
          <a:p>
            <a:pPr algn="ctr"/>
            <a:r>
              <a:rPr lang="fr-FR" sz="1300" dirty="0" smtClean="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rPr>
              <a:t>Prêt projet personnel</a:t>
            </a:r>
          </a:p>
        </p:txBody>
      </p:sp>
      <p:sp>
        <p:nvSpPr>
          <p:cNvPr id="80" name="Rectangle 79"/>
          <p:cNvSpPr/>
          <p:nvPr/>
        </p:nvSpPr>
        <p:spPr>
          <a:xfrm>
            <a:off x="2590800" y="2916019"/>
            <a:ext cx="2082006" cy="692497"/>
          </a:xfrm>
          <a:prstGeom prst="rect">
            <a:avLst/>
          </a:prstGeom>
        </p:spPr>
        <p:txBody>
          <a:bodyPr wrap="square">
            <a:spAutoFit/>
          </a:bodyPr>
          <a:lstStyle/>
          <a:p>
            <a:pPr algn="ctr"/>
            <a:r>
              <a:rPr lang="fr-FR" sz="1300" b="1" u="sng" dirty="0" smtClean="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rPr>
              <a:t>Livret Nef</a:t>
            </a:r>
          </a:p>
          <a:p>
            <a:pPr algn="ctr"/>
            <a:endParaRPr lang="fr-FR" sz="1300" dirty="0" smtClean="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endParaRPr>
          </a:p>
          <a:p>
            <a:pPr algn="ctr"/>
            <a:r>
              <a:rPr lang="fr-FR" sz="1300" dirty="0" smtClean="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rPr>
              <a:t>Compte à Terme Nef</a:t>
            </a:r>
            <a:endParaRPr lang="fr-FR" sz="1300" dirty="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endParaRPr>
          </a:p>
        </p:txBody>
      </p:sp>
      <p:sp>
        <p:nvSpPr>
          <p:cNvPr id="2" name="ZoneTexte 1"/>
          <p:cNvSpPr txBox="1"/>
          <p:nvPr/>
        </p:nvSpPr>
        <p:spPr>
          <a:xfrm>
            <a:off x="2971799" y="1924491"/>
            <a:ext cx="1337324" cy="307777"/>
          </a:xfrm>
          <a:prstGeom prst="rect">
            <a:avLst/>
          </a:prstGeom>
          <a:noFill/>
        </p:spPr>
        <p:txBody>
          <a:bodyPr wrap="square" rtlCol="0">
            <a:spAutoFit/>
          </a:bodyPr>
          <a:lstStyle/>
          <a:p>
            <a:pPr algn="ctr"/>
            <a:r>
              <a:rPr lang="fr-FR" sz="1400" b="1" dirty="0" smtClean="0">
                <a:solidFill>
                  <a:schemeClr val="bg1"/>
                </a:solidFill>
                <a:latin typeface="Verdana" panose="020B0604030504040204" pitchFamily="34" charset="0"/>
                <a:ea typeface="Verdana" panose="020B0604030504040204" pitchFamily="34" charset="0"/>
                <a:cs typeface="Verdana" panose="020B0604030504040204" pitchFamily="34" charset="0"/>
              </a:rPr>
              <a:t>Epargner</a:t>
            </a:r>
            <a:endParaRPr lang="fr-FR" sz="1400" b="1" dirty="0">
              <a:solidFill>
                <a:schemeClr val="bg1"/>
              </a:solidFill>
              <a:latin typeface="Verdana" panose="020B0604030504040204" pitchFamily="34" charset="0"/>
              <a:ea typeface="Verdana" panose="020B0604030504040204" pitchFamily="34" charset="0"/>
              <a:cs typeface="Verdana" panose="020B0604030504040204" pitchFamily="34" charset="0"/>
            </a:endParaRPr>
          </a:p>
        </p:txBody>
      </p:sp>
      <p:grpSp>
        <p:nvGrpSpPr>
          <p:cNvPr id="10" name="Groupe 9"/>
          <p:cNvGrpSpPr/>
          <p:nvPr/>
        </p:nvGrpSpPr>
        <p:grpSpPr>
          <a:xfrm>
            <a:off x="7273275" y="1400222"/>
            <a:ext cx="1337324" cy="1333431"/>
            <a:chOff x="6691350" y="781302"/>
            <a:chExt cx="1337324" cy="1333431"/>
          </a:xfrm>
        </p:grpSpPr>
        <p:pic>
          <p:nvPicPr>
            <p:cNvPr id="43" name="Picture 4" descr="L:\COMMUNICATION\CHANTIERS_COMMUNICATION\2015_Refonte_Docs_Internes\Présentation Nef\Images\Powerpoint\crantage_part_vert.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691350" y="781302"/>
              <a:ext cx="1337324" cy="1333431"/>
            </a:xfrm>
            <a:prstGeom prst="rect">
              <a:avLst/>
            </a:prstGeom>
            <a:noFill/>
            <a:extLst>
              <a:ext uri="{909E8E84-426E-40DD-AFC4-6F175D3DCCD1}">
                <a14:hiddenFill xmlns:a14="http://schemas.microsoft.com/office/drawing/2010/main">
                  <a:solidFill>
                    <a:srgbClr val="FFFFFF"/>
                  </a:solidFill>
                </a14:hiddenFill>
              </a:ext>
            </a:extLst>
          </p:spPr>
        </p:pic>
        <p:sp>
          <p:nvSpPr>
            <p:cNvPr id="40" name="ZoneTexte 39"/>
            <p:cNvSpPr txBox="1"/>
            <p:nvPr/>
          </p:nvSpPr>
          <p:spPr>
            <a:xfrm>
              <a:off x="6691350" y="1176015"/>
              <a:ext cx="1337324" cy="523220"/>
            </a:xfrm>
            <a:prstGeom prst="rect">
              <a:avLst/>
            </a:prstGeom>
            <a:noFill/>
          </p:spPr>
          <p:txBody>
            <a:bodyPr wrap="square" rtlCol="0">
              <a:spAutoFit/>
            </a:bodyPr>
            <a:lstStyle>
              <a:defPPr>
                <a:defRPr lang="en-US"/>
              </a:defPPr>
              <a:lvl1pPr>
                <a:defRPr sz="2000">
                  <a:solidFill>
                    <a:srgbClr val="53585F"/>
                  </a:solidFill>
                  <a:latin typeface="Verdana" panose="020B0604030504040204" pitchFamily="34" charset="0"/>
                  <a:ea typeface="Verdana" panose="020B0604030504040204" pitchFamily="34" charset="0"/>
                  <a:cs typeface="Verdana" panose="020B0604030504040204" pitchFamily="34" charset="0"/>
                </a:defRPr>
              </a:lvl1pPr>
            </a:lstStyle>
            <a:p>
              <a:pPr algn="ctr"/>
              <a:r>
                <a:rPr lang="fr-FR" sz="1400" b="1" dirty="0" smtClean="0">
                  <a:solidFill>
                    <a:schemeClr val="bg1"/>
                  </a:solidFill>
                </a:rPr>
                <a:t>Devenir sociétaire</a:t>
              </a:r>
              <a:endParaRPr lang="fr-FR" sz="1400" b="1" dirty="0">
                <a:solidFill>
                  <a:schemeClr val="bg1"/>
                </a:solidFill>
              </a:endParaRPr>
            </a:p>
          </p:txBody>
        </p:sp>
      </p:grpSp>
    </p:spTree>
    <p:extLst>
      <p:ext uri="{BB962C8B-B14F-4D97-AF65-F5344CB8AC3E}">
        <p14:creationId xmlns:p14="http://schemas.microsoft.com/office/powerpoint/2010/main" val="412785325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3" name="Picture 2" descr="L:\COMMUNICATION\CHANTIERS_COMMUNICATION\2015_Refonte_Docs_Internes\Présentation Nef\Images\Powerpoint\crantage_part_violet.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169592" y="1069382"/>
            <a:ext cx="1346719" cy="1342799"/>
          </a:xfrm>
          <a:prstGeom prst="rect">
            <a:avLst/>
          </a:prstGeom>
          <a:noFill/>
          <a:extLst>
            <a:ext uri="{909E8E84-426E-40DD-AFC4-6F175D3DCCD1}">
              <a14:hiddenFill xmlns:a14="http://schemas.microsoft.com/office/drawing/2010/main">
                <a:solidFill>
                  <a:srgbClr val="FFFFFF"/>
                </a:solidFill>
              </a14:hiddenFill>
            </a:ext>
          </a:extLst>
        </p:spPr>
      </p:pic>
      <p:pic>
        <p:nvPicPr>
          <p:cNvPr id="52" name="Picture 2" descr="L:\COMMUNICATION\CHANTIERS_COMMUNICATION\2015_Refonte_Docs_Internes\Présentation Nef\Images\Powerpoint\crantage_part_violet.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796029" y="1047750"/>
            <a:ext cx="1346719" cy="1342799"/>
          </a:xfrm>
          <a:prstGeom prst="rect">
            <a:avLst/>
          </a:prstGeom>
          <a:noFill/>
          <a:extLst>
            <a:ext uri="{909E8E84-426E-40DD-AFC4-6F175D3DCCD1}">
              <a14:hiddenFill xmlns:a14="http://schemas.microsoft.com/office/drawing/2010/main">
                <a:solidFill>
                  <a:srgbClr val="FFFFFF"/>
                </a:solidFill>
              </a14:hiddenFill>
            </a:ext>
          </a:extLst>
        </p:spPr>
      </p:pic>
      <p:pic>
        <p:nvPicPr>
          <p:cNvPr id="51" name="Picture 2" descr="L:\COMMUNICATION\CHANTIERS_COMMUNICATION\2015_Refonte_Docs_Internes\Présentation Nef\Images\Powerpoint\crantage_part_violet.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62429" y="1072375"/>
            <a:ext cx="1346719" cy="1342799"/>
          </a:xfrm>
          <a:prstGeom prst="rect">
            <a:avLst/>
          </a:prstGeom>
          <a:noFill/>
          <a:extLst>
            <a:ext uri="{909E8E84-426E-40DD-AFC4-6F175D3DCCD1}">
              <a14:hiddenFill xmlns:a14="http://schemas.microsoft.com/office/drawing/2010/main">
                <a:solidFill>
                  <a:srgbClr val="FFFFFF"/>
                </a:solidFill>
              </a14:hiddenFill>
            </a:ext>
          </a:extLst>
        </p:spPr>
      </p:pic>
      <p:sp>
        <p:nvSpPr>
          <p:cNvPr id="5" name="AutoShape 6"/>
          <p:cNvSpPr>
            <a:spLocks/>
          </p:cNvSpPr>
          <p:nvPr/>
        </p:nvSpPr>
        <p:spPr bwMode="auto">
          <a:xfrm>
            <a:off x="539750" y="431800"/>
            <a:ext cx="6354764" cy="29368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600"/>
                </a:lnTo>
                <a:lnTo>
                  <a:pt x="0" y="2160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38100" tIns="38100" rIns="38100" bIns="38100" anchor="ctr"/>
          <a:lstStyle/>
          <a:p>
            <a:pPr>
              <a:defRPr/>
            </a:pPr>
            <a:r>
              <a:rPr lang="es-ES" sz="2000" dirty="0" smtClean="0">
                <a:solidFill>
                  <a:srgbClr val="53585F"/>
                </a:solidFill>
                <a:latin typeface="Verdana" panose="020B0604030504040204" pitchFamily="34" charset="0"/>
                <a:ea typeface="Verdana" panose="020B0604030504040204" pitchFamily="34" charset="0"/>
                <a:cs typeface="Verdana" panose="020B0604030504040204" pitchFamily="34" charset="0"/>
              </a:rPr>
              <a:t>L’OFFRE AUX PROFESSIONNELS</a:t>
            </a:r>
            <a:endParaRPr lang="es-ES" sz="800" dirty="0">
              <a:latin typeface="Verdana" panose="020B0604030504040204" pitchFamily="34" charset="0"/>
              <a:ea typeface="Verdana" panose="020B0604030504040204" pitchFamily="34" charset="0"/>
              <a:cs typeface="Verdana" panose="020B0604030504040204" pitchFamily="34" charset="0"/>
            </a:endParaRPr>
          </a:p>
        </p:txBody>
      </p:sp>
      <p:sp>
        <p:nvSpPr>
          <p:cNvPr id="28" name="Rectangle 27"/>
          <p:cNvSpPr/>
          <p:nvPr/>
        </p:nvSpPr>
        <p:spPr>
          <a:xfrm>
            <a:off x="6687511" y="2567575"/>
            <a:ext cx="2304089" cy="292388"/>
          </a:xfrm>
          <a:prstGeom prst="rect">
            <a:avLst/>
          </a:prstGeom>
        </p:spPr>
        <p:txBody>
          <a:bodyPr wrap="square">
            <a:spAutoFit/>
          </a:bodyPr>
          <a:lstStyle/>
          <a:p>
            <a:pPr algn="ctr"/>
            <a:r>
              <a:rPr lang="fr-FR" sz="1300" dirty="0" smtClean="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rPr>
              <a:t>Parts sociales</a:t>
            </a:r>
            <a:endParaRPr lang="fr-FR" sz="1300" dirty="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endParaRPr>
          </a:p>
        </p:txBody>
      </p:sp>
      <p:sp>
        <p:nvSpPr>
          <p:cNvPr id="29" name="Rectangle 28"/>
          <p:cNvSpPr/>
          <p:nvPr/>
        </p:nvSpPr>
        <p:spPr>
          <a:xfrm>
            <a:off x="2415028" y="2567575"/>
            <a:ext cx="2088428" cy="1092607"/>
          </a:xfrm>
          <a:prstGeom prst="rect">
            <a:avLst/>
          </a:prstGeom>
        </p:spPr>
        <p:txBody>
          <a:bodyPr wrap="square">
            <a:spAutoFit/>
          </a:bodyPr>
          <a:lstStyle/>
          <a:p>
            <a:pPr algn="ctr"/>
            <a:r>
              <a:rPr lang="fr-FR" sz="1300" dirty="0" smtClean="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rPr>
              <a:t>Prêt d’investissement</a:t>
            </a:r>
          </a:p>
          <a:p>
            <a:pPr algn="ctr"/>
            <a:endParaRPr lang="fr-FR" sz="1300" dirty="0" smtClean="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endParaRPr>
          </a:p>
          <a:p>
            <a:pPr algn="ctr"/>
            <a:r>
              <a:rPr lang="fr-FR" sz="1300" dirty="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rPr>
              <a:t>Prêt </a:t>
            </a:r>
            <a:r>
              <a:rPr lang="fr-FR" sz="1300" dirty="0" smtClean="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rPr>
              <a:t>de trésorerie</a:t>
            </a:r>
          </a:p>
          <a:p>
            <a:pPr algn="ctr"/>
            <a:endParaRPr lang="fr-FR" sz="1300" dirty="0" smtClean="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endParaRPr>
          </a:p>
          <a:p>
            <a:pPr algn="ctr"/>
            <a:r>
              <a:rPr lang="fr-FR" sz="1300" dirty="0" smtClean="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rPr>
              <a:t>Micro-crédit</a:t>
            </a:r>
          </a:p>
        </p:txBody>
      </p:sp>
      <p:sp>
        <p:nvSpPr>
          <p:cNvPr id="40" name="Rectangle 39"/>
          <p:cNvSpPr/>
          <p:nvPr/>
        </p:nvSpPr>
        <p:spPr>
          <a:xfrm>
            <a:off x="281429" y="2588173"/>
            <a:ext cx="2082006" cy="692497"/>
          </a:xfrm>
          <a:prstGeom prst="rect">
            <a:avLst/>
          </a:prstGeom>
        </p:spPr>
        <p:txBody>
          <a:bodyPr wrap="square">
            <a:spAutoFit/>
          </a:bodyPr>
          <a:lstStyle/>
          <a:p>
            <a:pPr algn="ctr"/>
            <a:r>
              <a:rPr lang="fr-FR" sz="1300" dirty="0" smtClean="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rPr>
              <a:t>Compte à Terme Nef* </a:t>
            </a:r>
          </a:p>
          <a:p>
            <a:pPr algn="ctr"/>
            <a:endParaRPr lang="fr-FR" sz="1300" dirty="0" smtClean="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endParaRPr>
          </a:p>
          <a:p>
            <a:pPr algn="ctr"/>
            <a:r>
              <a:rPr lang="fr-FR" sz="1300" dirty="0" smtClean="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rPr>
              <a:t>Livret OSBL*</a:t>
            </a:r>
            <a:endParaRPr lang="fr-FR" sz="1300" dirty="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endParaRPr>
          </a:p>
        </p:txBody>
      </p:sp>
      <p:sp>
        <p:nvSpPr>
          <p:cNvPr id="43" name="ZoneTexte 42"/>
          <p:cNvSpPr txBox="1"/>
          <p:nvPr/>
        </p:nvSpPr>
        <p:spPr>
          <a:xfrm>
            <a:off x="662428" y="1596645"/>
            <a:ext cx="1337324" cy="307777"/>
          </a:xfrm>
          <a:prstGeom prst="rect">
            <a:avLst/>
          </a:prstGeom>
          <a:noFill/>
        </p:spPr>
        <p:txBody>
          <a:bodyPr wrap="square" rtlCol="0">
            <a:spAutoFit/>
          </a:bodyPr>
          <a:lstStyle/>
          <a:p>
            <a:pPr algn="ctr"/>
            <a:r>
              <a:rPr lang="fr-FR" sz="1400" b="1" dirty="0" smtClean="0">
                <a:solidFill>
                  <a:schemeClr val="bg1"/>
                </a:solidFill>
                <a:latin typeface="Verdana" panose="020B0604030504040204" pitchFamily="34" charset="0"/>
                <a:ea typeface="Verdana" panose="020B0604030504040204" pitchFamily="34" charset="0"/>
                <a:cs typeface="Verdana" panose="020B0604030504040204" pitchFamily="34" charset="0"/>
              </a:rPr>
              <a:t>Epargner</a:t>
            </a:r>
            <a:endParaRPr lang="fr-FR" sz="1400" b="1" dirty="0">
              <a:solidFill>
                <a:schemeClr val="bg1"/>
              </a:solidFill>
              <a:latin typeface="Verdana" panose="020B0604030504040204" pitchFamily="34" charset="0"/>
              <a:ea typeface="Verdana" panose="020B0604030504040204" pitchFamily="34" charset="0"/>
              <a:cs typeface="Verdana" panose="020B0604030504040204" pitchFamily="34" charset="0"/>
            </a:endParaRPr>
          </a:p>
        </p:txBody>
      </p:sp>
      <p:sp>
        <p:nvSpPr>
          <p:cNvPr id="46" name="ZoneTexte 45"/>
          <p:cNvSpPr txBox="1"/>
          <p:nvPr/>
        </p:nvSpPr>
        <p:spPr>
          <a:xfrm>
            <a:off x="2796028" y="1592551"/>
            <a:ext cx="1337324" cy="307777"/>
          </a:xfrm>
          <a:prstGeom prst="rect">
            <a:avLst/>
          </a:prstGeom>
          <a:noFill/>
        </p:spPr>
        <p:txBody>
          <a:bodyPr wrap="square" rtlCol="0">
            <a:spAutoFit/>
          </a:bodyPr>
          <a:lstStyle>
            <a:defPPr>
              <a:defRPr lang="en-US"/>
            </a:defPPr>
            <a:lvl1pPr>
              <a:defRPr sz="2000">
                <a:solidFill>
                  <a:srgbClr val="53585F"/>
                </a:solidFill>
                <a:latin typeface="Verdana" panose="020B0604030504040204" pitchFamily="34" charset="0"/>
                <a:ea typeface="Verdana" panose="020B0604030504040204" pitchFamily="34" charset="0"/>
                <a:cs typeface="Verdana" panose="020B0604030504040204" pitchFamily="34" charset="0"/>
              </a:defRPr>
            </a:lvl1pPr>
          </a:lstStyle>
          <a:p>
            <a:pPr algn="ctr"/>
            <a:r>
              <a:rPr lang="fr-FR" sz="1400" b="1" dirty="0" smtClean="0">
                <a:solidFill>
                  <a:schemeClr val="bg1"/>
                </a:solidFill>
              </a:rPr>
              <a:t>Emprunter</a:t>
            </a:r>
            <a:endParaRPr lang="fr-FR" sz="1400" b="1" dirty="0">
              <a:solidFill>
                <a:schemeClr val="bg1"/>
              </a:solidFill>
            </a:endParaRPr>
          </a:p>
        </p:txBody>
      </p:sp>
      <p:sp>
        <p:nvSpPr>
          <p:cNvPr id="50" name="ZoneTexte 49"/>
          <p:cNvSpPr txBox="1"/>
          <p:nvPr/>
        </p:nvSpPr>
        <p:spPr>
          <a:xfrm>
            <a:off x="7178987" y="1479171"/>
            <a:ext cx="1337324" cy="523220"/>
          </a:xfrm>
          <a:prstGeom prst="rect">
            <a:avLst/>
          </a:prstGeom>
          <a:noFill/>
        </p:spPr>
        <p:txBody>
          <a:bodyPr wrap="square" rtlCol="0">
            <a:spAutoFit/>
          </a:bodyPr>
          <a:lstStyle>
            <a:defPPr>
              <a:defRPr lang="en-US"/>
            </a:defPPr>
            <a:lvl1pPr>
              <a:defRPr sz="2000">
                <a:solidFill>
                  <a:srgbClr val="53585F"/>
                </a:solidFill>
                <a:latin typeface="Verdana" panose="020B0604030504040204" pitchFamily="34" charset="0"/>
                <a:ea typeface="Verdana" panose="020B0604030504040204" pitchFamily="34" charset="0"/>
                <a:cs typeface="Verdana" panose="020B0604030504040204" pitchFamily="34" charset="0"/>
              </a:defRPr>
            </a:lvl1pPr>
          </a:lstStyle>
          <a:p>
            <a:pPr algn="ctr"/>
            <a:r>
              <a:rPr lang="fr-FR" sz="1400" b="1" dirty="0" smtClean="0">
                <a:solidFill>
                  <a:schemeClr val="bg1"/>
                </a:solidFill>
              </a:rPr>
              <a:t>Devenir sociétaire</a:t>
            </a:r>
            <a:endParaRPr lang="fr-FR" sz="1400" b="1" dirty="0">
              <a:solidFill>
                <a:schemeClr val="bg1"/>
              </a:solidFill>
            </a:endParaRPr>
          </a:p>
        </p:txBody>
      </p:sp>
      <p:sp>
        <p:nvSpPr>
          <p:cNvPr id="41" name="ZoneTexte 40"/>
          <p:cNvSpPr txBox="1"/>
          <p:nvPr/>
        </p:nvSpPr>
        <p:spPr>
          <a:xfrm>
            <a:off x="964803" y="3830419"/>
            <a:ext cx="7551508" cy="646331"/>
          </a:xfrm>
          <a:prstGeom prst="rect">
            <a:avLst/>
          </a:prstGeom>
          <a:noFill/>
        </p:spPr>
        <p:txBody>
          <a:bodyPr wrap="square">
            <a:spAutoFit/>
          </a:bodyPr>
          <a:lstStyle/>
          <a:p>
            <a:pPr>
              <a:defRPr/>
            </a:pPr>
            <a:r>
              <a:rPr lang="fr-FR" dirty="0" smtClean="0">
                <a:solidFill>
                  <a:srgbClr val="25408F"/>
                </a:solidFill>
                <a:latin typeface="Verdana" panose="020B0604030504040204" pitchFamily="34" charset="0"/>
                <a:ea typeface="Verdana" panose="020B0604030504040204" pitchFamily="34" charset="0"/>
                <a:cs typeface="Verdana" panose="020B0604030504040204" pitchFamily="34" charset="0"/>
              </a:rPr>
              <a:t>Plus de 5 000 entreprises et associations</a:t>
            </a:r>
            <a:r>
              <a:rPr lang="fr-FR" dirty="0" smtClean="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rPr>
              <a:t> ont été accompagnées depuis </a:t>
            </a:r>
            <a:r>
              <a:rPr lang="fr-FR" dirty="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rPr>
              <a:t>la création de la </a:t>
            </a:r>
            <a:r>
              <a:rPr lang="fr-FR" dirty="0" smtClean="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rPr>
              <a:t>Nef</a:t>
            </a:r>
            <a:endParaRPr lang="fr-FR" dirty="0">
              <a:solidFill>
                <a:srgbClr val="FF0000"/>
              </a:solidFill>
              <a:latin typeface="Verdana" panose="020B0604030504040204" pitchFamily="34" charset="0"/>
              <a:ea typeface="Verdana" panose="020B0604030504040204" pitchFamily="34" charset="0"/>
              <a:cs typeface="Verdana" panose="020B0604030504040204" pitchFamily="34" charset="0"/>
            </a:endParaRPr>
          </a:p>
        </p:txBody>
      </p:sp>
      <p:pic>
        <p:nvPicPr>
          <p:cNvPr id="42" name="Picture 3" descr="L:\COMMUNICATION\CHANTIERS_COMMUNICATION\2015_Refonte_Docs_Internes\Présentation Nef\Images\Powerpoint\flèche.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34186" y="3926011"/>
            <a:ext cx="330617" cy="169739"/>
          </a:xfrm>
          <a:prstGeom prst="rect">
            <a:avLst/>
          </a:prstGeom>
          <a:noFill/>
          <a:extLst>
            <a:ext uri="{909E8E84-426E-40DD-AFC4-6F175D3DCCD1}">
              <a14:hiddenFill xmlns:a14="http://schemas.microsoft.com/office/drawing/2010/main">
                <a:solidFill>
                  <a:srgbClr val="FFFFFF"/>
                </a:solidFill>
              </a14:hiddenFill>
            </a:ext>
          </a:extLst>
        </p:spPr>
      </p:pic>
      <p:grpSp>
        <p:nvGrpSpPr>
          <p:cNvPr id="3" name="Groupe 2"/>
          <p:cNvGrpSpPr/>
          <p:nvPr/>
        </p:nvGrpSpPr>
        <p:grpSpPr>
          <a:xfrm>
            <a:off x="5001067" y="1069382"/>
            <a:ext cx="1346720" cy="1342799"/>
            <a:chOff x="3859486" y="3240443"/>
            <a:chExt cx="1346720" cy="1342799"/>
          </a:xfrm>
        </p:grpSpPr>
        <p:pic>
          <p:nvPicPr>
            <p:cNvPr id="44" name="Picture 2" descr="L:\COMMUNICATION\CHANTIERS_COMMUNICATION\2015_Refonte_Docs_Internes\Présentation Nef\Images\Powerpoint\crantage_part_violet.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859487" y="3240443"/>
              <a:ext cx="1346719" cy="1342799"/>
            </a:xfrm>
            <a:prstGeom prst="rect">
              <a:avLst/>
            </a:prstGeom>
            <a:noFill/>
            <a:extLst>
              <a:ext uri="{909E8E84-426E-40DD-AFC4-6F175D3DCCD1}">
                <a14:hiddenFill xmlns:a14="http://schemas.microsoft.com/office/drawing/2010/main">
                  <a:solidFill>
                    <a:srgbClr val="FFFFFF"/>
                  </a:solidFill>
                </a14:hiddenFill>
              </a:ext>
            </a:extLst>
          </p:spPr>
        </p:pic>
        <p:sp>
          <p:nvSpPr>
            <p:cNvPr id="45" name="ZoneTexte 44"/>
            <p:cNvSpPr txBox="1"/>
            <p:nvPr/>
          </p:nvSpPr>
          <p:spPr>
            <a:xfrm>
              <a:off x="3859486" y="3546605"/>
              <a:ext cx="1337324" cy="738664"/>
            </a:xfrm>
            <a:prstGeom prst="rect">
              <a:avLst/>
            </a:prstGeom>
            <a:noFill/>
          </p:spPr>
          <p:txBody>
            <a:bodyPr wrap="square" rtlCol="0">
              <a:spAutoFit/>
            </a:bodyPr>
            <a:lstStyle/>
            <a:p>
              <a:pPr algn="ctr"/>
              <a:r>
                <a:rPr lang="fr-FR" sz="1400" b="1" dirty="0" smtClean="0">
                  <a:solidFill>
                    <a:schemeClr val="bg1"/>
                  </a:solidFill>
                  <a:latin typeface="Verdana" panose="020B0604030504040204" pitchFamily="34" charset="0"/>
                  <a:ea typeface="Verdana" panose="020B0604030504040204" pitchFamily="34" charset="0"/>
                  <a:cs typeface="Verdana" panose="020B0604030504040204" pitchFamily="34" charset="0"/>
                </a:rPr>
                <a:t>Gérer son argent au quotidien</a:t>
              </a:r>
              <a:endParaRPr lang="fr-FR" sz="1400" b="1" dirty="0">
                <a:solidFill>
                  <a:schemeClr val="bg1"/>
                </a:solidFill>
                <a:latin typeface="Verdana" panose="020B0604030504040204" pitchFamily="34" charset="0"/>
                <a:ea typeface="Verdana" panose="020B0604030504040204" pitchFamily="34" charset="0"/>
                <a:cs typeface="Verdana" panose="020B0604030504040204" pitchFamily="34" charset="0"/>
              </a:endParaRPr>
            </a:p>
          </p:txBody>
        </p:sp>
      </p:grpSp>
      <p:sp>
        <p:nvSpPr>
          <p:cNvPr id="49" name="Rectangle 48"/>
          <p:cNvSpPr/>
          <p:nvPr/>
        </p:nvSpPr>
        <p:spPr>
          <a:xfrm>
            <a:off x="4572000" y="2567575"/>
            <a:ext cx="2304089" cy="292388"/>
          </a:xfrm>
          <a:prstGeom prst="rect">
            <a:avLst/>
          </a:prstGeom>
        </p:spPr>
        <p:txBody>
          <a:bodyPr wrap="square">
            <a:spAutoFit/>
          </a:bodyPr>
          <a:lstStyle/>
          <a:p>
            <a:pPr algn="ctr"/>
            <a:r>
              <a:rPr lang="fr-FR" sz="1300" dirty="0" smtClean="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rPr>
              <a:t>Compte courant pro*</a:t>
            </a:r>
            <a:endParaRPr lang="fr-FR" sz="1300" dirty="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endParaRPr>
          </a:p>
        </p:txBody>
      </p:sp>
      <p:sp>
        <p:nvSpPr>
          <p:cNvPr id="2" name="Rectangle 1"/>
          <p:cNvSpPr/>
          <p:nvPr/>
        </p:nvSpPr>
        <p:spPr>
          <a:xfrm>
            <a:off x="457200" y="4703118"/>
            <a:ext cx="8059111" cy="230832"/>
          </a:xfrm>
          <a:prstGeom prst="rect">
            <a:avLst/>
          </a:prstGeom>
        </p:spPr>
        <p:txBody>
          <a:bodyPr wrap="square">
            <a:spAutoFit/>
          </a:bodyPr>
          <a:lstStyle/>
          <a:p>
            <a:r>
              <a:rPr lang="fr-FR" sz="900" i="1" dirty="0" smtClean="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rPr>
              <a:t>* Offre </a:t>
            </a:r>
            <a:r>
              <a:rPr lang="fr-FR" sz="900" i="1" dirty="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rPr>
              <a:t>réservée aux professionnels </a:t>
            </a:r>
            <a:r>
              <a:rPr lang="fr-FR" sz="900" i="1" u="sng" dirty="0" smtClean="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rPr>
              <a:t>emprunteurs</a:t>
            </a:r>
            <a:r>
              <a:rPr lang="fr-FR" sz="900" i="1" dirty="0" smtClean="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rPr>
              <a:t> </a:t>
            </a:r>
            <a:r>
              <a:rPr lang="fr-FR" sz="900" i="1" dirty="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rPr>
              <a:t>de la Nef ou ayant fait une demande </a:t>
            </a:r>
            <a:r>
              <a:rPr lang="fr-FR" sz="900" i="1" dirty="0" smtClean="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rPr>
              <a:t>de crédit </a:t>
            </a:r>
            <a:r>
              <a:rPr lang="fr-FR" sz="900" i="1" dirty="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rPr>
              <a:t>et étant reconnus comme éligibles.</a:t>
            </a:r>
          </a:p>
        </p:txBody>
      </p:sp>
    </p:spTree>
    <p:extLst>
      <p:ext uri="{BB962C8B-B14F-4D97-AF65-F5344CB8AC3E}">
        <p14:creationId xmlns:p14="http://schemas.microsoft.com/office/powerpoint/2010/main" val="194703236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AutoShape 6"/>
          <p:cNvSpPr>
            <a:spLocks/>
          </p:cNvSpPr>
          <p:nvPr/>
        </p:nvSpPr>
        <p:spPr bwMode="auto">
          <a:xfrm>
            <a:off x="567943" y="431800"/>
            <a:ext cx="7450519" cy="28575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600"/>
                </a:lnTo>
                <a:lnTo>
                  <a:pt x="0" y="2160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38100" tIns="38100" rIns="38100" bIns="38100" anchor="ctr"/>
          <a:lstStyle/>
          <a:p>
            <a:pPr>
              <a:defRPr/>
            </a:pPr>
            <a:r>
              <a:rPr lang="es-ES" sz="2000" dirty="0" smtClean="0">
                <a:solidFill>
                  <a:srgbClr val="53585F"/>
                </a:solidFill>
                <a:latin typeface="Verdana" panose="020B0604030504040204" pitchFamily="34" charset="0"/>
                <a:ea typeface="Verdana" panose="020B0604030504040204" pitchFamily="34" charset="0"/>
                <a:cs typeface="Verdana" panose="020B0604030504040204" pitchFamily="34" charset="0"/>
              </a:rPr>
              <a:t>L’OBJECTIF: FINANCER </a:t>
            </a:r>
            <a:r>
              <a:rPr lang="es-ES" sz="2000" dirty="0">
                <a:solidFill>
                  <a:srgbClr val="53585F"/>
                </a:solidFill>
                <a:latin typeface="Verdana" panose="020B0604030504040204" pitchFamily="34" charset="0"/>
                <a:ea typeface="Verdana" panose="020B0604030504040204" pitchFamily="34" charset="0"/>
                <a:cs typeface="Verdana" panose="020B0604030504040204" pitchFamily="34" charset="0"/>
              </a:rPr>
              <a:t>D</a:t>
            </a:r>
            <a:r>
              <a:rPr lang="es-ES" sz="2000" dirty="0" smtClean="0">
                <a:solidFill>
                  <a:srgbClr val="53585F"/>
                </a:solidFill>
                <a:latin typeface="Verdana" panose="020B0604030504040204" pitchFamily="34" charset="0"/>
                <a:ea typeface="Verdana" panose="020B0604030504040204" pitchFamily="34" charset="0"/>
                <a:cs typeface="Verdana" panose="020B0604030504040204" pitchFamily="34" charset="0"/>
              </a:rPr>
              <a:t>ES PROJETS À IMPACT POSITIF</a:t>
            </a:r>
            <a:endParaRPr lang="es-ES" sz="800" dirty="0">
              <a:latin typeface="Verdana" panose="020B0604030504040204" pitchFamily="34" charset="0"/>
              <a:ea typeface="Verdana" panose="020B0604030504040204" pitchFamily="34" charset="0"/>
              <a:cs typeface="Verdana" panose="020B0604030504040204" pitchFamily="34" charset="0"/>
            </a:endParaRPr>
          </a:p>
        </p:txBody>
      </p:sp>
      <p:sp>
        <p:nvSpPr>
          <p:cNvPr id="59" name="ZoneTexte 58"/>
          <p:cNvSpPr txBox="1"/>
          <p:nvPr/>
        </p:nvSpPr>
        <p:spPr>
          <a:xfrm>
            <a:off x="911225" y="2406650"/>
            <a:ext cx="1371600" cy="307975"/>
          </a:xfrm>
          <a:prstGeom prst="rect">
            <a:avLst/>
          </a:prstGeom>
          <a:noFill/>
        </p:spPr>
        <p:txBody>
          <a:bodyPr>
            <a:spAutoFit/>
          </a:bodyPr>
          <a:lstStyle/>
          <a:p>
            <a:pPr algn="ctr">
              <a:defRPr/>
            </a:pPr>
            <a:r>
              <a:rPr lang="fr-FR" sz="1400" dirty="0">
                <a:solidFill>
                  <a:schemeClr val="tx1">
                    <a:lumMod val="85000"/>
                    <a:lumOff val="15000"/>
                  </a:schemeClr>
                </a:solidFill>
                <a:latin typeface="Verdana" panose="020B0604030504040204" pitchFamily="34" charset="0"/>
                <a:ea typeface="Verdana" panose="020B0604030504040204" pitchFamily="34" charset="0"/>
                <a:cs typeface="Verdana" panose="020B0604030504040204" pitchFamily="34" charset="0"/>
              </a:rPr>
              <a:t>ÉCOLOGIE </a:t>
            </a:r>
          </a:p>
        </p:txBody>
      </p:sp>
      <p:sp>
        <p:nvSpPr>
          <p:cNvPr id="60" name="ZoneTexte 59"/>
          <p:cNvSpPr txBox="1"/>
          <p:nvPr/>
        </p:nvSpPr>
        <p:spPr>
          <a:xfrm>
            <a:off x="4146550" y="2416175"/>
            <a:ext cx="873125" cy="307975"/>
          </a:xfrm>
          <a:prstGeom prst="rect">
            <a:avLst/>
          </a:prstGeom>
          <a:noFill/>
        </p:spPr>
        <p:txBody>
          <a:bodyPr wrap="none">
            <a:spAutoFit/>
          </a:bodyPr>
          <a:lstStyle/>
          <a:p>
            <a:pPr algn="ctr">
              <a:defRPr/>
            </a:pPr>
            <a:r>
              <a:rPr lang="fr-FR" sz="1400" dirty="0" smtClean="0">
                <a:solidFill>
                  <a:schemeClr val="tx1">
                    <a:lumMod val="85000"/>
                    <a:lumOff val="15000"/>
                  </a:schemeClr>
                </a:solidFill>
                <a:latin typeface="Verdana" panose="020B0604030504040204" pitchFamily="34" charset="0"/>
                <a:ea typeface="Verdana" panose="020B0604030504040204" pitchFamily="34" charset="0"/>
                <a:cs typeface="Verdana" panose="020B0604030504040204" pitchFamily="34" charset="0"/>
              </a:rPr>
              <a:t>SOCIAL</a:t>
            </a:r>
            <a:endParaRPr lang="fr-FR" sz="1400" dirty="0">
              <a:solidFill>
                <a:schemeClr val="tx1">
                  <a:lumMod val="85000"/>
                  <a:lumOff val="15000"/>
                </a:schemeClr>
              </a:solidFill>
              <a:latin typeface="Verdana" panose="020B0604030504040204" pitchFamily="34" charset="0"/>
              <a:ea typeface="Verdana" panose="020B0604030504040204" pitchFamily="34" charset="0"/>
              <a:cs typeface="Verdana" panose="020B0604030504040204" pitchFamily="34" charset="0"/>
            </a:endParaRPr>
          </a:p>
        </p:txBody>
      </p:sp>
      <p:sp>
        <p:nvSpPr>
          <p:cNvPr id="61" name="ZoneTexte 60"/>
          <p:cNvSpPr txBox="1"/>
          <p:nvPr/>
        </p:nvSpPr>
        <p:spPr>
          <a:xfrm>
            <a:off x="7016750" y="2416175"/>
            <a:ext cx="1104900" cy="307975"/>
          </a:xfrm>
          <a:prstGeom prst="rect">
            <a:avLst/>
          </a:prstGeom>
          <a:noFill/>
        </p:spPr>
        <p:txBody>
          <a:bodyPr wrap="none">
            <a:spAutoFit/>
          </a:bodyPr>
          <a:lstStyle/>
          <a:p>
            <a:pPr algn="ctr">
              <a:defRPr/>
            </a:pPr>
            <a:r>
              <a:rPr lang="fr-FR" sz="1400" dirty="0">
                <a:solidFill>
                  <a:schemeClr val="tx1">
                    <a:lumMod val="85000"/>
                    <a:lumOff val="15000"/>
                  </a:schemeClr>
                </a:solidFill>
                <a:latin typeface="Verdana" panose="020B0604030504040204" pitchFamily="34" charset="0"/>
                <a:ea typeface="Verdana" panose="020B0604030504040204" pitchFamily="34" charset="0"/>
                <a:cs typeface="Verdana" panose="020B0604030504040204" pitchFamily="34" charset="0"/>
              </a:rPr>
              <a:t>CULTUREL</a:t>
            </a:r>
          </a:p>
        </p:txBody>
      </p:sp>
      <p:sp>
        <p:nvSpPr>
          <p:cNvPr id="62" name="ZoneTexte 61"/>
          <p:cNvSpPr txBox="1"/>
          <p:nvPr/>
        </p:nvSpPr>
        <p:spPr>
          <a:xfrm>
            <a:off x="484188" y="4400550"/>
            <a:ext cx="2286000" cy="577850"/>
          </a:xfrm>
          <a:prstGeom prst="rect">
            <a:avLst/>
          </a:prstGeom>
          <a:noFill/>
        </p:spPr>
        <p:txBody>
          <a:bodyPr>
            <a:spAutoFit/>
          </a:bodyPr>
          <a:lstStyle/>
          <a:p>
            <a:pPr algn="ctr">
              <a:defRPr/>
            </a:pPr>
            <a:r>
              <a:rPr lang="fr-FR" sz="1050" i="1" dirty="0">
                <a:solidFill>
                  <a:schemeClr val="tx1">
                    <a:lumMod val="85000"/>
                    <a:lumOff val="15000"/>
                  </a:schemeClr>
                </a:solidFill>
                <a:latin typeface="Verdana" panose="020B0604030504040204" pitchFamily="34" charset="0"/>
                <a:ea typeface="Verdana" panose="020B0604030504040204" pitchFamily="34" charset="0"/>
                <a:cs typeface="Verdana" panose="020B0604030504040204" pitchFamily="34" charset="0"/>
              </a:rPr>
              <a:t>Agriculteurs bio, commerces bio, équipements en énergies renouvelables, etc.</a:t>
            </a:r>
          </a:p>
        </p:txBody>
      </p:sp>
      <p:sp>
        <p:nvSpPr>
          <p:cNvPr id="63" name="ZoneTexte 62"/>
          <p:cNvSpPr txBox="1"/>
          <p:nvPr/>
        </p:nvSpPr>
        <p:spPr>
          <a:xfrm>
            <a:off x="3381375" y="4400550"/>
            <a:ext cx="2473324" cy="577081"/>
          </a:xfrm>
          <a:prstGeom prst="rect">
            <a:avLst/>
          </a:prstGeom>
          <a:noFill/>
        </p:spPr>
        <p:txBody>
          <a:bodyPr wrap="square">
            <a:spAutoFit/>
          </a:bodyPr>
          <a:lstStyle/>
          <a:p>
            <a:pPr algn="ctr">
              <a:defRPr/>
            </a:pPr>
            <a:r>
              <a:rPr lang="fr-FR" sz="1050" i="1" dirty="0" smtClean="0">
                <a:solidFill>
                  <a:schemeClr val="tx1">
                    <a:lumMod val="85000"/>
                    <a:lumOff val="15000"/>
                  </a:schemeClr>
                </a:solidFill>
                <a:latin typeface="Verdana" panose="020B0604030504040204" pitchFamily="34" charset="0"/>
                <a:ea typeface="Verdana" panose="020B0604030504040204" pitchFamily="34" charset="0"/>
                <a:cs typeface="Verdana" panose="020B0604030504040204" pitchFamily="34" charset="0"/>
              </a:rPr>
              <a:t>Logements sociaux, </a:t>
            </a:r>
            <a:r>
              <a:rPr lang="fr-FR" sz="1050" i="1" dirty="0">
                <a:solidFill>
                  <a:schemeClr val="tx1">
                    <a:lumMod val="85000"/>
                    <a:lumOff val="15000"/>
                  </a:schemeClr>
                </a:solidFill>
                <a:latin typeface="Verdana" panose="020B0604030504040204" pitchFamily="34" charset="0"/>
                <a:ea typeface="Verdana" panose="020B0604030504040204" pitchFamily="34" charset="0"/>
                <a:cs typeface="Verdana" panose="020B0604030504040204" pitchFamily="34" charset="0"/>
              </a:rPr>
              <a:t>espaces de </a:t>
            </a:r>
            <a:r>
              <a:rPr lang="fr-FR" sz="1050" i="1" dirty="0" err="1">
                <a:solidFill>
                  <a:schemeClr val="tx1">
                    <a:lumMod val="85000"/>
                    <a:lumOff val="15000"/>
                  </a:schemeClr>
                </a:solidFill>
                <a:latin typeface="Verdana" panose="020B0604030504040204" pitchFamily="34" charset="0"/>
                <a:ea typeface="Verdana" panose="020B0604030504040204" pitchFamily="34" charset="0"/>
                <a:cs typeface="Verdana" panose="020B0604030504040204" pitchFamily="34" charset="0"/>
              </a:rPr>
              <a:t>coworking</a:t>
            </a:r>
            <a:r>
              <a:rPr lang="fr-FR" sz="1050" i="1" dirty="0">
                <a:solidFill>
                  <a:schemeClr val="tx1">
                    <a:lumMod val="85000"/>
                    <a:lumOff val="15000"/>
                  </a:schemeClr>
                </a:solidFill>
                <a:latin typeface="Verdana" panose="020B0604030504040204" pitchFamily="34" charset="0"/>
                <a:ea typeface="Verdana" panose="020B0604030504040204" pitchFamily="34" charset="0"/>
                <a:cs typeface="Verdana" panose="020B0604030504040204" pitchFamily="34" charset="0"/>
              </a:rPr>
              <a:t>, </a:t>
            </a:r>
            <a:r>
              <a:rPr lang="fr-FR" sz="1050" i="1" dirty="0" smtClean="0">
                <a:solidFill>
                  <a:schemeClr val="tx1">
                    <a:lumMod val="85000"/>
                    <a:lumOff val="15000"/>
                  </a:schemeClr>
                </a:solidFill>
                <a:latin typeface="Verdana" panose="020B0604030504040204" pitchFamily="34" charset="0"/>
                <a:ea typeface="Verdana" panose="020B0604030504040204" pitchFamily="34" charset="0"/>
                <a:cs typeface="Verdana" panose="020B0604030504040204" pitchFamily="34" charset="0"/>
              </a:rPr>
              <a:t>SCOP, garages solidaires, etc.</a:t>
            </a:r>
            <a:endParaRPr lang="fr-FR" sz="1050" i="1" dirty="0">
              <a:solidFill>
                <a:schemeClr val="tx1">
                  <a:lumMod val="85000"/>
                  <a:lumOff val="15000"/>
                </a:schemeClr>
              </a:solidFill>
              <a:latin typeface="Verdana" panose="020B0604030504040204" pitchFamily="34" charset="0"/>
              <a:ea typeface="Verdana" panose="020B0604030504040204" pitchFamily="34" charset="0"/>
              <a:cs typeface="Verdana" panose="020B0604030504040204" pitchFamily="34" charset="0"/>
            </a:endParaRPr>
          </a:p>
        </p:txBody>
      </p:sp>
      <p:sp>
        <p:nvSpPr>
          <p:cNvPr id="64" name="ZoneTexte 63"/>
          <p:cNvSpPr txBox="1"/>
          <p:nvPr/>
        </p:nvSpPr>
        <p:spPr>
          <a:xfrm>
            <a:off x="6471939" y="4427537"/>
            <a:ext cx="2211686" cy="577081"/>
          </a:xfrm>
          <a:prstGeom prst="rect">
            <a:avLst/>
          </a:prstGeom>
          <a:noFill/>
        </p:spPr>
        <p:txBody>
          <a:bodyPr wrap="square">
            <a:spAutoFit/>
          </a:bodyPr>
          <a:lstStyle/>
          <a:p>
            <a:pPr algn="ctr">
              <a:defRPr/>
            </a:pPr>
            <a:r>
              <a:rPr lang="fr-FR" sz="1050" i="1" dirty="0" smtClean="0">
                <a:solidFill>
                  <a:schemeClr val="tx1">
                    <a:lumMod val="85000"/>
                    <a:lumOff val="15000"/>
                  </a:schemeClr>
                </a:solidFill>
                <a:latin typeface="Verdana" panose="020B0604030504040204" pitchFamily="34" charset="0"/>
                <a:ea typeface="Verdana" panose="020B0604030504040204" pitchFamily="34" charset="0"/>
                <a:cs typeface="Verdana" panose="020B0604030504040204" pitchFamily="34" charset="0"/>
              </a:rPr>
              <a:t>Artisanat, pédagogies alternatives, </a:t>
            </a:r>
            <a:r>
              <a:rPr lang="fr-FR" sz="1050" i="1" dirty="0">
                <a:solidFill>
                  <a:schemeClr val="tx1">
                    <a:lumMod val="85000"/>
                    <a:lumOff val="15000"/>
                  </a:schemeClr>
                </a:solidFill>
                <a:latin typeface="Verdana" panose="020B0604030504040204" pitchFamily="34" charset="0"/>
                <a:ea typeface="Verdana" panose="020B0604030504040204" pitchFamily="34" charset="0"/>
                <a:cs typeface="Verdana" panose="020B0604030504040204" pitchFamily="34" charset="0"/>
              </a:rPr>
              <a:t>restaurants culturels, librairies, etc.</a:t>
            </a:r>
          </a:p>
        </p:txBody>
      </p:sp>
      <p:graphicFrame>
        <p:nvGraphicFramePr>
          <p:cNvPr id="65" name="Chart 586"/>
          <p:cNvGraphicFramePr>
            <a:graphicFrameLocks/>
          </p:cNvGraphicFramePr>
          <p:nvPr>
            <p:extLst>
              <p:ext uri="{D42A27DB-BD31-4B8C-83A1-F6EECF244321}">
                <p14:modId xmlns:p14="http://schemas.microsoft.com/office/powerpoint/2010/main" val="1122724762"/>
              </p:ext>
            </p:extLst>
          </p:nvPr>
        </p:nvGraphicFramePr>
        <p:xfrm>
          <a:off x="974728" y="1052549"/>
          <a:ext cx="1466450" cy="1354101"/>
        </p:xfrm>
        <a:graphic>
          <a:graphicData uri="http://schemas.openxmlformats.org/drawingml/2006/chart">
            <c:chart xmlns:c="http://schemas.openxmlformats.org/drawingml/2006/chart" xmlns:r="http://schemas.openxmlformats.org/officeDocument/2006/relationships" r:id="rId2"/>
          </a:graphicData>
        </a:graphic>
      </p:graphicFrame>
      <p:sp>
        <p:nvSpPr>
          <p:cNvPr id="66" name="Text Box 10"/>
          <p:cNvSpPr txBox="1">
            <a:spLocks noChangeArrowheads="1"/>
          </p:cNvSpPr>
          <p:nvPr/>
        </p:nvSpPr>
        <p:spPr bwMode="auto">
          <a:xfrm>
            <a:off x="1160463" y="1581151"/>
            <a:ext cx="1122362" cy="292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45720" tIns="22860" rIns="45720" bIns="22860">
            <a:spAutoFit/>
          </a:bodyPr>
          <a:lstStyle>
            <a:lvl1pPr defTabSz="1087438">
              <a:defRPr>
                <a:solidFill>
                  <a:schemeClr val="tx1"/>
                </a:solidFill>
                <a:latin typeface="Calibri" pitchFamily="34" charset="0"/>
              </a:defRPr>
            </a:lvl1pPr>
            <a:lvl2pPr marL="742950" indent="-285750" defTabSz="1087438">
              <a:defRPr>
                <a:solidFill>
                  <a:schemeClr val="tx1"/>
                </a:solidFill>
                <a:latin typeface="Calibri" pitchFamily="34" charset="0"/>
              </a:defRPr>
            </a:lvl2pPr>
            <a:lvl3pPr marL="1143000" indent="-228600" defTabSz="1087438">
              <a:defRPr>
                <a:solidFill>
                  <a:schemeClr val="tx1"/>
                </a:solidFill>
                <a:latin typeface="Calibri" pitchFamily="34" charset="0"/>
              </a:defRPr>
            </a:lvl3pPr>
            <a:lvl4pPr marL="1600200" indent="-228600" defTabSz="1087438">
              <a:defRPr>
                <a:solidFill>
                  <a:schemeClr val="tx1"/>
                </a:solidFill>
                <a:latin typeface="Calibri" pitchFamily="34" charset="0"/>
              </a:defRPr>
            </a:lvl4pPr>
            <a:lvl5pPr marL="2057400" indent="-228600" defTabSz="1087438">
              <a:defRPr>
                <a:solidFill>
                  <a:schemeClr val="tx1"/>
                </a:solidFill>
                <a:latin typeface="Calibri" pitchFamily="34" charset="0"/>
              </a:defRPr>
            </a:lvl5pPr>
            <a:lvl6pPr marL="2514600" indent="-228600" defTabSz="1087438" eaLnBrk="0" fontAlgn="base" hangingPunct="0">
              <a:spcBef>
                <a:spcPct val="0"/>
              </a:spcBef>
              <a:spcAft>
                <a:spcPct val="0"/>
              </a:spcAft>
              <a:defRPr>
                <a:solidFill>
                  <a:schemeClr val="tx1"/>
                </a:solidFill>
                <a:latin typeface="Calibri" pitchFamily="34" charset="0"/>
              </a:defRPr>
            </a:lvl6pPr>
            <a:lvl7pPr marL="2971800" indent="-228600" defTabSz="1087438" eaLnBrk="0" fontAlgn="base" hangingPunct="0">
              <a:spcBef>
                <a:spcPct val="0"/>
              </a:spcBef>
              <a:spcAft>
                <a:spcPct val="0"/>
              </a:spcAft>
              <a:defRPr>
                <a:solidFill>
                  <a:schemeClr val="tx1"/>
                </a:solidFill>
                <a:latin typeface="Calibri" pitchFamily="34" charset="0"/>
              </a:defRPr>
            </a:lvl7pPr>
            <a:lvl8pPr marL="3429000" indent="-228600" defTabSz="1087438" eaLnBrk="0" fontAlgn="base" hangingPunct="0">
              <a:spcBef>
                <a:spcPct val="0"/>
              </a:spcBef>
              <a:spcAft>
                <a:spcPct val="0"/>
              </a:spcAft>
              <a:defRPr>
                <a:solidFill>
                  <a:schemeClr val="tx1"/>
                </a:solidFill>
                <a:latin typeface="Calibri" pitchFamily="34" charset="0"/>
              </a:defRPr>
            </a:lvl8pPr>
            <a:lvl9pPr marL="3886200" indent="-228600" defTabSz="1087438" eaLnBrk="0" fontAlgn="base" hangingPunct="0">
              <a:spcBef>
                <a:spcPct val="0"/>
              </a:spcBef>
              <a:spcAft>
                <a:spcPct val="0"/>
              </a:spcAft>
              <a:defRPr>
                <a:solidFill>
                  <a:schemeClr val="tx1"/>
                </a:solidFill>
                <a:latin typeface="Calibri" pitchFamily="34" charset="0"/>
              </a:defRPr>
            </a:lvl9pPr>
          </a:lstStyle>
          <a:p>
            <a:pPr algn="ctr" eaLnBrk="1" hangingPunct="1"/>
            <a:r>
              <a:rPr lang="en-US" altLang="fr-FR" sz="1600" dirty="0" smtClean="0">
                <a:solidFill>
                  <a:srgbClr val="BFD730"/>
                </a:solidFill>
                <a:latin typeface="Avenir LT Std 35 Light"/>
                <a:ea typeface="Open Sans" pitchFamily="34" charset="0"/>
                <a:cs typeface="Open Sans" pitchFamily="34" charset="0"/>
              </a:rPr>
              <a:t>70 </a:t>
            </a:r>
            <a:r>
              <a:rPr lang="en-US" altLang="fr-FR" sz="1600" dirty="0">
                <a:solidFill>
                  <a:srgbClr val="BFD730"/>
                </a:solidFill>
                <a:latin typeface="Avenir LT Std 35 Light"/>
                <a:ea typeface="Open Sans" pitchFamily="34" charset="0"/>
                <a:cs typeface="Open Sans" pitchFamily="34" charset="0"/>
              </a:rPr>
              <a:t>%</a:t>
            </a:r>
            <a:endParaRPr lang="en-US" altLang="fr-FR" sz="1200" dirty="0">
              <a:solidFill>
                <a:srgbClr val="BFD730"/>
              </a:solidFill>
              <a:latin typeface="Avenir LT Std 35 Light"/>
              <a:ea typeface="Open Sans" pitchFamily="34" charset="0"/>
              <a:cs typeface="Open Sans" pitchFamily="34" charset="0"/>
            </a:endParaRPr>
          </a:p>
        </p:txBody>
      </p:sp>
      <p:cxnSp>
        <p:nvCxnSpPr>
          <p:cNvPr id="67" name="Straight Connector 785"/>
          <p:cNvCxnSpPr/>
          <p:nvPr/>
        </p:nvCxnSpPr>
        <p:spPr>
          <a:xfrm>
            <a:off x="6019800" y="2073275"/>
            <a:ext cx="0" cy="2728913"/>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aphicFrame>
        <p:nvGraphicFramePr>
          <p:cNvPr id="68" name="Objet 135"/>
          <p:cNvGraphicFramePr>
            <a:graphicFrameLocks/>
          </p:cNvGraphicFramePr>
          <p:nvPr>
            <p:extLst>
              <p:ext uri="{D42A27DB-BD31-4B8C-83A1-F6EECF244321}">
                <p14:modId xmlns:p14="http://schemas.microsoft.com/office/powerpoint/2010/main" val="3827481587"/>
              </p:ext>
            </p:extLst>
          </p:nvPr>
        </p:nvGraphicFramePr>
        <p:xfrm>
          <a:off x="3927754" y="1048575"/>
          <a:ext cx="1544357" cy="1358075"/>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69" name="Objet 136"/>
          <p:cNvGraphicFramePr>
            <a:graphicFrameLocks/>
          </p:cNvGraphicFramePr>
          <p:nvPr>
            <p:extLst>
              <p:ext uri="{D42A27DB-BD31-4B8C-83A1-F6EECF244321}">
                <p14:modId xmlns:p14="http://schemas.microsoft.com/office/powerpoint/2010/main" val="861357737"/>
              </p:ext>
            </p:extLst>
          </p:nvPr>
        </p:nvGraphicFramePr>
        <p:xfrm>
          <a:off x="6811963" y="1028700"/>
          <a:ext cx="1479550" cy="1377950"/>
        </p:xfrm>
        <a:graphic>
          <a:graphicData uri="http://schemas.openxmlformats.org/drawingml/2006/chart">
            <c:chart xmlns:c="http://schemas.openxmlformats.org/drawingml/2006/chart" xmlns:r="http://schemas.openxmlformats.org/officeDocument/2006/relationships" r:id="rId4"/>
          </a:graphicData>
        </a:graphic>
      </p:graphicFrame>
      <p:sp>
        <p:nvSpPr>
          <p:cNvPr id="70" name="Text Box 10"/>
          <p:cNvSpPr txBox="1">
            <a:spLocks noChangeArrowheads="1"/>
          </p:cNvSpPr>
          <p:nvPr/>
        </p:nvSpPr>
        <p:spPr bwMode="auto">
          <a:xfrm>
            <a:off x="4146549" y="1581150"/>
            <a:ext cx="1059657" cy="292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45720" tIns="22860" rIns="45720" bIns="22860">
            <a:spAutoFit/>
          </a:bodyPr>
          <a:lstStyle>
            <a:lvl1pPr defTabSz="1087438">
              <a:defRPr>
                <a:solidFill>
                  <a:schemeClr val="tx1"/>
                </a:solidFill>
                <a:latin typeface="Calibri" pitchFamily="34" charset="0"/>
              </a:defRPr>
            </a:lvl1pPr>
            <a:lvl2pPr marL="742950" indent="-285750" defTabSz="1087438">
              <a:defRPr>
                <a:solidFill>
                  <a:schemeClr val="tx1"/>
                </a:solidFill>
                <a:latin typeface="Calibri" pitchFamily="34" charset="0"/>
              </a:defRPr>
            </a:lvl2pPr>
            <a:lvl3pPr marL="1143000" indent="-228600" defTabSz="1087438">
              <a:defRPr>
                <a:solidFill>
                  <a:schemeClr val="tx1"/>
                </a:solidFill>
                <a:latin typeface="Calibri" pitchFamily="34" charset="0"/>
              </a:defRPr>
            </a:lvl3pPr>
            <a:lvl4pPr marL="1600200" indent="-228600" defTabSz="1087438">
              <a:defRPr>
                <a:solidFill>
                  <a:schemeClr val="tx1"/>
                </a:solidFill>
                <a:latin typeface="Calibri" pitchFamily="34" charset="0"/>
              </a:defRPr>
            </a:lvl4pPr>
            <a:lvl5pPr marL="2057400" indent="-228600" defTabSz="1087438">
              <a:defRPr>
                <a:solidFill>
                  <a:schemeClr val="tx1"/>
                </a:solidFill>
                <a:latin typeface="Calibri" pitchFamily="34" charset="0"/>
              </a:defRPr>
            </a:lvl5pPr>
            <a:lvl6pPr marL="2514600" indent="-228600" defTabSz="1087438" eaLnBrk="0" fontAlgn="base" hangingPunct="0">
              <a:spcBef>
                <a:spcPct val="0"/>
              </a:spcBef>
              <a:spcAft>
                <a:spcPct val="0"/>
              </a:spcAft>
              <a:defRPr>
                <a:solidFill>
                  <a:schemeClr val="tx1"/>
                </a:solidFill>
                <a:latin typeface="Calibri" pitchFamily="34" charset="0"/>
              </a:defRPr>
            </a:lvl6pPr>
            <a:lvl7pPr marL="2971800" indent="-228600" defTabSz="1087438" eaLnBrk="0" fontAlgn="base" hangingPunct="0">
              <a:spcBef>
                <a:spcPct val="0"/>
              </a:spcBef>
              <a:spcAft>
                <a:spcPct val="0"/>
              </a:spcAft>
              <a:defRPr>
                <a:solidFill>
                  <a:schemeClr val="tx1"/>
                </a:solidFill>
                <a:latin typeface="Calibri" pitchFamily="34" charset="0"/>
              </a:defRPr>
            </a:lvl7pPr>
            <a:lvl8pPr marL="3429000" indent="-228600" defTabSz="1087438" eaLnBrk="0" fontAlgn="base" hangingPunct="0">
              <a:spcBef>
                <a:spcPct val="0"/>
              </a:spcBef>
              <a:spcAft>
                <a:spcPct val="0"/>
              </a:spcAft>
              <a:defRPr>
                <a:solidFill>
                  <a:schemeClr val="tx1"/>
                </a:solidFill>
                <a:latin typeface="Calibri" pitchFamily="34" charset="0"/>
              </a:defRPr>
            </a:lvl8pPr>
            <a:lvl9pPr marL="3886200" indent="-228600" defTabSz="1087438" eaLnBrk="0" fontAlgn="base" hangingPunct="0">
              <a:spcBef>
                <a:spcPct val="0"/>
              </a:spcBef>
              <a:spcAft>
                <a:spcPct val="0"/>
              </a:spcAft>
              <a:defRPr>
                <a:solidFill>
                  <a:schemeClr val="tx1"/>
                </a:solidFill>
                <a:latin typeface="Calibri" pitchFamily="34" charset="0"/>
              </a:defRPr>
            </a:lvl9pPr>
          </a:lstStyle>
          <a:p>
            <a:pPr algn="ctr" eaLnBrk="1" hangingPunct="1"/>
            <a:r>
              <a:rPr lang="en-US" altLang="fr-FR" sz="1600" dirty="0" smtClean="0">
                <a:solidFill>
                  <a:srgbClr val="F99D1E"/>
                </a:solidFill>
                <a:latin typeface="Avenir LT Std 35 Light"/>
                <a:ea typeface="Open Sans" pitchFamily="34" charset="0"/>
                <a:cs typeface="Open Sans" pitchFamily="34" charset="0"/>
              </a:rPr>
              <a:t>24 </a:t>
            </a:r>
            <a:r>
              <a:rPr lang="en-US" altLang="fr-FR" sz="1600" dirty="0">
                <a:solidFill>
                  <a:srgbClr val="F99D1E"/>
                </a:solidFill>
                <a:latin typeface="Avenir LT Std 35 Light"/>
                <a:ea typeface="Open Sans" pitchFamily="34" charset="0"/>
                <a:cs typeface="Open Sans" pitchFamily="34" charset="0"/>
              </a:rPr>
              <a:t>%</a:t>
            </a:r>
            <a:endParaRPr lang="en-US" altLang="fr-FR" sz="1200" dirty="0">
              <a:solidFill>
                <a:srgbClr val="F99D1E"/>
              </a:solidFill>
              <a:latin typeface="Avenir LT Std 35 Light"/>
              <a:ea typeface="Open Sans" pitchFamily="34" charset="0"/>
              <a:cs typeface="Open Sans" pitchFamily="34" charset="0"/>
            </a:endParaRPr>
          </a:p>
        </p:txBody>
      </p:sp>
      <p:sp>
        <p:nvSpPr>
          <p:cNvPr id="71" name="Text Box 10"/>
          <p:cNvSpPr txBox="1">
            <a:spLocks noChangeArrowheads="1"/>
          </p:cNvSpPr>
          <p:nvPr/>
        </p:nvSpPr>
        <p:spPr bwMode="auto">
          <a:xfrm>
            <a:off x="7016750" y="1581150"/>
            <a:ext cx="1060450" cy="292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45720" tIns="22860" rIns="45720" bIns="22860">
            <a:spAutoFit/>
          </a:bodyPr>
          <a:lstStyle>
            <a:lvl1pPr defTabSz="1087438">
              <a:defRPr>
                <a:solidFill>
                  <a:schemeClr val="tx1"/>
                </a:solidFill>
                <a:latin typeface="Calibri" pitchFamily="34" charset="0"/>
              </a:defRPr>
            </a:lvl1pPr>
            <a:lvl2pPr marL="742950" indent="-285750" defTabSz="1087438">
              <a:defRPr>
                <a:solidFill>
                  <a:schemeClr val="tx1"/>
                </a:solidFill>
                <a:latin typeface="Calibri" pitchFamily="34" charset="0"/>
              </a:defRPr>
            </a:lvl2pPr>
            <a:lvl3pPr marL="1143000" indent="-228600" defTabSz="1087438">
              <a:defRPr>
                <a:solidFill>
                  <a:schemeClr val="tx1"/>
                </a:solidFill>
                <a:latin typeface="Calibri" pitchFamily="34" charset="0"/>
              </a:defRPr>
            </a:lvl3pPr>
            <a:lvl4pPr marL="1600200" indent="-228600" defTabSz="1087438">
              <a:defRPr>
                <a:solidFill>
                  <a:schemeClr val="tx1"/>
                </a:solidFill>
                <a:latin typeface="Calibri" pitchFamily="34" charset="0"/>
              </a:defRPr>
            </a:lvl4pPr>
            <a:lvl5pPr marL="2057400" indent="-228600" defTabSz="1087438">
              <a:defRPr>
                <a:solidFill>
                  <a:schemeClr val="tx1"/>
                </a:solidFill>
                <a:latin typeface="Calibri" pitchFamily="34" charset="0"/>
              </a:defRPr>
            </a:lvl5pPr>
            <a:lvl6pPr marL="2514600" indent="-228600" defTabSz="1087438" eaLnBrk="0" fontAlgn="base" hangingPunct="0">
              <a:spcBef>
                <a:spcPct val="0"/>
              </a:spcBef>
              <a:spcAft>
                <a:spcPct val="0"/>
              </a:spcAft>
              <a:defRPr>
                <a:solidFill>
                  <a:schemeClr val="tx1"/>
                </a:solidFill>
                <a:latin typeface="Calibri" pitchFamily="34" charset="0"/>
              </a:defRPr>
            </a:lvl6pPr>
            <a:lvl7pPr marL="2971800" indent="-228600" defTabSz="1087438" eaLnBrk="0" fontAlgn="base" hangingPunct="0">
              <a:spcBef>
                <a:spcPct val="0"/>
              </a:spcBef>
              <a:spcAft>
                <a:spcPct val="0"/>
              </a:spcAft>
              <a:defRPr>
                <a:solidFill>
                  <a:schemeClr val="tx1"/>
                </a:solidFill>
                <a:latin typeface="Calibri" pitchFamily="34" charset="0"/>
              </a:defRPr>
            </a:lvl7pPr>
            <a:lvl8pPr marL="3429000" indent="-228600" defTabSz="1087438" eaLnBrk="0" fontAlgn="base" hangingPunct="0">
              <a:spcBef>
                <a:spcPct val="0"/>
              </a:spcBef>
              <a:spcAft>
                <a:spcPct val="0"/>
              </a:spcAft>
              <a:defRPr>
                <a:solidFill>
                  <a:schemeClr val="tx1"/>
                </a:solidFill>
                <a:latin typeface="Calibri" pitchFamily="34" charset="0"/>
              </a:defRPr>
            </a:lvl8pPr>
            <a:lvl9pPr marL="3886200" indent="-228600" defTabSz="1087438" eaLnBrk="0" fontAlgn="base" hangingPunct="0">
              <a:spcBef>
                <a:spcPct val="0"/>
              </a:spcBef>
              <a:spcAft>
                <a:spcPct val="0"/>
              </a:spcAft>
              <a:defRPr>
                <a:solidFill>
                  <a:schemeClr val="tx1"/>
                </a:solidFill>
                <a:latin typeface="Calibri" pitchFamily="34" charset="0"/>
              </a:defRPr>
            </a:lvl9pPr>
          </a:lstStyle>
          <a:p>
            <a:pPr algn="ctr" eaLnBrk="1" hangingPunct="1"/>
            <a:r>
              <a:rPr lang="en-US" altLang="fr-FR" sz="1600" dirty="0" smtClean="0">
                <a:solidFill>
                  <a:srgbClr val="00B9F2"/>
                </a:solidFill>
                <a:latin typeface="Avenir LT Std 35 Light"/>
                <a:ea typeface="Open Sans" pitchFamily="34" charset="0"/>
                <a:cs typeface="Open Sans" pitchFamily="34" charset="0"/>
              </a:rPr>
              <a:t>6 </a:t>
            </a:r>
            <a:r>
              <a:rPr lang="en-US" altLang="fr-FR" sz="1600" dirty="0">
                <a:solidFill>
                  <a:srgbClr val="00B9F2"/>
                </a:solidFill>
                <a:latin typeface="Avenir LT Std 35 Light"/>
                <a:ea typeface="Open Sans" pitchFamily="34" charset="0"/>
                <a:cs typeface="Open Sans" pitchFamily="34" charset="0"/>
              </a:rPr>
              <a:t>%</a:t>
            </a:r>
            <a:endParaRPr lang="en-US" altLang="fr-FR" sz="1200" dirty="0">
              <a:solidFill>
                <a:srgbClr val="00B9F2"/>
              </a:solidFill>
              <a:latin typeface="Avenir LT Std 35 Light"/>
              <a:ea typeface="Open Sans" pitchFamily="34" charset="0"/>
              <a:cs typeface="Open Sans" pitchFamily="34" charset="0"/>
            </a:endParaRPr>
          </a:p>
        </p:txBody>
      </p:sp>
      <p:sp>
        <p:nvSpPr>
          <p:cNvPr id="75" name="ZoneTexte 74"/>
          <p:cNvSpPr txBox="1">
            <a:spLocks noChangeArrowheads="1"/>
          </p:cNvSpPr>
          <p:nvPr/>
        </p:nvSpPr>
        <p:spPr bwMode="auto">
          <a:xfrm>
            <a:off x="769937" y="4171950"/>
            <a:ext cx="1773237"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algn="ctr"/>
            <a:r>
              <a:rPr lang="fr-FR" altLang="fr-FR" sz="800" dirty="0">
                <a:latin typeface="Verdana" pitchFamily="34" charset="0"/>
                <a:ea typeface="Verdana" pitchFamily="34" charset="0"/>
                <a:cs typeface="Verdana" pitchFamily="34" charset="0"/>
              </a:rPr>
              <a:t>Prêt </a:t>
            </a:r>
            <a:r>
              <a:rPr lang="fr-FR" altLang="fr-FR" sz="800" dirty="0" smtClean="0">
                <a:latin typeface="Verdana" pitchFamily="34" charset="0"/>
                <a:ea typeface="Verdana" pitchFamily="34" charset="0"/>
                <a:cs typeface="Verdana" pitchFamily="34" charset="0"/>
              </a:rPr>
              <a:t>n°5218-Enercoop SA (75)</a:t>
            </a:r>
            <a:endParaRPr lang="fr-FR" altLang="fr-FR" sz="800" dirty="0">
              <a:latin typeface="Verdana" pitchFamily="34" charset="0"/>
              <a:ea typeface="Verdana" pitchFamily="34" charset="0"/>
              <a:cs typeface="Verdana" pitchFamily="34" charset="0"/>
            </a:endParaRPr>
          </a:p>
        </p:txBody>
      </p:sp>
      <p:sp>
        <p:nvSpPr>
          <p:cNvPr id="77" name="ZoneTexte 76"/>
          <p:cNvSpPr txBox="1">
            <a:spLocks noChangeArrowheads="1"/>
          </p:cNvSpPr>
          <p:nvPr/>
        </p:nvSpPr>
        <p:spPr bwMode="auto">
          <a:xfrm>
            <a:off x="3648869" y="4190772"/>
            <a:ext cx="1989931"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algn="ctr"/>
            <a:r>
              <a:rPr lang="fr-FR" altLang="fr-FR" sz="800" dirty="0">
                <a:latin typeface="Verdana" pitchFamily="34" charset="0"/>
                <a:ea typeface="Verdana" pitchFamily="34" charset="0"/>
                <a:cs typeface="Verdana" pitchFamily="34" charset="0"/>
              </a:rPr>
              <a:t>Prêt </a:t>
            </a:r>
            <a:r>
              <a:rPr lang="fr-FR" altLang="fr-FR" sz="800" dirty="0" smtClean="0">
                <a:latin typeface="Verdana" pitchFamily="34" charset="0"/>
                <a:ea typeface="Verdana" pitchFamily="34" charset="0"/>
                <a:cs typeface="Verdana" pitchFamily="34" charset="0"/>
              </a:rPr>
              <a:t>n°5618 – </a:t>
            </a:r>
            <a:r>
              <a:rPr lang="fr-FR" altLang="fr-FR" sz="800" dirty="0" err="1" smtClean="0">
                <a:latin typeface="Verdana" pitchFamily="34" charset="0"/>
                <a:ea typeface="Verdana" pitchFamily="34" charset="0"/>
                <a:cs typeface="Verdana" pitchFamily="34" charset="0"/>
              </a:rPr>
              <a:t>Alterdomus</a:t>
            </a:r>
            <a:r>
              <a:rPr lang="fr-FR" altLang="fr-FR" sz="800" dirty="0" smtClean="0">
                <a:latin typeface="Verdana" pitchFamily="34" charset="0"/>
                <a:ea typeface="Verdana" pitchFamily="34" charset="0"/>
                <a:cs typeface="Verdana" pitchFamily="34" charset="0"/>
              </a:rPr>
              <a:t> (14)</a:t>
            </a:r>
            <a:endParaRPr lang="fr-FR" altLang="fr-FR" sz="800" dirty="0">
              <a:latin typeface="Verdana" pitchFamily="34" charset="0"/>
              <a:ea typeface="Verdana" pitchFamily="34" charset="0"/>
              <a:cs typeface="Verdana" pitchFamily="34" charset="0"/>
            </a:endParaRPr>
          </a:p>
        </p:txBody>
      </p:sp>
      <p:sp>
        <p:nvSpPr>
          <p:cNvPr id="78" name="ZoneTexte 77"/>
          <p:cNvSpPr txBox="1"/>
          <p:nvPr/>
        </p:nvSpPr>
        <p:spPr>
          <a:xfrm>
            <a:off x="8205788" y="912813"/>
            <a:ext cx="808037" cy="231775"/>
          </a:xfrm>
          <a:prstGeom prst="rect">
            <a:avLst/>
          </a:prstGeom>
          <a:noFill/>
        </p:spPr>
        <p:txBody>
          <a:bodyPr>
            <a:spAutoFit/>
          </a:bodyPr>
          <a:lstStyle/>
          <a:p>
            <a:pPr>
              <a:defRPr/>
            </a:pPr>
            <a:r>
              <a:rPr lang="fr-FR" sz="900" i="1" dirty="0">
                <a:solidFill>
                  <a:schemeClr val="tx1">
                    <a:lumMod val="85000"/>
                    <a:lumOff val="15000"/>
                  </a:schemeClr>
                </a:solidFill>
                <a:latin typeface="Avenir LT Std 35 Light" panose="020B0402020203020204" pitchFamily="34" charset="0"/>
                <a:ea typeface="Verdana" panose="020B0604030504040204" pitchFamily="34" charset="0"/>
                <a:cs typeface="Verdana" panose="020B0604030504040204" pitchFamily="34" charset="0"/>
              </a:rPr>
              <a:t>*En </a:t>
            </a:r>
            <a:r>
              <a:rPr lang="fr-FR" sz="900" i="1" dirty="0" smtClean="0">
                <a:solidFill>
                  <a:schemeClr val="tx1">
                    <a:lumMod val="85000"/>
                    <a:lumOff val="15000"/>
                  </a:schemeClr>
                </a:solidFill>
                <a:latin typeface="Avenir LT Std 35 Light" panose="020B0402020203020204" pitchFamily="34" charset="0"/>
                <a:ea typeface="Verdana" panose="020B0604030504040204" pitchFamily="34" charset="0"/>
                <a:cs typeface="Verdana" panose="020B0604030504040204" pitchFamily="34" charset="0"/>
              </a:rPr>
              <a:t>2017</a:t>
            </a:r>
            <a:endParaRPr lang="fr-FR" sz="900" i="1" dirty="0">
              <a:solidFill>
                <a:schemeClr val="tx1">
                  <a:lumMod val="85000"/>
                  <a:lumOff val="15000"/>
                </a:schemeClr>
              </a:solidFill>
              <a:latin typeface="Avenir LT Std 35 Light" panose="020B0402020203020204" pitchFamily="34" charset="0"/>
              <a:ea typeface="Verdana" panose="020B0604030504040204" pitchFamily="34" charset="0"/>
              <a:cs typeface="Verdana" panose="020B0604030504040204" pitchFamily="34" charset="0"/>
            </a:endParaRPr>
          </a:p>
        </p:txBody>
      </p:sp>
      <p:cxnSp>
        <p:nvCxnSpPr>
          <p:cNvPr id="79" name="Straight Connector 785"/>
          <p:cNvCxnSpPr/>
          <p:nvPr/>
        </p:nvCxnSpPr>
        <p:spPr>
          <a:xfrm>
            <a:off x="3200400" y="2073275"/>
            <a:ext cx="0" cy="2728913"/>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pic>
        <p:nvPicPr>
          <p:cNvPr id="2" name="Image 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03274" y="2798810"/>
            <a:ext cx="1755775" cy="1338443"/>
          </a:xfrm>
          <a:prstGeom prst="rect">
            <a:avLst/>
          </a:prstGeom>
        </p:spPr>
      </p:pic>
      <p:pic>
        <p:nvPicPr>
          <p:cNvPr id="40" name="Image 39"/>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740149" y="2835407"/>
            <a:ext cx="1755775" cy="1265248"/>
          </a:xfrm>
          <a:prstGeom prst="rect">
            <a:avLst/>
          </a:prstGeom>
        </p:spPr>
      </p:pic>
      <p:pic>
        <p:nvPicPr>
          <p:cNvPr id="41" name="Image 40"/>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6643686" y="2882773"/>
            <a:ext cx="1755775" cy="1170516"/>
          </a:xfrm>
          <a:prstGeom prst="rect">
            <a:avLst/>
          </a:prstGeom>
        </p:spPr>
      </p:pic>
      <p:sp>
        <p:nvSpPr>
          <p:cNvPr id="42" name="ZoneTexte 41"/>
          <p:cNvSpPr txBox="1">
            <a:spLocks noChangeArrowheads="1"/>
          </p:cNvSpPr>
          <p:nvPr/>
        </p:nvSpPr>
        <p:spPr bwMode="auto">
          <a:xfrm>
            <a:off x="6399609" y="4171950"/>
            <a:ext cx="2287191"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algn="ctr"/>
            <a:r>
              <a:rPr lang="fr-FR" altLang="fr-FR" sz="800" dirty="0">
                <a:latin typeface="Verdana" pitchFamily="34" charset="0"/>
                <a:ea typeface="Verdana" pitchFamily="34" charset="0"/>
                <a:cs typeface="Verdana" pitchFamily="34" charset="0"/>
              </a:rPr>
              <a:t>Prêt </a:t>
            </a:r>
            <a:r>
              <a:rPr lang="fr-FR" altLang="fr-FR" sz="800" dirty="0" smtClean="0">
                <a:latin typeface="Verdana" pitchFamily="34" charset="0"/>
                <a:ea typeface="Verdana" pitchFamily="34" charset="0"/>
                <a:cs typeface="Verdana" pitchFamily="34" charset="0"/>
              </a:rPr>
              <a:t>n°5171 – Séverine </a:t>
            </a:r>
            <a:r>
              <a:rPr lang="fr-FR" altLang="fr-FR" sz="800" dirty="0" err="1" smtClean="0">
                <a:latin typeface="Verdana" pitchFamily="34" charset="0"/>
                <a:ea typeface="Verdana" pitchFamily="34" charset="0"/>
                <a:cs typeface="Verdana" pitchFamily="34" charset="0"/>
              </a:rPr>
              <a:t>Branger</a:t>
            </a:r>
            <a:r>
              <a:rPr lang="fr-FR" altLang="fr-FR" sz="800" dirty="0" smtClean="0">
                <a:latin typeface="Verdana" pitchFamily="34" charset="0"/>
                <a:ea typeface="Verdana" pitchFamily="34" charset="0"/>
                <a:cs typeface="Verdana" pitchFamily="34" charset="0"/>
              </a:rPr>
              <a:t> (30)</a:t>
            </a:r>
            <a:endParaRPr lang="fr-FR" altLang="fr-FR" sz="800" dirty="0">
              <a:latin typeface="Verdana" pitchFamily="34" charset="0"/>
              <a:ea typeface="Verdana" pitchFamily="34" charset="0"/>
              <a:cs typeface="Verdana" pitchFamily="34" charset="0"/>
            </a:endParaRPr>
          </a:p>
        </p:txBody>
      </p:sp>
    </p:spTree>
    <p:extLst>
      <p:ext uri="{BB962C8B-B14F-4D97-AF65-F5344CB8AC3E}">
        <p14:creationId xmlns:p14="http://schemas.microsoft.com/office/powerpoint/2010/main" val="144994876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AutoShape 6"/>
          <p:cNvSpPr>
            <a:spLocks/>
          </p:cNvSpPr>
          <p:nvPr/>
        </p:nvSpPr>
        <p:spPr bwMode="auto">
          <a:xfrm>
            <a:off x="539750" y="431800"/>
            <a:ext cx="5708650" cy="28575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600"/>
                </a:lnTo>
                <a:lnTo>
                  <a:pt x="0" y="2160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38100" tIns="38100" rIns="38100" bIns="38100" anchor="ctr"/>
          <a:lstStyle/>
          <a:p>
            <a:pPr>
              <a:defRPr/>
            </a:pPr>
            <a:r>
              <a:rPr lang="es-ES" sz="2000" dirty="0" smtClean="0">
                <a:solidFill>
                  <a:srgbClr val="53585F"/>
                </a:solidFill>
                <a:latin typeface="Verdana" panose="020B0604030504040204" pitchFamily="34" charset="0"/>
                <a:ea typeface="Verdana" panose="020B0604030504040204" pitchFamily="34" charset="0"/>
                <a:cs typeface="Verdana" panose="020B0604030504040204" pitchFamily="34" charset="0"/>
              </a:rPr>
              <a:t>LA FINANCE PARTICIPATIVE PAR LA NEF</a:t>
            </a:r>
            <a:endParaRPr lang="es-ES" sz="800" dirty="0">
              <a:latin typeface="Verdana" panose="020B0604030504040204" pitchFamily="34" charset="0"/>
              <a:ea typeface="Verdana" panose="020B0604030504040204" pitchFamily="34" charset="0"/>
              <a:cs typeface="Verdana" panose="020B0604030504040204" pitchFamily="34" charset="0"/>
            </a:endParaRPr>
          </a:p>
        </p:txBody>
      </p:sp>
      <p:sp>
        <p:nvSpPr>
          <p:cNvPr id="62" name="Text Box 7"/>
          <p:cNvSpPr txBox="1">
            <a:spLocks noChangeArrowheads="1"/>
          </p:cNvSpPr>
          <p:nvPr/>
        </p:nvSpPr>
        <p:spPr bwMode="auto">
          <a:xfrm>
            <a:off x="381780" y="1200150"/>
            <a:ext cx="8305020" cy="1769715"/>
          </a:xfrm>
          <a:prstGeom prst="rect">
            <a:avLst/>
          </a:prstGeom>
          <a:noFill/>
          <a:ln w="9525">
            <a:noFill/>
            <a:miter lim="800000"/>
            <a:headEnd/>
            <a:tailEnd/>
          </a:ln>
        </p:spPr>
        <p:txBody>
          <a:bodyPr wrap="square" lIns="45720" tIns="22860" rIns="45720" bIns="22860" anchor="ctr">
            <a:spAutoFit/>
          </a:bodyPr>
          <a:lstStyle/>
          <a:p>
            <a:pPr defTabSz="1088232" eaLnBrk="1" fontAlgn="auto" hangingPunct="1">
              <a:spcBef>
                <a:spcPts val="0"/>
              </a:spcBef>
              <a:spcAft>
                <a:spcPts val="0"/>
              </a:spcAft>
              <a:defRPr/>
            </a:pPr>
            <a:r>
              <a:rPr lang="fr-FR" sz="1600" dirty="0" smtClean="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rPr>
              <a:t>La Nef anime sa propre plateforme de financement participatif sous forme de dons (avec ou sans contreparties) : Zeste. </a:t>
            </a:r>
          </a:p>
          <a:p>
            <a:pPr defTabSz="1088232" eaLnBrk="1" fontAlgn="auto" hangingPunct="1">
              <a:spcBef>
                <a:spcPts val="0"/>
              </a:spcBef>
              <a:spcAft>
                <a:spcPts val="0"/>
              </a:spcAft>
              <a:defRPr/>
            </a:pPr>
            <a:endParaRPr lang="fr-FR" sz="1600" dirty="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endParaRPr>
          </a:p>
          <a:p>
            <a:pPr defTabSz="1088232" eaLnBrk="1" fontAlgn="auto" hangingPunct="1">
              <a:spcBef>
                <a:spcPts val="0"/>
              </a:spcBef>
              <a:spcAft>
                <a:spcPts val="0"/>
              </a:spcAft>
              <a:defRPr/>
            </a:pPr>
            <a:r>
              <a:rPr lang="fr-FR" sz="1600" dirty="0" smtClean="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rPr>
              <a:t>L’innovation technologique se met au service de son projet initial : </a:t>
            </a:r>
            <a:r>
              <a:rPr lang="fr-FR" sz="1600" dirty="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rPr>
              <a:t>relier, autour d’une économie durable et solidaire, porteurs d’argent et porteurs de projet. </a:t>
            </a:r>
            <a:r>
              <a:rPr lang="fr-FR" sz="1600" dirty="0" smtClean="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rPr>
              <a:t>Autre enjeu : accompagner au mieux les </a:t>
            </a:r>
            <a:r>
              <a:rPr lang="fr-FR" sz="1600" dirty="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rPr>
              <a:t>porteurs de projet dans l’appropriation </a:t>
            </a:r>
            <a:r>
              <a:rPr lang="fr-FR" sz="1600" dirty="0" smtClean="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rPr>
              <a:t>de ces nouvelles techniques </a:t>
            </a:r>
            <a:r>
              <a:rPr lang="fr-FR" sz="1600" dirty="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rPr>
              <a:t>de </a:t>
            </a:r>
            <a:r>
              <a:rPr lang="fr-FR" sz="1600" dirty="0" smtClean="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rPr>
              <a:t>mobilisation citoyenne</a:t>
            </a:r>
            <a:r>
              <a:rPr lang="fr-FR" sz="1600" dirty="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rPr>
              <a:t>.</a:t>
            </a:r>
          </a:p>
        </p:txBody>
      </p:sp>
      <p:pic>
        <p:nvPicPr>
          <p:cNvPr id="25" name="Picture 2" descr="L:\COMMUNICATION\FICHIERS SOURCES\Zeste\ZESTE_LOGO_CD\ZESTE_LOGO_CD\Logo\ZESTE_logo-optimise-web.png">
            <a:hlinkClick r:id="rId3"/>
          </p:cNvPr>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17742" t="28997" r="16721" b="31824"/>
          <a:stretch/>
        </p:blipFill>
        <p:spPr bwMode="auto">
          <a:xfrm>
            <a:off x="3125448" y="3181350"/>
            <a:ext cx="2817684" cy="119084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1804000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AutoShape 6"/>
          <p:cNvSpPr>
            <a:spLocks/>
          </p:cNvSpPr>
          <p:nvPr/>
        </p:nvSpPr>
        <p:spPr bwMode="auto">
          <a:xfrm>
            <a:off x="556089" y="431800"/>
            <a:ext cx="7368711" cy="29368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600"/>
                </a:lnTo>
                <a:lnTo>
                  <a:pt x="0" y="2160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38100" tIns="38100" rIns="38100" bIns="38100" anchor="ctr"/>
          <a:lstStyle/>
          <a:p>
            <a:pPr>
              <a:defRPr/>
            </a:pPr>
            <a:r>
              <a:rPr lang="es-ES" sz="2000" dirty="0">
                <a:solidFill>
                  <a:srgbClr val="53585F"/>
                </a:solidFill>
                <a:latin typeface="Verdana" panose="020B0604030504040204" pitchFamily="34" charset="0"/>
                <a:ea typeface="Verdana" panose="020B0604030504040204" pitchFamily="34" charset="0"/>
                <a:cs typeface="Verdana" panose="020B0604030504040204" pitchFamily="34" charset="0"/>
              </a:rPr>
              <a:t>SOUTENIR </a:t>
            </a:r>
            <a:r>
              <a:rPr lang="es-ES" sz="2000" dirty="0" smtClean="0">
                <a:solidFill>
                  <a:srgbClr val="53585F"/>
                </a:solidFill>
                <a:latin typeface="Verdana" panose="020B0604030504040204" pitchFamily="34" charset="0"/>
                <a:ea typeface="Verdana" panose="020B0604030504040204" pitchFamily="34" charset="0"/>
                <a:cs typeface="Verdana" panose="020B0604030504040204" pitchFamily="34" charset="0"/>
              </a:rPr>
              <a:t>DES OUTILS D’INVESTISSEMENT CITOYEN</a:t>
            </a:r>
            <a:endParaRPr lang="es-ES" sz="2000" dirty="0">
              <a:solidFill>
                <a:srgbClr val="53585F"/>
              </a:solidFill>
              <a:latin typeface="Verdana" panose="020B0604030504040204" pitchFamily="34" charset="0"/>
              <a:ea typeface="Verdana" panose="020B0604030504040204" pitchFamily="34" charset="0"/>
              <a:cs typeface="Verdana" panose="020B0604030504040204" pitchFamily="34" charset="0"/>
            </a:endParaRPr>
          </a:p>
        </p:txBody>
      </p:sp>
      <p:sp>
        <p:nvSpPr>
          <p:cNvPr id="2" name="Rectangle 1"/>
          <p:cNvSpPr/>
          <p:nvPr/>
        </p:nvSpPr>
        <p:spPr>
          <a:xfrm>
            <a:off x="366945" y="1064389"/>
            <a:ext cx="7557856" cy="1431161"/>
          </a:xfrm>
          <a:prstGeom prst="rect">
            <a:avLst/>
          </a:prstGeom>
          <a:noFill/>
          <a:ln w="9525">
            <a:noFill/>
            <a:miter lim="800000"/>
            <a:headEnd/>
            <a:tailEnd/>
          </a:ln>
        </p:spPr>
        <p:txBody>
          <a:bodyPr wrap="square" lIns="45720" tIns="22860" rIns="45720" bIns="22860" anchor="ctr">
            <a:spAutoFit/>
          </a:bodyPr>
          <a:lstStyle/>
          <a:p>
            <a:pPr defTabSz="1088232" eaLnBrk="1" fontAlgn="auto" hangingPunct="1">
              <a:spcBef>
                <a:spcPts val="0"/>
              </a:spcBef>
              <a:spcAft>
                <a:spcPts val="0"/>
              </a:spcAft>
            </a:pPr>
            <a:r>
              <a:rPr lang="fr-FR" dirty="0" smtClean="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rPr>
              <a:t>Les </a:t>
            </a:r>
            <a:r>
              <a:rPr lang="fr-FR" dirty="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rPr>
              <a:t>liens étroits qu’entretient la Nef avec les acteurs de l’Économie Sociale et Solidaire l’ont conduit à participer activement à </a:t>
            </a:r>
            <a:r>
              <a:rPr lang="fr-FR" dirty="0">
                <a:solidFill>
                  <a:srgbClr val="25408F"/>
                </a:solidFill>
                <a:latin typeface="Verdana" panose="020B0604030504040204" pitchFamily="34" charset="0"/>
                <a:ea typeface="Verdana" panose="020B0604030504040204" pitchFamily="34" charset="0"/>
                <a:cs typeface="Verdana" panose="020B0604030504040204" pitchFamily="34" charset="0"/>
              </a:rPr>
              <a:t>la fondation et à la </a:t>
            </a:r>
            <a:r>
              <a:rPr lang="fr-FR" dirty="0" err="1">
                <a:solidFill>
                  <a:srgbClr val="25408F"/>
                </a:solidFill>
                <a:latin typeface="Verdana" panose="020B0604030504040204" pitchFamily="34" charset="0"/>
                <a:ea typeface="Verdana" panose="020B0604030504040204" pitchFamily="34" charset="0"/>
                <a:cs typeface="Verdana" panose="020B0604030504040204" pitchFamily="34" charset="0"/>
              </a:rPr>
              <a:t>co-gestion</a:t>
            </a:r>
            <a:r>
              <a:rPr lang="fr-FR" dirty="0">
                <a:solidFill>
                  <a:srgbClr val="25408F"/>
                </a:solidFill>
                <a:latin typeface="Verdana" panose="020B0604030504040204" pitchFamily="34" charset="0"/>
                <a:ea typeface="Verdana" panose="020B0604030504040204" pitchFamily="34" charset="0"/>
                <a:cs typeface="Verdana" panose="020B0604030504040204" pitchFamily="34" charset="0"/>
              </a:rPr>
              <a:t> d’outils financiers </a:t>
            </a:r>
            <a:r>
              <a:rPr lang="fr-FR" dirty="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rPr>
              <a:t>qui leur sont dédiés.</a:t>
            </a:r>
          </a:p>
          <a:p>
            <a:pPr defTabSz="1088232" eaLnBrk="1" fontAlgn="auto" hangingPunct="1">
              <a:spcBef>
                <a:spcPts val="0"/>
              </a:spcBef>
              <a:spcAft>
                <a:spcPts val="0"/>
              </a:spcAft>
            </a:pPr>
            <a:endParaRPr lang="fr-FR" dirty="0">
              <a:solidFill>
                <a:srgbClr val="25408F"/>
              </a:solidFill>
              <a:latin typeface="Verdana" panose="020B0604030504040204" pitchFamily="34" charset="0"/>
              <a:ea typeface="Verdana" panose="020B0604030504040204" pitchFamily="34" charset="0"/>
              <a:cs typeface="Verdana" panose="020B0604030504040204" pitchFamily="34" charset="0"/>
            </a:endParaRPr>
          </a:p>
        </p:txBody>
      </p:sp>
      <p:pic>
        <p:nvPicPr>
          <p:cNvPr id="2051" name="Picture 3" descr="P:\Logos\partenaires-prestataires\Energie-partagee-invest-logo-RVB.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184190" y="2494839"/>
            <a:ext cx="1055337" cy="1439903"/>
          </a:xfrm>
          <a:prstGeom prst="rect">
            <a:avLst/>
          </a:prstGeom>
          <a:noFill/>
          <a:extLst>
            <a:ext uri="{909E8E84-426E-40DD-AFC4-6F175D3DCCD1}">
              <a14:hiddenFill xmlns:a14="http://schemas.microsoft.com/office/drawing/2010/main">
                <a:solidFill>
                  <a:srgbClr val="FFFFFF"/>
                </a:solidFill>
              </a14:hiddenFill>
            </a:ext>
          </a:extLst>
        </p:spPr>
      </p:pic>
      <p:pic>
        <p:nvPicPr>
          <p:cNvPr id="2053"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09513" y="2500415"/>
            <a:ext cx="1428750" cy="1428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Rectangle 2"/>
          <p:cNvSpPr/>
          <p:nvPr/>
        </p:nvSpPr>
        <p:spPr>
          <a:xfrm>
            <a:off x="1497421" y="4011861"/>
            <a:ext cx="1627187" cy="307777"/>
          </a:xfrm>
          <a:prstGeom prst="rect">
            <a:avLst/>
          </a:prstGeom>
        </p:spPr>
        <p:txBody>
          <a:bodyPr wrap="square">
            <a:spAutoFit/>
          </a:bodyPr>
          <a:lstStyle/>
          <a:p>
            <a:pPr algn="ctr"/>
            <a:r>
              <a:rPr lang="fr-FR" sz="1400" dirty="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rPr>
              <a:t>2008</a:t>
            </a:r>
          </a:p>
        </p:txBody>
      </p:sp>
      <p:sp>
        <p:nvSpPr>
          <p:cNvPr id="8" name="Rectangle 7"/>
          <p:cNvSpPr/>
          <p:nvPr/>
        </p:nvSpPr>
        <p:spPr>
          <a:xfrm>
            <a:off x="3126380" y="4011861"/>
            <a:ext cx="1055337" cy="307777"/>
          </a:xfrm>
          <a:prstGeom prst="rect">
            <a:avLst/>
          </a:prstGeom>
        </p:spPr>
        <p:txBody>
          <a:bodyPr wrap="square">
            <a:spAutoFit/>
          </a:bodyPr>
          <a:lstStyle/>
          <a:p>
            <a:pPr algn="ctr"/>
            <a:r>
              <a:rPr lang="fr-FR" sz="1400" dirty="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rPr>
              <a:t>2010</a:t>
            </a:r>
          </a:p>
        </p:txBody>
      </p:sp>
      <p:sp>
        <p:nvSpPr>
          <p:cNvPr id="36" name="Rectangle 35"/>
          <p:cNvSpPr/>
          <p:nvPr/>
        </p:nvSpPr>
        <p:spPr>
          <a:xfrm>
            <a:off x="4214306" y="4011861"/>
            <a:ext cx="1915959" cy="307777"/>
          </a:xfrm>
          <a:prstGeom prst="rect">
            <a:avLst/>
          </a:prstGeom>
        </p:spPr>
        <p:txBody>
          <a:bodyPr wrap="square">
            <a:spAutoFit/>
          </a:bodyPr>
          <a:lstStyle/>
          <a:p>
            <a:pPr algn="ctr"/>
            <a:r>
              <a:rPr lang="fr-FR" sz="1400" dirty="0" smtClean="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rPr>
              <a:t>2014</a:t>
            </a:r>
            <a:endParaRPr lang="fr-FR" sz="1400" dirty="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endParaRPr>
          </a:p>
        </p:txBody>
      </p:sp>
      <p:sp>
        <p:nvSpPr>
          <p:cNvPr id="37" name="Rectangle 36"/>
          <p:cNvSpPr/>
          <p:nvPr/>
        </p:nvSpPr>
        <p:spPr>
          <a:xfrm>
            <a:off x="6009513" y="4011861"/>
            <a:ext cx="1428750" cy="307777"/>
          </a:xfrm>
          <a:prstGeom prst="rect">
            <a:avLst/>
          </a:prstGeom>
        </p:spPr>
        <p:txBody>
          <a:bodyPr wrap="square">
            <a:spAutoFit/>
          </a:bodyPr>
          <a:lstStyle/>
          <a:p>
            <a:pPr algn="ctr"/>
            <a:r>
              <a:rPr lang="fr-FR" sz="1400" dirty="0" smtClean="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rPr>
              <a:t>2015</a:t>
            </a:r>
            <a:endParaRPr lang="fr-FR" sz="1400" dirty="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endParaRPr>
          </a:p>
        </p:txBody>
      </p:sp>
      <p:pic>
        <p:nvPicPr>
          <p:cNvPr id="38" name="Picture 2" descr="P:\Logos\partenaires-prestataires\Terre_de_Liens_fonciere_quadri.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428587" y="2648567"/>
            <a:ext cx="1623754" cy="1132447"/>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4" descr="C:\Users\j.bonnet\Desktop\solifap-partenaires.pn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613593" y="2622099"/>
            <a:ext cx="1158915" cy="115891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9809550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AutoShape 6"/>
          <p:cNvSpPr>
            <a:spLocks/>
          </p:cNvSpPr>
          <p:nvPr/>
        </p:nvSpPr>
        <p:spPr bwMode="auto">
          <a:xfrm>
            <a:off x="539750" y="431800"/>
            <a:ext cx="5708650" cy="28575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600"/>
                </a:lnTo>
                <a:lnTo>
                  <a:pt x="0" y="2160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38100" tIns="38100" rIns="38100" bIns="38100" anchor="ctr"/>
          <a:lstStyle/>
          <a:p>
            <a:pPr>
              <a:defRPr/>
            </a:pPr>
            <a:r>
              <a:rPr lang="es-ES" sz="2000" dirty="0" smtClean="0">
                <a:solidFill>
                  <a:srgbClr val="53585F"/>
                </a:solidFill>
                <a:latin typeface="Verdana" panose="020B0604030504040204" pitchFamily="34" charset="0"/>
                <a:ea typeface="Verdana" panose="020B0604030504040204" pitchFamily="34" charset="0"/>
                <a:cs typeface="Verdana" panose="020B0604030504040204" pitchFamily="34" charset="0"/>
              </a:rPr>
              <a:t>UN RÉSEAU LARGE DE PARTENAIRES</a:t>
            </a:r>
            <a:endParaRPr lang="es-ES" sz="800" dirty="0">
              <a:latin typeface="Verdana" panose="020B0604030504040204" pitchFamily="34" charset="0"/>
              <a:ea typeface="Verdana" panose="020B0604030504040204" pitchFamily="34" charset="0"/>
              <a:cs typeface="Verdana" panose="020B0604030504040204" pitchFamily="34" charset="0"/>
            </a:endParaRPr>
          </a:p>
        </p:txBody>
      </p:sp>
      <p:cxnSp>
        <p:nvCxnSpPr>
          <p:cNvPr id="91" name="Straight Connector 785"/>
          <p:cNvCxnSpPr/>
          <p:nvPr/>
        </p:nvCxnSpPr>
        <p:spPr>
          <a:xfrm>
            <a:off x="1447800" y="1107645"/>
            <a:ext cx="0" cy="3788761"/>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92" name="Straight Connector 785"/>
          <p:cNvCxnSpPr/>
          <p:nvPr/>
        </p:nvCxnSpPr>
        <p:spPr>
          <a:xfrm>
            <a:off x="3810000" y="1171475"/>
            <a:ext cx="0" cy="3649207"/>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23607" name="ZoneTexte 7"/>
          <p:cNvSpPr txBox="1">
            <a:spLocks noChangeArrowheads="1"/>
          </p:cNvSpPr>
          <p:nvPr/>
        </p:nvSpPr>
        <p:spPr bwMode="auto">
          <a:xfrm>
            <a:off x="189898" y="971550"/>
            <a:ext cx="1338878"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algn="ctr"/>
            <a:r>
              <a:rPr lang="fr-FR" altLang="fr-FR" sz="1400" dirty="0" smtClean="0">
                <a:latin typeface="Verdana" pitchFamily="34" charset="0"/>
                <a:ea typeface="Verdana" pitchFamily="34" charset="0"/>
                <a:cs typeface="Verdana" pitchFamily="34" charset="0"/>
              </a:rPr>
              <a:t>Finance </a:t>
            </a:r>
          </a:p>
          <a:p>
            <a:pPr algn="ctr"/>
            <a:r>
              <a:rPr lang="fr-FR" altLang="fr-FR" sz="1400" dirty="0" smtClean="0">
                <a:latin typeface="Verdana" pitchFamily="34" charset="0"/>
                <a:ea typeface="Verdana" pitchFamily="34" charset="0"/>
                <a:cs typeface="Verdana" pitchFamily="34" charset="0"/>
              </a:rPr>
              <a:t>citoyenne</a:t>
            </a:r>
            <a:endParaRPr lang="fr-FR" altLang="fr-FR" sz="1400" dirty="0">
              <a:latin typeface="Verdana" pitchFamily="34" charset="0"/>
              <a:ea typeface="Verdana" pitchFamily="34" charset="0"/>
              <a:cs typeface="Verdana" pitchFamily="34" charset="0"/>
            </a:endParaRPr>
          </a:p>
        </p:txBody>
      </p:sp>
      <p:sp>
        <p:nvSpPr>
          <p:cNvPr id="23608" name="ZoneTexte 140"/>
          <p:cNvSpPr txBox="1">
            <a:spLocks noChangeArrowheads="1"/>
          </p:cNvSpPr>
          <p:nvPr/>
        </p:nvSpPr>
        <p:spPr bwMode="auto">
          <a:xfrm>
            <a:off x="1623186" y="1079271"/>
            <a:ext cx="2057400"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algn="ctr"/>
            <a:r>
              <a:rPr lang="fr-FR" altLang="fr-FR" sz="1400" dirty="0" smtClean="0">
                <a:latin typeface="Verdana" pitchFamily="34" charset="0"/>
                <a:ea typeface="Verdana" pitchFamily="34" charset="0"/>
                <a:cs typeface="Verdana" pitchFamily="34" charset="0"/>
              </a:rPr>
              <a:t>Partager ses intérêts</a:t>
            </a:r>
            <a:endParaRPr lang="fr-FR" altLang="fr-FR" sz="1400" dirty="0">
              <a:latin typeface="Verdana" pitchFamily="34" charset="0"/>
              <a:ea typeface="Verdana" pitchFamily="34" charset="0"/>
              <a:cs typeface="Verdana" pitchFamily="34" charset="0"/>
            </a:endParaRPr>
          </a:p>
        </p:txBody>
      </p:sp>
      <p:sp>
        <p:nvSpPr>
          <p:cNvPr id="23609" name="ZoneTexte 141"/>
          <p:cNvSpPr txBox="1">
            <a:spLocks noChangeArrowheads="1"/>
          </p:cNvSpPr>
          <p:nvPr/>
        </p:nvSpPr>
        <p:spPr bwMode="auto">
          <a:xfrm>
            <a:off x="4184400" y="-400050"/>
            <a:ext cx="4391072"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algn="ctr"/>
            <a:r>
              <a:rPr lang="fr-FR" altLang="fr-FR" sz="1400" dirty="0" smtClean="0">
                <a:latin typeface="Verdana" pitchFamily="34" charset="0"/>
                <a:ea typeface="Verdana" pitchFamily="34" charset="0"/>
                <a:cs typeface="Verdana" pitchFamily="34" charset="0"/>
              </a:rPr>
              <a:t>… et des réseaux partenaires</a:t>
            </a:r>
            <a:endParaRPr lang="fr-FR" altLang="fr-FR" sz="1400" dirty="0">
              <a:latin typeface="Verdana" pitchFamily="34" charset="0"/>
              <a:ea typeface="Verdana" pitchFamily="34" charset="0"/>
              <a:cs typeface="Verdana" pitchFamily="34" charset="0"/>
            </a:endParaRPr>
          </a:p>
        </p:txBody>
      </p:sp>
      <p:grpSp>
        <p:nvGrpSpPr>
          <p:cNvPr id="23" name="Groupe 22"/>
          <p:cNvGrpSpPr/>
          <p:nvPr/>
        </p:nvGrpSpPr>
        <p:grpSpPr>
          <a:xfrm>
            <a:off x="589337" y="1733550"/>
            <a:ext cx="547493" cy="2959809"/>
            <a:chOff x="589337" y="1733550"/>
            <a:chExt cx="547493" cy="2959809"/>
          </a:xfrm>
        </p:grpSpPr>
        <p:pic>
          <p:nvPicPr>
            <p:cNvPr id="23568" name="Picture 40" descr="P:\Logos\partenaires-prestataires\Logos acteurs de la Transition\Ok Site\2015_Logo_Ok_Site_EnergiePartagee.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6830" y="1733550"/>
              <a:ext cx="540000" cy="5691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571" name="Picture 43" descr="P:\Logos\partenaires-prestataires\Logos acteurs de la Transition\Ok Site\2015_Logo_Ok_Site_Terre_De_Liens.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96830" y="3538178"/>
              <a:ext cx="540000" cy="5684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6" name="Picture 2" descr="C:\Users\j.bonnet\Desktop\cocagne-investissement-partenaire-nef.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89337" y="2367693"/>
              <a:ext cx="540000" cy="540000"/>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descr="C:\Users\j.bonnet\Desktop\sidi-partenaire-nef.pn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89337" y="2953215"/>
              <a:ext cx="540000" cy="540000"/>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C:\Users\j.bonnet\Desktop\solifap-partenaires.pn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89337" y="4153359"/>
              <a:ext cx="540000" cy="540000"/>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4" name="Groupe 3"/>
          <p:cNvGrpSpPr/>
          <p:nvPr/>
        </p:nvGrpSpPr>
        <p:grpSpPr>
          <a:xfrm>
            <a:off x="1683844" y="1625894"/>
            <a:ext cx="1897556" cy="3038431"/>
            <a:chOff x="1995244" y="1501982"/>
            <a:chExt cx="1897556" cy="3038431"/>
          </a:xfrm>
        </p:grpSpPr>
        <p:pic>
          <p:nvPicPr>
            <p:cNvPr id="23589" name="Picture 58" descr="P:\Logos\partenaires-prestataires\Logos bénéficiaires épargne\Ok Site\2015_Logo_Ok_Site_Accueil_Paysan.jp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352800" y="2090039"/>
              <a:ext cx="540000" cy="534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4" name="Picture 43" descr="P:\Logos\partenaires-prestataires\Logos acteurs de la Transition\Ok Site\2015_Logo_Ok_Site_Terre_De_Liens.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95244" y="2705626"/>
              <a:ext cx="540000" cy="5684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9" name="Picture 5" descr="C:\Users\j.bonnet\Desktop\negawatt-partenaire-nef-1.png"/>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341446" y="3355940"/>
              <a:ext cx="540000" cy="540000"/>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C:\Users\j.bonnet\Desktop\nature-et-progres-partenaire-nef.png"/>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3352800" y="2705626"/>
              <a:ext cx="540000" cy="540000"/>
            </a:xfrm>
            <a:prstGeom prst="rect">
              <a:avLst/>
            </a:prstGeom>
            <a:noFill/>
            <a:extLst>
              <a:ext uri="{909E8E84-426E-40DD-AFC4-6F175D3DCCD1}">
                <a14:hiddenFill xmlns:a14="http://schemas.microsoft.com/office/drawing/2010/main">
                  <a:solidFill>
                    <a:srgbClr val="FFFFFF"/>
                  </a:solidFill>
                </a14:hiddenFill>
              </a:ext>
            </a:extLst>
          </p:spPr>
        </p:pic>
        <p:pic>
          <p:nvPicPr>
            <p:cNvPr id="1031" name="Picture 7" descr="C:\Users\j.bonnet\Desktop\les-amis-de-la-biodynamie-partenaire-nef.png"/>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2693286" y="2705626"/>
              <a:ext cx="540000" cy="540000"/>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C:\Users\j.bonnet\Desktop\entrepreneurs-du-monde-partenaire-nef.png"/>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2693286" y="2090039"/>
              <a:ext cx="540000" cy="540000"/>
            </a:xfrm>
            <a:prstGeom prst="rect">
              <a:avLst/>
            </a:prstGeom>
            <a:noFill/>
            <a:extLst>
              <a:ext uri="{909E8E84-426E-40DD-AFC4-6F175D3DCCD1}">
                <a14:hiddenFill xmlns:a14="http://schemas.microsoft.com/office/drawing/2010/main">
                  <a:solidFill>
                    <a:srgbClr val="FFFFFF"/>
                  </a:solidFill>
                </a14:hiddenFill>
              </a:ext>
            </a:extLst>
          </p:spPr>
        </p:pic>
        <p:pic>
          <p:nvPicPr>
            <p:cNvPr id="1033" name="Picture 9" descr="C:\Users\j.bonnet\Desktop\colibris-partenaire-nef-1.png"/>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1995244" y="2090039"/>
              <a:ext cx="540000" cy="540000"/>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C:\Users\j.bonnet\Desktop\bio-consomacteurs-partenaire-nef.png"/>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3352800" y="1501982"/>
              <a:ext cx="540000" cy="540000"/>
            </a:xfrm>
            <a:prstGeom prst="rect">
              <a:avLst/>
            </a:prstGeom>
            <a:noFill/>
            <a:extLst>
              <a:ext uri="{909E8E84-426E-40DD-AFC4-6F175D3DCCD1}">
                <a14:hiddenFill xmlns:a14="http://schemas.microsoft.com/office/drawing/2010/main">
                  <a:solidFill>
                    <a:srgbClr val="FFFFFF"/>
                  </a:solidFill>
                </a14:hiddenFill>
              </a:ext>
            </a:extLst>
          </p:spPr>
        </p:pic>
        <p:pic>
          <p:nvPicPr>
            <p:cNvPr id="1035" name="Picture 11" descr="C:\Users\j.bonnet\Desktop\amnesty-international-partenaire-nef.png"/>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2693286" y="1501982"/>
              <a:ext cx="540000" cy="540000"/>
            </a:xfrm>
            <a:prstGeom prst="rect">
              <a:avLst/>
            </a:prstGeom>
            <a:noFill/>
            <a:extLst>
              <a:ext uri="{909E8E84-426E-40DD-AFC4-6F175D3DCCD1}">
                <a14:hiddenFill xmlns:a14="http://schemas.microsoft.com/office/drawing/2010/main">
                  <a:solidFill>
                    <a:srgbClr val="FFFFFF"/>
                  </a:solidFill>
                </a14:hiddenFill>
              </a:ext>
            </a:extLst>
          </p:spPr>
        </p:pic>
        <p:pic>
          <p:nvPicPr>
            <p:cNvPr id="1036" name="Picture 12" descr="C:\Users\j.bonnet\Desktop\fonds-germe-partenaire-nef.png"/>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1995244" y="1501982"/>
              <a:ext cx="540000" cy="540000"/>
            </a:xfrm>
            <a:prstGeom prst="rect">
              <a:avLst/>
            </a:prstGeom>
            <a:noFill/>
            <a:extLst>
              <a:ext uri="{909E8E84-426E-40DD-AFC4-6F175D3DCCD1}">
                <a14:hiddenFill xmlns:a14="http://schemas.microsoft.com/office/drawing/2010/main">
                  <a:solidFill>
                    <a:srgbClr val="FFFFFF"/>
                  </a:solidFill>
                </a14:hiddenFill>
              </a:ext>
            </a:extLst>
          </p:spPr>
        </p:pic>
        <p:pic>
          <p:nvPicPr>
            <p:cNvPr id="1037" name="Picture 13" descr="C:\Users\j.bonnet\Desktop\reseau-cocagne-partenaire-nef-1.png"/>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3000728" y="3355940"/>
              <a:ext cx="540000" cy="540000"/>
            </a:xfrm>
            <a:prstGeom prst="rect">
              <a:avLst/>
            </a:prstGeom>
            <a:noFill/>
            <a:extLst>
              <a:ext uri="{909E8E84-426E-40DD-AFC4-6F175D3DCCD1}">
                <a14:hiddenFill xmlns:a14="http://schemas.microsoft.com/office/drawing/2010/main">
                  <a:solidFill>
                    <a:srgbClr val="FFFFFF"/>
                  </a:solidFill>
                </a14:hiddenFill>
              </a:ext>
            </a:extLst>
          </p:spPr>
        </p:pic>
        <p:pic>
          <p:nvPicPr>
            <p:cNvPr id="1038" name="Picture 14" descr="C:\Users\j.bonnet\Desktop\reseau-sortir-du-nucleaire-partenaire-nef.png"/>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2341446" y="4000413"/>
              <a:ext cx="540000" cy="540000"/>
            </a:xfrm>
            <a:prstGeom prst="rect">
              <a:avLst/>
            </a:prstGeom>
            <a:noFill/>
            <a:extLst>
              <a:ext uri="{909E8E84-426E-40DD-AFC4-6F175D3DCCD1}">
                <a14:hiddenFill xmlns:a14="http://schemas.microsoft.com/office/drawing/2010/main">
                  <a:solidFill>
                    <a:srgbClr val="FFFFFF"/>
                  </a:solidFill>
                </a14:hiddenFill>
              </a:ext>
            </a:extLst>
          </p:spPr>
        </p:pic>
        <p:pic>
          <p:nvPicPr>
            <p:cNvPr id="1039" name="Picture 15" descr="C:\Users\j.bonnet\Desktop\zero-waste-france-partenaire-nef.png"/>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3000728" y="4000413"/>
              <a:ext cx="540000" cy="540000"/>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7" name="Groupe 6"/>
          <p:cNvGrpSpPr/>
          <p:nvPr/>
        </p:nvGrpSpPr>
        <p:grpSpPr>
          <a:xfrm>
            <a:off x="4463528" y="1581150"/>
            <a:ext cx="4604272" cy="1220425"/>
            <a:chOff x="4063993" y="1646154"/>
            <a:chExt cx="4604272" cy="1220425"/>
          </a:xfrm>
        </p:grpSpPr>
        <p:pic>
          <p:nvPicPr>
            <p:cNvPr id="1040" name="Picture 16" descr="C:\Users\j.bonnet\Desktop\enercoop-partenaire-nef.png"/>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5133428" y="1646154"/>
              <a:ext cx="540000" cy="540000"/>
            </a:xfrm>
            <a:prstGeom prst="rect">
              <a:avLst/>
            </a:prstGeom>
            <a:noFill/>
            <a:extLst>
              <a:ext uri="{909E8E84-426E-40DD-AFC4-6F175D3DCCD1}">
                <a14:hiddenFill xmlns:a14="http://schemas.microsoft.com/office/drawing/2010/main">
                  <a:solidFill>
                    <a:srgbClr val="FFFFFF"/>
                  </a:solidFill>
                </a14:hiddenFill>
              </a:ext>
            </a:extLst>
          </p:spPr>
        </p:pic>
        <p:pic>
          <p:nvPicPr>
            <p:cNvPr id="1041" name="Picture 17" descr="C:\Users\j.bonnet\Desktop\collectif-transition-citoyenne.jpg"/>
            <p:cNvPicPr>
              <a:picLocks noChangeAspect="1" noChangeArrowheads="1"/>
            </p:cNvPicPr>
            <p:nvPr/>
          </p:nvPicPr>
          <p:blipFill>
            <a:blip r:embed="rId21" cstate="print">
              <a:extLst>
                <a:ext uri="{28A0092B-C50C-407E-A947-70E740481C1C}">
                  <a14:useLocalDpi xmlns:a14="http://schemas.microsoft.com/office/drawing/2010/main" val="0"/>
                </a:ext>
              </a:extLst>
            </a:blip>
            <a:srcRect/>
            <a:stretch>
              <a:fillRect/>
            </a:stretch>
          </p:blipFill>
          <p:spPr bwMode="auto">
            <a:xfrm>
              <a:off x="5732395" y="1646154"/>
              <a:ext cx="540000" cy="540000"/>
            </a:xfrm>
            <a:prstGeom prst="rect">
              <a:avLst/>
            </a:prstGeom>
            <a:noFill/>
            <a:extLst>
              <a:ext uri="{909E8E84-426E-40DD-AFC4-6F175D3DCCD1}">
                <a14:hiddenFill xmlns:a14="http://schemas.microsoft.com/office/drawing/2010/main">
                  <a:solidFill>
                    <a:srgbClr val="FFFFFF"/>
                  </a:solidFill>
                </a14:hiddenFill>
              </a:ext>
            </a:extLst>
          </p:spPr>
        </p:pic>
        <p:pic>
          <p:nvPicPr>
            <p:cNvPr id="1042" name="Picture 18" descr="C:\Users\j.bonnet\Desktop\biocoop-partenaire-nef.png"/>
            <p:cNvPicPr>
              <a:picLocks noChangeAspect="1" noChangeArrowheads="1"/>
            </p:cNvPicPr>
            <p:nvPr/>
          </p:nvPicPr>
          <p:blipFill>
            <a:blip r:embed="rId22">
              <a:extLst>
                <a:ext uri="{28A0092B-C50C-407E-A947-70E740481C1C}">
                  <a14:useLocalDpi xmlns:a14="http://schemas.microsoft.com/office/drawing/2010/main" val="0"/>
                </a:ext>
              </a:extLst>
            </a:blip>
            <a:srcRect/>
            <a:stretch>
              <a:fillRect/>
            </a:stretch>
          </p:blipFill>
          <p:spPr bwMode="auto">
            <a:xfrm>
              <a:off x="6331362" y="1646154"/>
              <a:ext cx="540000" cy="540000"/>
            </a:xfrm>
            <a:prstGeom prst="rect">
              <a:avLst/>
            </a:prstGeom>
            <a:noFill/>
            <a:extLst>
              <a:ext uri="{909E8E84-426E-40DD-AFC4-6F175D3DCCD1}">
                <a14:hiddenFill xmlns:a14="http://schemas.microsoft.com/office/drawing/2010/main">
                  <a:solidFill>
                    <a:srgbClr val="FFFFFF"/>
                  </a:solidFill>
                </a14:hiddenFill>
              </a:ext>
            </a:extLst>
          </p:spPr>
        </p:pic>
        <p:pic>
          <p:nvPicPr>
            <p:cNvPr id="1043" name="Picture 19" descr="C:\Users\j.bonnet\Desktop\association-nef-partenaire-nef.png"/>
            <p:cNvPicPr>
              <a:picLocks noChangeAspect="1" noChangeArrowheads="1"/>
            </p:cNvPicPr>
            <p:nvPr/>
          </p:nvPicPr>
          <p:blipFill>
            <a:blip r:embed="rId23">
              <a:extLst>
                <a:ext uri="{28A0092B-C50C-407E-A947-70E740481C1C}">
                  <a14:useLocalDpi xmlns:a14="http://schemas.microsoft.com/office/drawing/2010/main" val="0"/>
                </a:ext>
              </a:extLst>
            </a:blip>
            <a:srcRect/>
            <a:stretch>
              <a:fillRect/>
            </a:stretch>
          </p:blipFill>
          <p:spPr bwMode="auto">
            <a:xfrm>
              <a:off x="6930329" y="1646154"/>
              <a:ext cx="540000" cy="540000"/>
            </a:xfrm>
            <a:prstGeom prst="rect">
              <a:avLst/>
            </a:prstGeom>
            <a:noFill/>
            <a:extLst>
              <a:ext uri="{909E8E84-426E-40DD-AFC4-6F175D3DCCD1}">
                <a14:hiddenFill xmlns:a14="http://schemas.microsoft.com/office/drawing/2010/main">
                  <a:solidFill>
                    <a:srgbClr val="FFFFFF"/>
                  </a:solidFill>
                </a14:hiddenFill>
              </a:ext>
            </a:extLst>
          </p:spPr>
        </p:pic>
        <p:pic>
          <p:nvPicPr>
            <p:cNvPr id="1044" name="Picture 20" descr="C:\Users\j.bonnet\Desktop\labo-ess-partenaire-nef.png"/>
            <p:cNvPicPr>
              <a:picLocks noChangeAspect="1" noChangeArrowheads="1"/>
            </p:cNvPicPr>
            <p:nvPr/>
          </p:nvPicPr>
          <p:blipFill>
            <a:blip r:embed="rId24">
              <a:extLst>
                <a:ext uri="{28A0092B-C50C-407E-A947-70E740481C1C}">
                  <a14:useLocalDpi xmlns:a14="http://schemas.microsoft.com/office/drawing/2010/main" val="0"/>
                </a:ext>
              </a:extLst>
            </a:blip>
            <a:srcRect/>
            <a:stretch>
              <a:fillRect/>
            </a:stretch>
          </p:blipFill>
          <p:spPr bwMode="auto">
            <a:xfrm>
              <a:off x="7529296" y="1646154"/>
              <a:ext cx="540000" cy="540000"/>
            </a:xfrm>
            <a:prstGeom prst="rect">
              <a:avLst/>
            </a:prstGeom>
            <a:noFill/>
            <a:extLst>
              <a:ext uri="{909E8E84-426E-40DD-AFC4-6F175D3DCCD1}">
                <a14:hiddenFill xmlns:a14="http://schemas.microsoft.com/office/drawing/2010/main">
                  <a:solidFill>
                    <a:srgbClr val="FFFFFF"/>
                  </a:solidFill>
                </a14:hiddenFill>
              </a:ext>
            </a:extLst>
          </p:spPr>
        </p:pic>
        <p:pic>
          <p:nvPicPr>
            <p:cNvPr id="1045" name="Picture 21" descr="C:\Users\j.bonnet\Desktop\alternatiba-partenaire-nef.png"/>
            <p:cNvPicPr>
              <a:picLocks noChangeAspect="1" noChangeArrowheads="1"/>
            </p:cNvPicPr>
            <p:nvPr/>
          </p:nvPicPr>
          <p:blipFill>
            <a:blip r:embed="rId25">
              <a:extLst>
                <a:ext uri="{28A0092B-C50C-407E-A947-70E740481C1C}">
                  <a14:useLocalDpi xmlns:a14="http://schemas.microsoft.com/office/drawing/2010/main" val="0"/>
                </a:ext>
              </a:extLst>
            </a:blip>
            <a:srcRect/>
            <a:stretch>
              <a:fillRect/>
            </a:stretch>
          </p:blipFill>
          <p:spPr bwMode="auto">
            <a:xfrm>
              <a:off x="8128265" y="1646154"/>
              <a:ext cx="540000" cy="540000"/>
            </a:xfrm>
            <a:prstGeom prst="rect">
              <a:avLst/>
            </a:prstGeom>
            <a:noFill/>
            <a:extLst>
              <a:ext uri="{909E8E84-426E-40DD-AFC4-6F175D3DCCD1}">
                <a14:hiddenFill xmlns:a14="http://schemas.microsoft.com/office/drawing/2010/main">
                  <a:solidFill>
                    <a:srgbClr val="FFFFFF"/>
                  </a:solidFill>
                </a14:hiddenFill>
              </a:ext>
            </a:extLst>
          </p:spPr>
        </p:pic>
        <p:pic>
          <p:nvPicPr>
            <p:cNvPr id="1046" name="Picture 22" descr="C:\Users\j.bonnet\Desktop\les-amis-de-la-terre-partenaire-nef.png"/>
            <p:cNvPicPr>
              <a:picLocks noChangeAspect="1" noChangeArrowheads="1"/>
            </p:cNvPicPr>
            <p:nvPr/>
          </p:nvPicPr>
          <p:blipFill>
            <a:blip r:embed="rId26">
              <a:extLst>
                <a:ext uri="{28A0092B-C50C-407E-A947-70E740481C1C}">
                  <a14:useLocalDpi xmlns:a14="http://schemas.microsoft.com/office/drawing/2010/main" val="0"/>
                </a:ext>
              </a:extLst>
            </a:blip>
            <a:srcRect/>
            <a:stretch>
              <a:fillRect/>
            </a:stretch>
          </p:blipFill>
          <p:spPr bwMode="auto">
            <a:xfrm>
              <a:off x="4063993" y="2317172"/>
              <a:ext cx="540000" cy="540000"/>
            </a:xfrm>
            <a:prstGeom prst="rect">
              <a:avLst/>
            </a:prstGeom>
            <a:noFill/>
            <a:extLst>
              <a:ext uri="{909E8E84-426E-40DD-AFC4-6F175D3DCCD1}">
                <a14:hiddenFill xmlns:a14="http://schemas.microsoft.com/office/drawing/2010/main">
                  <a:solidFill>
                    <a:srgbClr val="FFFFFF"/>
                  </a:solidFill>
                </a14:hiddenFill>
              </a:ext>
            </a:extLst>
          </p:spPr>
        </p:pic>
        <p:pic>
          <p:nvPicPr>
            <p:cNvPr id="1048" name="Picture 24" descr="C:\Users\j.bonnet\Desktop\attac-partenaire-nef.png"/>
            <p:cNvPicPr>
              <a:picLocks noChangeAspect="1" noChangeArrowheads="1"/>
            </p:cNvPicPr>
            <p:nvPr/>
          </p:nvPicPr>
          <p:blipFill>
            <a:blip r:embed="rId27">
              <a:extLst>
                <a:ext uri="{28A0092B-C50C-407E-A947-70E740481C1C}">
                  <a14:useLocalDpi xmlns:a14="http://schemas.microsoft.com/office/drawing/2010/main" val="0"/>
                </a:ext>
              </a:extLst>
            </a:blip>
            <a:srcRect/>
            <a:stretch>
              <a:fillRect/>
            </a:stretch>
          </p:blipFill>
          <p:spPr bwMode="auto">
            <a:xfrm>
              <a:off x="5226737" y="2317172"/>
              <a:ext cx="540000" cy="540000"/>
            </a:xfrm>
            <a:prstGeom prst="rect">
              <a:avLst/>
            </a:prstGeom>
            <a:noFill/>
            <a:extLst>
              <a:ext uri="{909E8E84-426E-40DD-AFC4-6F175D3DCCD1}">
                <a14:hiddenFill xmlns:a14="http://schemas.microsoft.com/office/drawing/2010/main">
                  <a:solidFill>
                    <a:srgbClr val="FFFFFF"/>
                  </a:solidFill>
                </a14:hiddenFill>
              </a:ext>
            </a:extLst>
          </p:spPr>
        </p:pic>
        <p:pic>
          <p:nvPicPr>
            <p:cNvPr id="1050" name="Picture 26" descr="C:\Users\j.bonnet\Desktop\etic-partenaire-nef.png"/>
            <p:cNvPicPr>
              <a:picLocks noChangeAspect="1" noChangeArrowheads="1"/>
            </p:cNvPicPr>
            <p:nvPr/>
          </p:nvPicPr>
          <p:blipFill>
            <a:blip r:embed="rId28">
              <a:extLst>
                <a:ext uri="{28A0092B-C50C-407E-A947-70E740481C1C}">
                  <a14:useLocalDpi xmlns:a14="http://schemas.microsoft.com/office/drawing/2010/main" val="0"/>
                </a:ext>
              </a:extLst>
            </a:blip>
            <a:srcRect/>
            <a:stretch>
              <a:fillRect/>
            </a:stretch>
          </p:blipFill>
          <p:spPr bwMode="auto">
            <a:xfrm>
              <a:off x="6389481" y="2317172"/>
              <a:ext cx="540000" cy="540000"/>
            </a:xfrm>
            <a:prstGeom prst="rect">
              <a:avLst/>
            </a:prstGeom>
            <a:noFill/>
            <a:extLst>
              <a:ext uri="{909E8E84-426E-40DD-AFC4-6F175D3DCCD1}">
                <a14:hiddenFill xmlns:a14="http://schemas.microsoft.com/office/drawing/2010/main">
                  <a:solidFill>
                    <a:srgbClr val="FFFFFF"/>
                  </a:solidFill>
                </a14:hiddenFill>
              </a:ext>
            </a:extLst>
          </p:spPr>
        </p:pic>
        <p:pic>
          <p:nvPicPr>
            <p:cNvPr id="1053" name="Picture 29" descr="C:\Users\j.bonnet\Desktop\MLCC-partenaire-nef.png"/>
            <p:cNvPicPr>
              <a:picLocks noChangeAspect="1" noChangeArrowheads="1"/>
            </p:cNvPicPr>
            <p:nvPr/>
          </p:nvPicPr>
          <p:blipFill>
            <a:blip r:embed="rId29">
              <a:extLst>
                <a:ext uri="{28A0092B-C50C-407E-A947-70E740481C1C}">
                  <a14:useLocalDpi xmlns:a14="http://schemas.microsoft.com/office/drawing/2010/main" val="0"/>
                </a:ext>
              </a:extLst>
            </a:blip>
            <a:srcRect/>
            <a:stretch>
              <a:fillRect/>
            </a:stretch>
          </p:blipFill>
          <p:spPr bwMode="auto">
            <a:xfrm>
              <a:off x="6970852" y="2326579"/>
              <a:ext cx="540000" cy="540000"/>
            </a:xfrm>
            <a:prstGeom prst="rect">
              <a:avLst/>
            </a:prstGeom>
            <a:noFill/>
            <a:extLst>
              <a:ext uri="{909E8E84-426E-40DD-AFC4-6F175D3DCCD1}">
                <a14:hiddenFill xmlns:a14="http://schemas.microsoft.com/office/drawing/2010/main">
                  <a:solidFill>
                    <a:srgbClr val="FFFFFF"/>
                  </a:solidFill>
                </a14:hiddenFill>
              </a:ext>
            </a:extLst>
          </p:spPr>
        </p:pic>
        <p:pic>
          <p:nvPicPr>
            <p:cNvPr id="1054" name="Picture 30" descr="C:\Users\j.bonnet\Desktop\miramap-partenaire-nef.png"/>
            <p:cNvPicPr>
              <a:picLocks noChangeAspect="1" noChangeArrowheads="1"/>
            </p:cNvPicPr>
            <p:nvPr/>
          </p:nvPicPr>
          <p:blipFill>
            <a:blip r:embed="rId30">
              <a:extLst>
                <a:ext uri="{28A0092B-C50C-407E-A947-70E740481C1C}">
                  <a14:useLocalDpi xmlns:a14="http://schemas.microsoft.com/office/drawing/2010/main" val="0"/>
                </a:ext>
              </a:extLst>
            </a:blip>
            <a:srcRect/>
            <a:stretch>
              <a:fillRect/>
            </a:stretch>
          </p:blipFill>
          <p:spPr bwMode="auto">
            <a:xfrm>
              <a:off x="7537200" y="2325354"/>
              <a:ext cx="540000" cy="540000"/>
            </a:xfrm>
            <a:prstGeom prst="rect">
              <a:avLst/>
            </a:prstGeom>
            <a:noFill/>
            <a:extLst>
              <a:ext uri="{909E8E84-426E-40DD-AFC4-6F175D3DCCD1}">
                <a14:hiddenFill xmlns:a14="http://schemas.microsoft.com/office/drawing/2010/main">
                  <a:solidFill>
                    <a:srgbClr val="FFFFFF"/>
                  </a:solidFill>
                </a14:hiddenFill>
              </a:ext>
            </a:extLst>
          </p:spPr>
        </p:pic>
        <p:pic>
          <p:nvPicPr>
            <p:cNvPr id="1055" name="Picture 31" descr="C:\Users\j.bonnet\Desktop\mouvement-sol-partenaire-nef.png"/>
            <p:cNvPicPr>
              <a:picLocks noChangeAspect="1" noChangeArrowheads="1"/>
            </p:cNvPicPr>
            <p:nvPr/>
          </p:nvPicPr>
          <p:blipFill>
            <a:blip r:embed="rId31">
              <a:extLst>
                <a:ext uri="{28A0092B-C50C-407E-A947-70E740481C1C}">
                  <a14:useLocalDpi xmlns:a14="http://schemas.microsoft.com/office/drawing/2010/main" val="0"/>
                </a:ext>
              </a:extLst>
            </a:blip>
            <a:srcRect/>
            <a:stretch>
              <a:fillRect/>
            </a:stretch>
          </p:blipFill>
          <p:spPr bwMode="auto">
            <a:xfrm>
              <a:off x="4645365" y="2317172"/>
              <a:ext cx="540000" cy="540000"/>
            </a:xfrm>
            <a:prstGeom prst="rect">
              <a:avLst/>
            </a:prstGeom>
            <a:noFill/>
            <a:extLst>
              <a:ext uri="{909E8E84-426E-40DD-AFC4-6F175D3DCCD1}">
                <a14:hiddenFill xmlns:a14="http://schemas.microsoft.com/office/drawing/2010/main">
                  <a:solidFill>
                    <a:srgbClr val="FFFFFF"/>
                  </a:solidFill>
                </a14:hiddenFill>
              </a:ext>
            </a:extLst>
          </p:spPr>
        </p:pic>
        <p:pic>
          <p:nvPicPr>
            <p:cNvPr id="1057" name="Picture 33" descr="C:\Users\j.bonnet\Desktop\plateforme-commerce-equitable-partenaires.png"/>
            <p:cNvPicPr>
              <a:picLocks noChangeAspect="1" noChangeArrowheads="1"/>
            </p:cNvPicPr>
            <p:nvPr/>
          </p:nvPicPr>
          <p:blipFill>
            <a:blip r:embed="rId32">
              <a:extLst>
                <a:ext uri="{28A0092B-C50C-407E-A947-70E740481C1C}">
                  <a14:useLocalDpi xmlns:a14="http://schemas.microsoft.com/office/drawing/2010/main" val="0"/>
                </a:ext>
              </a:extLst>
            </a:blip>
            <a:srcRect/>
            <a:stretch>
              <a:fillRect/>
            </a:stretch>
          </p:blipFill>
          <p:spPr bwMode="auto">
            <a:xfrm>
              <a:off x="5808109" y="2317172"/>
              <a:ext cx="540000" cy="540000"/>
            </a:xfrm>
            <a:prstGeom prst="rect">
              <a:avLst/>
            </a:prstGeom>
            <a:noFill/>
            <a:extLst>
              <a:ext uri="{909E8E84-426E-40DD-AFC4-6F175D3DCCD1}">
                <a14:hiddenFill xmlns:a14="http://schemas.microsoft.com/office/drawing/2010/main">
                  <a:solidFill>
                    <a:srgbClr val="FFFFFF"/>
                  </a:solidFill>
                </a14:hiddenFill>
              </a:ext>
            </a:extLst>
          </p:spPr>
        </p:pic>
        <p:pic>
          <p:nvPicPr>
            <p:cNvPr id="1058" name="Picture 34" descr="C:\Users\j.bonnet\Desktop\reporterre-partenaire-nef.png"/>
            <p:cNvPicPr>
              <a:picLocks noChangeAspect="1" noChangeArrowheads="1"/>
            </p:cNvPicPr>
            <p:nvPr/>
          </p:nvPicPr>
          <p:blipFill>
            <a:blip r:embed="rId33">
              <a:extLst>
                <a:ext uri="{28A0092B-C50C-407E-A947-70E740481C1C}">
                  <a14:useLocalDpi xmlns:a14="http://schemas.microsoft.com/office/drawing/2010/main" val="0"/>
                </a:ext>
              </a:extLst>
            </a:blip>
            <a:srcRect/>
            <a:stretch>
              <a:fillRect/>
            </a:stretch>
          </p:blipFill>
          <p:spPr bwMode="auto">
            <a:xfrm>
              <a:off x="8128265" y="2325354"/>
              <a:ext cx="540000" cy="540000"/>
            </a:xfrm>
            <a:prstGeom prst="rect">
              <a:avLst/>
            </a:prstGeom>
            <a:noFill/>
            <a:extLst>
              <a:ext uri="{909E8E84-426E-40DD-AFC4-6F175D3DCCD1}">
                <a14:hiddenFill xmlns:a14="http://schemas.microsoft.com/office/drawing/2010/main">
                  <a:solidFill>
                    <a:srgbClr val="FFFFFF"/>
                  </a:solidFill>
                </a14:hiddenFill>
              </a:ext>
            </a:extLst>
          </p:spPr>
        </p:pic>
      </p:grpSp>
      <p:sp>
        <p:nvSpPr>
          <p:cNvPr id="148" name="ZoneTexte 141"/>
          <p:cNvSpPr txBox="1">
            <a:spLocks noChangeArrowheads="1"/>
          </p:cNvSpPr>
          <p:nvPr/>
        </p:nvSpPr>
        <p:spPr bwMode="auto">
          <a:xfrm>
            <a:off x="3884656" y="1588813"/>
            <a:ext cx="2238526" cy="5770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r>
              <a:rPr lang="fr-FR" altLang="fr-FR" sz="1050" dirty="0" smtClean="0">
                <a:latin typeface="Verdana" pitchFamily="34" charset="0"/>
                <a:ea typeface="Verdana" pitchFamily="34" charset="0"/>
                <a:cs typeface="Verdana" pitchFamily="34" charset="0"/>
              </a:rPr>
              <a:t>Transition citoyenne, économie sociale </a:t>
            </a:r>
          </a:p>
          <a:p>
            <a:r>
              <a:rPr lang="fr-FR" altLang="fr-FR" sz="1050" dirty="0" smtClean="0">
                <a:latin typeface="Verdana" pitchFamily="34" charset="0"/>
                <a:ea typeface="Verdana" pitchFamily="34" charset="0"/>
                <a:cs typeface="Verdana" pitchFamily="34" charset="0"/>
              </a:rPr>
              <a:t>et solidaire</a:t>
            </a:r>
            <a:endParaRPr lang="fr-FR" altLang="fr-FR" sz="1050" dirty="0">
              <a:latin typeface="Verdana" pitchFamily="34" charset="0"/>
              <a:ea typeface="Verdana" pitchFamily="34" charset="0"/>
              <a:cs typeface="Verdana" pitchFamily="34" charset="0"/>
            </a:endParaRPr>
          </a:p>
        </p:txBody>
      </p:sp>
      <p:grpSp>
        <p:nvGrpSpPr>
          <p:cNvPr id="3" name="Groupe 2"/>
          <p:cNvGrpSpPr/>
          <p:nvPr/>
        </p:nvGrpSpPr>
        <p:grpSpPr>
          <a:xfrm>
            <a:off x="4131900" y="3160964"/>
            <a:ext cx="4633539" cy="540000"/>
            <a:chOff x="4122703" y="3401830"/>
            <a:chExt cx="4633539" cy="540000"/>
          </a:xfrm>
        </p:grpSpPr>
        <p:grpSp>
          <p:nvGrpSpPr>
            <p:cNvPr id="2" name="Groupe 1"/>
            <p:cNvGrpSpPr/>
            <p:nvPr/>
          </p:nvGrpSpPr>
          <p:grpSpPr>
            <a:xfrm>
              <a:off x="5595972" y="3401830"/>
              <a:ext cx="3160270" cy="540000"/>
              <a:chOff x="5595972" y="2986332"/>
              <a:chExt cx="3160270" cy="540000"/>
            </a:xfrm>
          </p:grpSpPr>
          <p:pic>
            <p:nvPicPr>
              <p:cNvPr id="1059" name="Picture 35" descr="C:\Users\j.bonnet\Desktop\finansol-partenaire-nef-1.png"/>
              <p:cNvPicPr>
                <a:picLocks noChangeAspect="1" noChangeArrowheads="1"/>
              </p:cNvPicPr>
              <p:nvPr/>
            </p:nvPicPr>
            <p:blipFill>
              <a:blip r:embed="rId34">
                <a:extLst>
                  <a:ext uri="{28A0092B-C50C-407E-A947-70E740481C1C}">
                    <a14:useLocalDpi xmlns:a14="http://schemas.microsoft.com/office/drawing/2010/main" val="0"/>
                  </a:ext>
                </a:extLst>
              </a:blip>
              <a:srcRect/>
              <a:stretch>
                <a:fillRect/>
              </a:stretch>
            </p:blipFill>
            <p:spPr bwMode="auto">
              <a:xfrm>
                <a:off x="5595972" y="2986332"/>
                <a:ext cx="540000" cy="540000"/>
              </a:xfrm>
              <a:prstGeom prst="rect">
                <a:avLst/>
              </a:prstGeom>
              <a:noFill/>
              <a:extLst>
                <a:ext uri="{909E8E84-426E-40DD-AFC4-6F175D3DCCD1}">
                  <a14:hiddenFill xmlns:a14="http://schemas.microsoft.com/office/drawing/2010/main">
                    <a:solidFill>
                      <a:srgbClr val="FFFFFF"/>
                    </a:solidFill>
                  </a14:hiddenFill>
                </a:ext>
              </a:extLst>
            </p:spPr>
          </p:pic>
          <p:pic>
            <p:nvPicPr>
              <p:cNvPr id="1060" name="Picture 36" descr="C:\Users\j.bonnet\Desktop\mouves-partenaire-nef.png"/>
              <p:cNvPicPr>
                <a:picLocks noChangeAspect="1" noChangeArrowheads="1"/>
              </p:cNvPicPr>
              <p:nvPr/>
            </p:nvPicPr>
            <p:blipFill>
              <a:blip r:embed="rId35">
                <a:extLst>
                  <a:ext uri="{28A0092B-C50C-407E-A947-70E740481C1C}">
                    <a14:useLocalDpi xmlns:a14="http://schemas.microsoft.com/office/drawing/2010/main" val="0"/>
                  </a:ext>
                </a:extLst>
              </a:blip>
              <a:srcRect/>
              <a:stretch>
                <a:fillRect/>
              </a:stretch>
            </p:blipFill>
            <p:spPr bwMode="auto">
              <a:xfrm>
                <a:off x="6251040" y="2986332"/>
                <a:ext cx="540000" cy="540000"/>
              </a:xfrm>
              <a:prstGeom prst="rect">
                <a:avLst/>
              </a:prstGeom>
              <a:noFill/>
              <a:extLst>
                <a:ext uri="{909E8E84-426E-40DD-AFC4-6F175D3DCCD1}">
                  <a14:hiddenFill xmlns:a14="http://schemas.microsoft.com/office/drawing/2010/main">
                    <a:solidFill>
                      <a:srgbClr val="FFFFFF"/>
                    </a:solidFill>
                  </a14:hiddenFill>
                </a:ext>
              </a:extLst>
            </p:spPr>
          </p:pic>
          <p:pic>
            <p:nvPicPr>
              <p:cNvPr id="1063" name="Picture 39" descr="C:\Users\j.bonnet\Desktop\france-active-partenaire-nef.png"/>
              <p:cNvPicPr>
                <a:picLocks noChangeAspect="1" noChangeArrowheads="1"/>
              </p:cNvPicPr>
              <p:nvPr/>
            </p:nvPicPr>
            <p:blipFill>
              <a:blip r:embed="rId36">
                <a:extLst>
                  <a:ext uri="{28A0092B-C50C-407E-A947-70E740481C1C}">
                    <a14:useLocalDpi xmlns:a14="http://schemas.microsoft.com/office/drawing/2010/main" val="0"/>
                  </a:ext>
                </a:extLst>
              </a:blip>
              <a:srcRect/>
              <a:stretch>
                <a:fillRect/>
              </a:stretch>
            </p:blipFill>
            <p:spPr bwMode="auto">
              <a:xfrm>
                <a:off x="6906108" y="2986332"/>
                <a:ext cx="540000" cy="540000"/>
              </a:xfrm>
              <a:prstGeom prst="rect">
                <a:avLst/>
              </a:prstGeom>
              <a:noFill/>
              <a:extLst>
                <a:ext uri="{909E8E84-426E-40DD-AFC4-6F175D3DCCD1}">
                  <a14:hiddenFill xmlns:a14="http://schemas.microsoft.com/office/drawing/2010/main">
                    <a:solidFill>
                      <a:srgbClr val="FFFFFF"/>
                    </a:solidFill>
                  </a14:hiddenFill>
                </a:ext>
              </a:extLst>
            </p:spPr>
          </p:pic>
          <p:pic>
            <p:nvPicPr>
              <p:cNvPr id="1076" name="Picture 52" descr="C:\Users\j.bonnet\Desktop\reseau-vrac-partenaire-nef.png"/>
              <p:cNvPicPr>
                <a:picLocks noChangeAspect="1" noChangeArrowheads="1"/>
              </p:cNvPicPr>
              <p:nvPr/>
            </p:nvPicPr>
            <p:blipFill>
              <a:blip r:embed="rId37">
                <a:extLst>
                  <a:ext uri="{28A0092B-C50C-407E-A947-70E740481C1C}">
                    <a14:useLocalDpi xmlns:a14="http://schemas.microsoft.com/office/drawing/2010/main" val="0"/>
                  </a:ext>
                </a:extLst>
              </a:blip>
              <a:srcRect/>
              <a:stretch>
                <a:fillRect/>
              </a:stretch>
            </p:blipFill>
            <p:spPr bwMode="auto">
              <a:xfrm>
                <a:off x="8216242" y="2986332"/>
                <a:ext cx="540000" cy="540000"/>
              </a:xfrm>
              <a:prstGeom prst="rect">
                <a:avLst/>
              </a:prstGeom>
              <a:noFill/>
              <a:extLst>
                <a:ext uri="{909E8E84-426E-40DD-AFC4-6F175D3DCCD1}">
                  <a14:hiddenFill xmlns:a14="http://schemas.microsoft.com/office/drawing/2010/main">
                    <a:solidFill>
                      <a:srgbClr val="FFFFFF"/>
                    </a:solidFill>
                  </a14:hiddenFill>
                </a:ext>
              </a:extLst>
            </p:spPr>
          </p:pic>
          <p:pic>
            <p:nvPicPr>
              <p:cNvPr id="1078" name="Picture 54" descr="C:\Users\j.bonnet\Desktop\reseau-ressourceries-partenaire-nef.png"/>
              <p:cNvPicPr>
                <a:picLocks noChangeAspect="1" noChangeArrowheads="1"/>
              </p:cNvPicPr>
              <p:nvPr/>
            </p:nvPicPr>
            <p:blipFill>
              <a:blip r:embed="rId38">
                <a:extLst>
                  <a:ext uri="{28A0092B-C50C-407E-A947-70E740481C1C}">
                    <a14:useLocalDpi xmlns:a14="http://schemas.microsoft.com/office/drawing/2010/main" val="0"/>
                  </a:ext>
                </a:extLst>
              </a:blip>
              <a:srcRect/>
              <a:stretch>
                <a:fillRect/>
              </a:stretch>
            </p:blipFill>
            <p:spPr bwMode="auto">
              <a:xfrm>
                <a:off x="7561176" y="2986332"/>
                <a:ext cx="540000" cy="540000"/>
              </a:xfrm>
              <a:prstGeom prst="rect">
                <a:avLst/>
              </a:prstGeom>
              <a:noFill/>
              <a:extLst>
                <a:ext uri="{909E8E84-426E-40DD-AFC4-6F175D3DCCD1}">
                  <a14:hiddenFill xmlns:a14="http://schemas.microsoft.com/office/drawing/2010/main">
                    <a:solidFill>
                      <a:srgbClr val="FFFFFF"/>
                    </a:solidFill>
                  </a14:hiddenFill>
                </a:ext>
              </a:extLst>
            </p:spPr>
          </p:pic>
        </p:grpSp>
        <p:sp>
          <p:nvSpPr>
            <p:cNvPr id="149" name="ZoneTexte 141"/>
            <p:cNvSpPr txBox="1">
              <a:spLocks noChangeArrowheads="1"/>
            </p:cNvSpPr>
            <p:nvPr/>
          </p:nvSpPr>
          <p:spPr bwMode="auto">
            <a:xfrm>
              <a:off x="4122703" y="3526332"/>
              <a:ext cx="1473269" cy="4154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r>
                <a:rPr lang="fr-FR" altLang="fr-FR" sz="1050" dirty="0" smtClean="0">
                  <a:latin typeface="Verdana" pitchFamily="34" charset="0"/>
                  <a:ea typeface="Verdana" pitchFamily="34" charset="0"/>
                  <a:cs typeface="Verdana" pitchFamily="34" charset="0"/>
                </a:rPr>
                <a:t>Finance solidaire, </a:t>
              </a:r>
            </a:p>
            <a:p>
              <a:r>
                <a:rPr lang="fr-FR" altLang="fr-FR" sz="1050" dirty="0" smtClean="0">
                  <a:latin typeface="Verdana" pitchFamily="34" charset="0"/>
                  <a:ea typeface="Verdana" pitchFamily="34" charset="0"/>
                  <a:cs typeface="Verdana" pitchFamily="34" charset="0"/>
                </a:rPr>
                <a:t>réseaux pro…</a:t>
              </a:r>
              <a:endParaRPr lang="fr-FR" altLang="fr-FR" sz="1050" dirty="0">
                <a:latin typeface="Verdana" pitchFamily="34" charset="0"/>
                <a:ea typeface="Verdana" pitchFamily="34" charset="0"/>
                <a:cs typeface="Verdana" pitchFamily="34" charset="0"/>
              </a:endParaRPr>
            </a:p>
          </p:txBody>
        </p:sp>
      </p:grpSp>
      <p:grpSp>
        <p:nvGrpSpPr>
          <p:cNvPr id="6" name="Groupe 5"/>
          <p:cNvGrpSpPr/>
          <p:nvPr/>
        </p:nvGrpSpPr>
        <p:grpSpPr>
          <a:xfrm>
            <a:off x="4020542" y="4161928"/>
            <a:ext cx="4892120" cy="577081"/>
            <a:chOff x="4020542" y="4161928"/>
            <a:chExt cx="4892120" cy="577081"/>
          </a:xfrm>
        </p:grpSpPr>
        <p:grpSp>
          <p:nvGrpSpPr>
            <p:cNvPr id="21" name="Groupe 20"/>
            <p:cNvGrpSpPr/>
            <p:nvPr/>
          </p:nvGrpSpPr>
          <p:grpSpPr>
            <a:xfrm>
              <a:off x="5546732" y="4161928"/>
              <a:ext cx="3365930" cy="540000"/>
              <a:chOff x="5715000" y="4501559"/>
              <a:chExt cx="3365930" cy="540000"/>
            </a:xfrm>
          </p:grpSpPr>
          <p:pic>
            <p:nvPicPr>
              <p:cNvPr id="1079" name="Picture 55" descr="C:\Users\j.bonnet\Desktop\bpi-france-partenaire-nef.png"/>
              <p:cNvPicPr>
                <a:picLocks noChangeAspect="1" noChangeArrowheads="1"/>
              </p:cNvPicPr>
              <p:nvPr/>
            </p:nvPicPr>
            <p:blipFill>
              <a:blip r:embed="rId39">
                <a:extLst>
                  <a:ext uri="{28A0092B-C50C-407E-A947-70E740481C1C}">
                    <a14:useLocalDpi xmlns:a14="http://schemas.microsoft.com/office/drawing/2010/main" val="0"/>
                  </a:ext>
                </a:extLst>
              </a:blip>
              <a:srcRect/>
              <a:stretch>
                <a:fillRect/>
              </a:stretch>
            </p:blipFill>
            <p:spPr bwMode="auto">
              <a:xfrm>
                <a:off x="5715000" y="4501559"/>
                <a:ext cx="540000" cy="540000"/>
              </a:xfrm>
              <a:prstGeom prst="rect">
                <a:avLst/>
              </a:prstGeom>
              <a:noFill/>
              <a:extLst>
                <a:ext uri="{909E8E84-426E-40DD-AFC4-6F175D3DCCD1}">
                  <a14:hiddenFill xmlns:a14="http://schemas.microsoft.com/office/drawing/2010/main">
                    <a:solidFill>
                      <a:srgbClr val="FFFFFF"/>
                    </a:solidFill>
                  </a14:hiddenFill>
                </a:ext>
              </a:extLst>
            </p:spPr>
          </p:pic>
          <p:pic>
            <p:nvPicPr>
              <p:cNvPr id="1080" name="Picture 56" descr="C:\Users\j.bonnet\Desktop\credit-cooperatif-partenaire-nef.png"/>
              <p:cNvPicPr>
                <a:picLocks noChangeAspect="1" noChangeArrowheads="1"/>
              </p:cNvPicPr>
              <p:nvPr/>
            </p:nvPicPr>
            <p:blipFill>
              <a:blip r:embed="rId40">
                <a:extLst>
                  <a:ext uri="{28A0092B-C50C-407E-A947-70E740481C1C}">
                    <a14:useLocalDpi xmlns:a14="http://schemas.microsoft.com/office/drawing/2010/main" val="0"/>
                  </a:ext>
                </a:extLst>
              </a:blip>
              <a:srcRect/>
              <a:stretch>
                <a:fillRect/>
              </a:stretch>
            </p:blipFill>
            <p:spPr bwMode="auto">
              <a:xfrm>
                <a:off x="6280186" y="4501559"/>
                <a:ext cx="540000" cy="540000"/>
              </a:xfrm>
              <a:prstGeom prst="rect">
                <a:avLst/>
              </a:prstGeom>
              <a:noFill/>
              <a:extLst>
                <a:ext uri="{909E8E84-426E-40DD-AFC4-6F175D3DCCD1}">
                  <a14:hiddenFill xmlns:a14="http://schemas.microsoft.com/office/drawing/2010/main">
                    <a:solidFill>
                      <a:srgbClr val="FFFFFF"/>
                    </a:solidFill>
                  </a14:hiddenFill>
                </a:ext>
              </a:extLst>
            </p:spPr>
          </p:pic>
          <p:pic>
            <p:nvPicPr>
              <p:cNvPr id="1081" name="Picture 57" descr="C:\Users\j.bonnet\Desktop\fonds-europeen-investissement-partenaire-nef.png"/>
              <p:cNvPicPr>
                <a:picLocks noChangeAspect="1" noChangeArrowheads="1"/>
              </p:cNvPicPr>
              <p:nvPr/>
            </p:nvPicPr>
            <p:blipFill>
              <a:blip r:embed="rId41">
                <a:extLst>
                  <a:ext uri="{28A0092B-C50C-407E-A947-70E740481C1C}">
                    <a14:useLocalDpi xmlns:a14="http://schemas.microsoft.com/office/drawing/2010/main" val="0"/>
                  </a:ext>
                </a:extLst>
              </a:blip>
              <a:srcRect/>
              <a:stretch>
                <a:fillRect/>
              </a:stretch>
            </p:blipFill>
            <p:spPr bwMode="auto">
              <a:xfrm>
                <a:off x="6845372" y="4501559"/>
                <a:ext cx="540000" cy="540000"/>
              </a:xfrm>
              <a:prstGeom prst="rect">
                <a:avLst/>
              </a:prstGeom>
              <a:noFill/>
              <a:extLst>
                <a:ext uri="{909E8E84-426E-40DD-AFC4-6F175D3DCCD1}">
                  <a14:hiddenFill xmlns:a14="http://schemas.microsoft.com/office/drawing/2010/main">
                    <a:solidFill>
                      <a:srgbClr val="FFFFFF"/>
                    </a:solidFill>
                  </a14:hiddenFill>
                </a:ext>
              </a:extLst>
            </p:spPr>
          </p:pic>
          <p:pic>
            <p:nvPicPr>
              <p:cNvPr id="1082" name="Picture 58" descr="C:\Users\j.bonnet\Desktop\febea-partenaire-nef.png"/>
              <p:cNvPicPr>
                <a:picLocks noChangeAspect="1" noChangeArrowheads="1"/>
              </p:cNvPicPr>
              <p:nvPr/>
            </p:nvPicPr>
            <p:blipFill>
              <a:blip r:embed="rId42">
                <a:extLst>
                  <a:ext uri="{28A0092B-C50C-407E-A947-70E740481C1C}">
                    <a14:useLocalDpi xmlns:a14="http://schemas.microsoft.com/office/drawing/2010/main" val="0"/>
                  </a:ext>
                </a:extLst>
              </a:blip>
              <a:srcRect/>
              <a:stretch>
                <a:fillRect/>
              </a:stretch>
            </p:blipFill>
            <p:spPr bwMode="auto">
              <a:xfrm>
                <a:off x="7410558" y="4501559"/>
                <a:ext cx="540000" cy="540000"/>
              </a:xfrm>
              <a:prstGeom prst="rect">
                <a:avLst/>
              </a:prstGeom>
              <a:noFill/>
              <a:extLst>
                <a:ext uri="{909E8E84-426E-40DD-AFC4-6F175D3DCCD1}">
                  <a14:hiddenFill xmlns:a14="http://schemas.microsoft.com/office/drawing/2010/main">
                    <a:solidFill>
                      <a:srgbClr val="FFFFFF"/>
                    </a:solidFill>
                  </a14:hiddenFill>
                </a:ext>
              </a:extLst>
            </p:spPr>
          </p:pic>
          <p:pic>
            <p:nvPicPr>
              <p:cNvPr id="1083" name="Picture 59" descr="C:\Users\j.bonnet\Desktop\inaise-partenaire-nef.png"/>
              <p:cNvPicPr>
                <a:picLocks noChangeAspect="1" noChangeArrowheads="1"/>
              </p:cNvPicPr>
              <p:nvPr/>
            </p:nvPicPr>
            <p:blipFill>
              <a:blip r:embed="rId43">
                <a:extLst>
                  <a:ext uri="{28A0092B-C50C-407E-A947-70E740481C1C}">
                    <a14:useLocalDpi xmlns:a14="http://schemas.microsoft.com/office/drawing/2010/main" val="0"/>
                  </a:ext>
                </a:extLst>
              </a:blip>
              <a:srcRect/>
              <a:stretch>
                <a:fillRect/>
              </a:stretch>
            </p:blipFill>
            <p:spPr bwMode="auto">
              <a:xfrm>
                <a:off x="7975744" y="4501559"/>
                <a:ext cx="540000" cy="540000"/>
              </a:xfrm>
              <a:prstGeom prst="rect">
                <a:avLst/>
              </a:prstGeom>
              <a:noFill/>
              <a:extLst>
                <a:ext uri="{909E8E84-426E-40DD-AFC4-6F175D3DCCD1}">
                  <a14:hiddenFill xmlns:a14="http://schemas.microsoft.com/office/drawing/2010/main">
                    <a:solidFill>
                      <a:srgbClr val="FFFFFF"/>
                    </a:solidFill>
                  </a14:hiddenFill>
                </a:ext>
              </a:extLst>
            </p:spPr>
          </p:pic>
          <p:pic>
            <p:nvPicPr>
              <p:cNvPr id="1084" name="Picture 60" descr="C:\Users\j.bonnet\Desktop\institute-for-social-banking-partenaire-nef.png"/>
              <p:cNvPicPr>
                <a:picLocks noChangeAspect="1" noChangeArrowheads="1"/>
              </p:cNvPicPr>
              <p:nvPr/>
            </p:nvPicPr>
            <p:blipFill>
              <a:blip r:embed="rId44">
                <a:extLst>
                  <a:ext uri="{28A0092B-C50C-407E-A947-70E740481C1C}">
                    <a14:useLocalDpi xmlns:a14="http://schemas.microsoft.com/office/drawing/2010/main" val="0"/>
                  </a:ext>
                </a:extLst>
              </a:blip>
              <a:srcRect/>
              <a:stretch>
                <a:fillRect/>
              </a:stretch>
            </p:blipFill>
            <p:spPr bwMode="auto">
              <a:xfrm>
                <a:off x="8540930" y="4501559"/>
                <a:ext cx="540000" cy="540000"/>
              </a:xfrm>
              <a:prstGeom prst="rect">
                <a:avLst/>
              </a:prstGeom>
              <a:noFill/>
              <a:extLst>
                <a:ext uri="{909E8E84-426E-40DD-AFC4-6F175D3DCCD1}">
                  <a14:hiddenFill xmlns:a14="http://schemas.microsoft.com/office/drawing/2010/main">
                    <a:solidFill>
                      <a:srgbClr val="FFFFFF"/>
                    </a:solidFill>
                  </a14:hiddenFill>
                </a:ext>
              </a:extLst>
            </p:spPr>
          </p:pic>
        </p:grpSp>
        <p:sp>
          <p:nvSpPr>
            <p:cNvPr id="155" name="ZoneTexte 141"/>
            <p:cNvSpPr txBox="1">
              <a:spLocks noChangeArrowheads="1"/>
            </p:cNvSpPr>
            <p:nvPr/>
          </p:nvSpPr>
          <p:spPr bwMode="auto">
            <a:xfrm>
              <a:off x="4020542" y="4161928"/>
              <a:ext cx="2238526" cy="5770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r>
                <a:rPr lang="fr-FR" altLang="fr-FR" sz="1050" dirty="0" smtClean="0">
                  <a:latin typeface="Verdana" pitchFamily="34" charset="0"/>
                  <a:ea typeface="Verdana" pitchFamily="34" charset="0"/>
                  <a:cs typeface="Verdana" pitchFamily="34" charset="0"/>
                </a:rPr>
                <a:t>Réseaux liés à </a:t>
              </a:r>
            </a:p>
            <a:p>
              <a:r>
                <a:rPr lang="fr-FR" altLang="fr-FR" sz="1050" dirty="0" smtClean="0">
                  <a:latin typeface="Verdana" pitchFamily="34" charset="0"/>
                  <a:ea typeface="Verdana" pitchFamily="34" charset="0"/>
                  <a:cs typeface="Verdana" pitchFamily="34" charset="0"/>
                </a:rPr>
                <a:t>l’activité financière </a:t>
              </a:r>
            </a:p>
            <a:p>
              <a:r>
                <a:rPr lang="fr-FR" altLang="fr-FR" sz="1050" dirty="0" smtClean="0">
                  <a:latin typeface="Verdana" pitchFamily="34" charset="0"/>
                  <a:ea typeface="Verdana" pitchFamily="34" charset="0"/>
                  <a:cs typeface="Verdana" pitchFamily="34" charset="0"/>
                </a:rPr>
                <a:t>de la Nef</a:t>
              </a:r>
              <a:endParaRPr lang="fr-FR" altLang="fr-FR" sz="1050" dirty="0">
                <a:latin typeface="Verdana" pitchFamily="34" charset="0"/>
                <a:ea typeface="Verdana" pitchFamily="34" charset="0"/>
                <a:cs typeface="Verdana" pitchFamily="34" charset="0"/>
              </a:endParaRPr>
            </a:p>
          </p:txBody>
        </p:sp>
      </p:grpSp>
      <p:sp>
        <p:nvSpPr>
          <p:cNvPr id="66" name="ZoneTexte 140"/>
          <p:cNvSpPr txBox="1">
            <a:spLocks noChangeArrowheads="1"/>
          </p:cNvSpPr>
          <p:nvPr/>
        </p:nvSpPr>
        <p:spPr bwMode="auto">
          <a:xfrm>
            <a:off x="4015562" y="1107645"/>
            <a:ext cx="4897099"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r>
              <a:rPr lang="fr-FR" altLang="fr-FR" sz="1400" dirty="0" smtClean="0">
                <a:latin typeface="Verdana" pitchFamily="34" charset="0"/>
                <a:ea typeface="Verdana" pitchFamily="34" charset="0"/>
                <a:cs typeface="Verdana" pitchFamily="34" charset="0"/>
              </a:rPr>
              <a:t>Réseaux partenaires</a:t>
            </a:r>
            <a:endParaRPr lang="fr-FR" altLang="fr-FR" sz="1400" dirty="0">
              <a:latin typeface="Verdana" pitchFamily="34" charset="0"/>
              <a:ea typeface="Verdana" pitchFamily="34" charset="0"/>
              <a:cs typeface="Verdana" pitchFamily="34" charset="0"/>
            </a:endParaRPr>
          </a:p>
        </p:txBody>
      </p:sp>
    </p:spTree>
    <p:extLst>
      <p:ext uri="{BB962C8B-B14F-4D97-AF65-F5344CB8AC3E}">
        <p14:creationId xmlns:p14="http://schemas.microsoft.com/office/powerpoint/2010/main" val="307341360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AutoShape 6"/>
          <p:cNvSpPr>
            <a:spLocks/>
          </p:cNvSpPr>
          <p:nvPr/>
        </p:nvSpPr>
        <p:spPr bwMode="auto">
          <a:xfrm>
            <a:off x="539750" y="431800"/>
            <a:ext cx="5708650" cy="28575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600"/>
                </a:lnTo>
                <a:lnTo>
                  <a:pt x="0" y="2160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38100" tIns="38100" rIns="38100" bIns="38100" anchor="ctr"/>
          <a:lstStyle/>
          <a:p>
            <a:pPr>
              <a:defRPr/>
            </a:pPr>
            <a:r>
              <a:rPr lang="es-ES" sz="2000" dirty="0">
                <a:solidFill>
                  <a:srgbClr val="53585F"/>
                </a:solidFill>
                <a:latin typeface="Verdana" panose="020B0604030504040204" pitchFamily="34" charset="0"/>
                <a:ea typeface="Verdana" panose="020B0604030504040204" pitchFamily="34" charset="0"/>
                <a:cs typeface="Verdana" panose="020B0604030504040204" pitchFamily="34" charset="0"/>
              </a:rPr>
              <a:t>CHIFFRES-CLÉS AU </a:t>
            </a:r>
            <a:r>
              <a:rPr lang="es-ES" sz="2000" dirty="0" smtClean="0">
                <a:solidFill>
                  <a:srgbClr val="53585F"/>
                </a:solidFill>
                <a:latin typeface="Verdana" panose="020B0604030504040204" pitchFamily="34" charset="0"/>
                <a:ea typeface="Verdana" panose="020B0604030504040204" pitchFamily="34" charset="0"/>
                <a:cs typeface="Verdana" panose="020B0604030504040204" pitchFamily="34" charset="0"/>
              </a:rPr>
              <a:t>31/12/2017</a:t>
            </a:r>
            <a:endParaRPr lang="es-ES" sz="800" dirty="0">
              <a:latin typeface="Verdana" panose="020B0604030504040204" pitchFamily="34" charset="0"/>
              <a:ea typeface="Verdana" panose="020B0604030504040204" pitchFamily="34" charset="0"/>
              <a:cs typeface="Verdana" panose="020B0604030504040204" pitchFamily="34" charset="0"/>
            </a:endParaRPr>
          </a:p>
        </p:txBody>
      </p:sp>
      <p:sp>
        <p:nvSpPr>
          <p:cNvPr id="24" name="AutoShape 20"/>
          <p:cNvSpPr>
            <a:spLocks/>
          </p:cNvSpPr>
          <p:nvPr/>
        </p:nvSpPr>
        <p:spPr bwMode="auto">
          <a:xfrm>
            <a:off x="5867400" y="1154113"/>
            <a:ext cx="1878013" cy="503237"/>
          </a:xfrm>
          <a:custGeom>
            <a:avLst/>
            <a:gdLst>
              <a:gd name="T0" fmla="*/ 1693069 w 21600"/>
              <a:gd name="T1" fmla="*/ 344488 h 21600"/>
              <a:gd name="T2" fmla="*/ 1693069 w 21600"/>
              <a:gd name="T3" fmla="*/ 344488 h 21600"/>
              <a:gd name="T4" fmla="*/ 1693069 w 21600"/>
              <a:gd name="T5" fmla="*/ 344488 h 21600"/>
              <a:gd name="T6" fmla="*/ 1693069 w 21600"/>
              <a:gd name="T7" fmla="*/ 344488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0" y="0"/>
                </a:moveTo>
                <a:lnTo>
                  <a:pt x="21599" y="0"/>
                </a:lnTo>
                <a:lnTo>
                  <a:pt x="21599" y="21599"/>
                </a:lnTo>
                <a:lnTo>
                  <a:pt x="0" y="21599"/>
                </a:lnTo>
                <a:lnTo>
                  <a:pt x="0" y="0"/>
                </a:lnTo>
                <a:close/>
              </a:path>
            </a:pathLst>
          </a:custGeom>
          <a:solidFill>
            <a:srgbClr val="25408F">
              <a:alpha val="60000"/>
            </a:srgbClr>
          </a:solidFill>
          <a:ln>
            <a:noFill/>
          </a:ln>
          <a:effectLst/>
        </p:spPr>
        <p:txBody>
          <a:bodyPr lIns="45719" tIns="45719" rIns="45719" bIns="45719" anchor="ctr"/>
          <a:lstStyle/>
          <a:p>
            <a:endParaRPr lang="fr-FR"/>
          </a:p>
        </p:txBody>
      </p:sp>
      <p:sp>
        <p:nvSpPr>
          <p:cNvPr id="37" name="AutoShape 20"/>
          <p:cNvSpPr>
            <a:spLocks/>
          </p:cNvSpPr>
          <p:nvPr/>
        </p:nvSpPr>
        <p:spPr bwMode="auto">
          <a:xfrm>
            <a:off x="5927725" y="1657350"/>
            <a:ext cx="1817688" cy="503238"/>
          </a:xfrm>
          <a:custGeom>
            <a:avLst/>
            <a:gdLst>
              <a:gd name="T0" fmla="*/ 1693069 w 21600"/>
              <a:gd name="T1" fmla="*/ 344488 h 21600"/>
              <a:gd name="T2" fmla="*/ 1693069 w 21600"/>
              <a:gd name="T3" fmla="*/ 344488 h 21600"/>
              <a:gd name="T4" fmla="*/ 1693069 w 21600"/>
              <a:gd name="T5" fmla="*/ 344488 h 21600"/>
              <a:gd name="T6" fmla="*/ 1693069 w 21600"/>
              <a:gd name="T7" fmla="*/ 344488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0" y="0"/>
                </a:moveTo>
                <a:lnTo>
                  <a:pt x="21599" y="0"/>
                </a:lnTo>
                <a:lnTo>
                  <a:pt x="21599" y="21599"/>
                </a:lnTo>
                <a:lnTo>
                  <a:pt x="0" y="21599"/>
                </a:lnTo>
                <a:lnTo>
                  <a:pt x="0" y="0"/>
                </a:lnTo>
                <a:close/>
              </a:path>
            </a:pathLst>
          </a:custGeom>
          <a:solidFill>
            <a:schemeClr val="bg1">
              <a:lumMod val="75000"/>
            </a:schemeClr>
          </a:solidFill>
          <a:ln>
            <a:noFill/>
          </a:ln>
          <a:effectLst/>
        </p:spPr>
        <p:txBody>
          <a:bodyPr lIns="45719" tIns="45719" rIns="45719" bIns="45719" anchor="ctr"/>
          <a:lstStyle/>
          <a:p>
            <a:pPr>
              <a:defRPr/>
            </a:pPr>
            <a:endParaRPr lang="fr-FR"/>
          </a:p>
        </p:txBody>
      </p:sp>
      <p:sp>
        <p:nvSpPr>
          <p:cNvPr id="39" name="AutoShape 20"/>
          <p:cNvSpPr>
            <a:spLocks/>
          </p:cNvSpPr>
          <p:nvPr/>
        </p:nvSpPr>
        <p:spPr bwMode="auto">
          <a:xfrm>
            <a:off x="5867400" y="2160588"/>
            <a:ext cx="1878013" cy="503237"/>
          </a:xfrm>
          <a:custGeom>
            <a:avLst/>
            <a:gdLst>
              <a:gd name="T0" fmla="*/ 1693069 w 21600"/>
              <a:gd name="T1" fmla="*/ 344488 h 21600"/>
              <a:gd name="T2" fmla="*/ 1693069 w 21600"/>
              <a:gd name="T3" fmla="*/ 344488 h 21600"/>
              <a:gd name="T4" fmla="*/ 1693069 w 21600"/>
              <a:gd name="T5" fmla="*/ 344488 h 21600"/>
              <a:gd name="T6" fmla="*/ 1693069 w 21600"/>
              <a:gd name="T7" fmla="*/ 344488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0" y="0"/>
                </a:moveTo>
                <a:lnTo>
                  <a:pt x="21599" y="0"/>
                </a:lnTo>
                <a:lnTo>
                  <a:pt x="21599" y="21599"/>
                </a:lnTo>
                <a:lnTo>
                  <a:pt x="0" y="21599"/>
                </a:lnTo>
                <a:lnTo>
                  <a:pt x="0" y="0"/>
                </a:lnTo>
                <a:close/>
              </a:path>
            </a:pathLst>
          </a:custGeom>
          <a:solidFill>
            <a:srgbClr val="25408F">
              <a:alpha val="60000"/>
            </a:srgbClr>
          </a:solidFill>
          <a:ln>
            <a:noFill/>
          </a:ln>
          <a:effectLst/>
        </p:spPr>
        <p:txBody>
          <a:bodyPr lIns="45719" tIns="45719" rIns="45719" bIns="45719" anchor="ctr"/>
          <a:lstStyle/>
          <a:p>
            <a:endParaRPr lang="fr-FR"/>
          </a:p>
        </p:txBody>
      </p:sp>
      <p:sp>
        <p:nvSpPr>
          <p:cNvPr id="41" name="AutoShape 20"/>
          <p:cNvSpPr>
            <a:spLocks/>
          </p:cNvSpPr>
          <p:nvPr/>
        </p:nvSpPr>
        <p:spPr bwMode="auto">
          <a:xfrm>
            <a:off x="5927725" y="2663825"/>
            <a:ext cx="1817688" cy="503238"/>
          </a:xfrm>
          <a:custGeom>
            <a:avLst/>
            <a:gdLst>
              <a:gd name="T0" fmla="*/ 1693069 w 21600"/>
              <a:gd name="T1" fmla="*/ 344488 h 21600"/>
              <a:gd name="T2" fmla="*/ 1693069 w 21600"/>
              <a:gd name="T3" fmla="*/ 344488 h 21600"/>
              <a:gd name="T4" fmla="*/ 1693069 w 21600"/>
              <a:gd name="T5" fmla="*/ 344488 h 21600"/>
              <a:gd name="T6" fmla="*/ 1693069 w 21600"/>
              <a:gd name="T7" fmla="*/ 344488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0" y="0"/>
                </a:moveTo>
                <a:lnTo>
                  <a:pt x="21599" y="0"/>
                </a:lnTo>
                <a:lnTo>
                  <a:pt x="21599" y="21599"/>
                </a:lnTo>
                <a:lnTo>
                  <a:pt x="0" y="21599"/>
                </a:lnTo>
                <a:lnTo>
                  <a:pt x="0" y="0"/>
                </a:lnTo>
                <a:close/>
              </a:path>
            </a:pathLst>
          </a:custGeom>
          <a:solidFill>
            <a:schemeClr val="bg1">
              <a:lumMod val="75000"/>
            </a:schemeClr>
          </a:solidFill>
          <a:ln>
            <a:noFill/>
          </a:ln>
          <a:effectLst/>
        </p:spPr>
        <p:txBody>
          <a:bodyPr lIns="45719" tIns="45719" rIns="45719" bIns="45719" anchor="ctr"/>
          <a:lstStyle/>
          <a:p>
            <a:pPr>
              <a:defRPr/>
            </a:pPr>
            <a:endParaRPr lang="fr-FR"/>
          </a:p>
        </p:txBody>
      </p:sp>
      <p:sp>
        <p:nvSpPr>
          <p:cNvPr id="43" name="AutoShape 20"/>
          <p:cNvSpPr>
            <a:spLocks/>
          </p:cNvSpPr>
          <p:nvPr/>
        </p:nvSpPr>
        <p:spPr bwMode="auto">
          <a:xfrm>
            <a:off x="5927725" y="3168650"/>
            <a:ext cx="1817688" cy="503238"/>
          </a:xfrm>
          <a:custGeom>
            <a:avLst/>
            <a:gdLst>
              <a:gd name="T0" fmla="*/ 1693069 w 21600"/>
              <a:gd name="T1" fmla="*/ 344488 h 21600"/>
              <a:gd name="T2" fmla="*/ 1693069 w 21600"/>
              <a:gd name="T3" fmla="*/ 344488 h 21600"/>
              <a:gd name="T4" fmla="*/ 1693069 w 21600"/>
              <a:gd name="T5" fmla="*/ 344488 h 21600"/>
              <a:gd name="T6" fmla="*/ 1693069 w 21600"/>
              <a:gd name="T7" fmla="*/ 344488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0" y="0"/>
                </a:moveTo>
                <a:lnTo>
                  <a:pt x="21599" y="0"/>
                </a:lnTo>
                <a:lnTo>
                  <a:pt x="21599" y="21599"/>
                </a:lnTo>
                <a:lnTo>
                  <a:pt x="0" y="21599"/>
                </a:lnTo>
                <a:lnTo>
                  <a:pt x="0" y="0"/>
                </a:lnTo>
                <a:close/>
              </a:path>
            </a:pathLst>
          </a:custGeom>
          <a:solidFill>
            <a:srgbClr val="25408F">
              <a:alpha val="60000"/>
            </a:srgbClr>
          </a:solidFill>
          <a:ln>
            <a:noFill/>
          </a:ln>
          <a:effectLst/>
        </p:spPr>
        <p:txBody>
          <a:bodyPr lIns="45719" tIns="45719" rIns="45719" bIns="45719" anchor="ctr"/>
          <a:lstStyle/>
          <a:p>
            <a:endParaRPr lang="fr-FR"/>
          </a:p>
        </p:txBody>
      </p:sp>
      <p:sp>
        <p:nvSpPr>
          <p:cNvPr id="45" name="AutoShape 20"/>
          <p:cNvSpPr>
            <a:spLocks/>
          </p:cNvSpPr>
          <p:nvPr/>
        </p:nvSpPr>
        <p:spPr bwMode="auto">
          <a:xfrm>
            <a:off x="5900739" y="3671888"/>
            <a:ext cx="1844674" cy="503237"/>
          </a:xfrm>
          <a:custGeom>
            <a:avLst/>
            <a:gdLst>
              <a:gd name="T0" fmla="*/ 1693069 w 21600"/>
              <a:gd name="T1" fmla="*/ 344488 h 21600"/>
              <a:gd name="T2" fmla="*/ 1693069 w 21600"/>
              <a:gd name="T3" fmla="*/ 344488 h 21600"/>
              <a:gd name="T4" fmla="*/ 1693069 w 21600"/>
              <a:gd name="T5" fmla="*/ 344488 h 21600"/>
              <a:gd name="T6" fmla="*/ 1693069 w 21600"/>
              <a:gd name="T7" fmla="*/ 344488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0" y="0"/>
                </a:moveTo>
                <a:lnTo>
                  <a:pt x="21599" y="0"/>
                </a:lnTo>
                <a:lnTo>
                  <a:pt x="21599" y="21599"/>
                </a:lnTo>
                <a:lnTo>
                  <a:pt x="0" y="21599"/>
                </a:lnTo>
                <a:lnTo>
                  <a:pt x="0" y="0"/>
                </a:lnTo>
                <a:close/>
              </a:path>
            </a:pathLst>
          </a:custGeom>
          <a:solidFill>
            <a:schemeClr val="bg1">
              <a:lumMod val="75000"/>
            </a:schemeClr>
          </a:solidFill>
          <a:ln>
            <a:noFill/>
          </a:ln>
          <a:effectLst/>
        </p:spPr>
        <p:txBody>
          <a:bodyPr lIns="45719" tIns="45719" rIns="45719" bIns="45719" anchor="ctr"/>
          <a:lstStyle/>
          <a:p>
            <a:pPr>
              <a:defRPr/>
            </a:pPr>
            <a:endParaRPr lang="fr-FR"/>
          </a:p>
        </p:txBody>
      </p:sp>
      <p:sp>
        <p:nvSpPr>
          <p:cNvPr id="47" name="AutoShape 20"/>
          <p:cNvSpPr>
            <a:spLocks/>
          </p:cNvSpPr>
          <p:nvPr/>
        </p:nvSpPr>
        <p:spPr bwMode="auto">
          <a:xfrm>
            <a:off x="5927725" y="4175125"/>
            <a:ext cx="1817688" cy="503238"/>
          </a:xfrm>
          <a:custGeom>
            <a:avLst/>
            <a:gdLst>
              <a:gd name="T0" fmla="*/ 1693069 w 21600"/>
              <a:gd name="T1" fmla="*/ 344488 h 21600"/>
              <a:gd name="T2" fmla="*/ 1693069 w 21600"/>
              <a:gd name="T3" fmla="*/ 344488 h 21600"/>
              <a:gd name="T4" fmla="*/ 1693069 w 21600"/>
              <a:gd name="T5" fmla="*/ 344488 h 21600"/>
              <a:gd name="T6" fmla="*/ 1693069 w 21600"/>
              <a:gd name="T7" fmla="*/ 344488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0" y="0"/>
                </a:moveTo>
                <a:lnTo>
                  <a:pt x="21599" y="0"/>
                </a:lnTo>
                <a:lnTo>
                  <a:pt x="21599" y="21599"/>
                </a:lnTo>
                <a:lnTo>
                  <a:pt x="0" y="21599"/>
                </a:lnTo>
                <a:lnTo>
                  <a:pt x="0" y="0"/>
                </a:lnTo>
                <a:close/>
              </a:path>
            </a:pathLst>
          </a:custGeom>
          <a:solidFill>
            <a:srgbClr val="25408F">
              <a:alpha val="60000"/>
            </a:srgbClr>
          </a:solidFill>
          <a:ln>
            <a:noFill/>
          </a:ln>
          <a:effectLst/>
        </p:spPr>
        <p:txBody>
          <a:bodyPr lIns="45719" tIns="45719" rIns="45719" bIns="45719" anchor="ctr"/>
          <a:lstStyle/>
          <a:p>
            <a:pPr>
              <a:defRPr/>
            </a:pPr>
            <a:endParaRPr lang="fr-FR"/>
          </a:p>
        </p:txBody>
      </p:sp>
      <p:grpSp>
        <p:nvGrpSpPr>
          <p:cNvPr id="24589" name="Groupe 52"/>
          <p:cNvGrpSpPr>
            <a:grpSpLocks/>
          </p:cNvGrpSpPr>
          <p:nvPr/>
        </p:nvGrpSpPr>
        <p:grpSpPr bwMode="auto">
          <a:xfrm>
            <a:off x="1022860" y="1154113"/>
            <a:ext cx="4960937" cy="3524250"/>
            <a:chOff x="1371600" y="1154112"/>
            <a:chExt cx="3581404" cy="3523461"/>
          </a:xfrm>
        </p:grpSpPr>
        <p:sp>
          <p:nvSpPr>
            <p:cNvPr id="10" name="AutoShape 20"/>
            <p:cNvSpPr>
              <a:spLocks/>
            </p:cNvSpPr>
            <p:nvPr/>
          </p:nvSpPr>
          <p:spPr bwMode="auto">
            <a:xfrm>
              <a:off x="1371600" y="1154112"/>
              <a:ext cx="3581404" cy="503124"/>
            </a:xfrm>
            <a:custGeom>
              <a:avLst/>
              <a:gdLst>
                <a:gd name="T0" fmla="*/ 1693069 w 21600"/>
                <a:gd name="T1" fmla="*/ 344488 h 21600"/>
                <a:gd name="T2" fmla="*/ 1693069 w 21600"/>
                <a:gd name="T3" fmla="*/ 344488 h 21600"/>
                <a:gd name="T4" fmla="*/ 1693069 w 21600"/>
                <a:gd name="T5" fmla="*/ 344488 h 21600"/>
                <a:gd name="T6" fmla="*/ 1693069 w 21600"/>
                <a:gd name="T7" fmla="*/ 344488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0" y="0"/>
                  </a:moveTo>
                  <a:lnTo>
                    <a:pt x="21599" y="0"/>
                  </a:lnTo>
                  <a:lnTo>
                    <a:pt x="21599" y="21599"/>
                  </a:lnTo>
                  <a:lnTo>
                    <a:pt x="0" y="21599"/>
                  </a:lnTo>
                  <a:lnTo>
                    <a:pt x="0" y="0"/>
                  </a:lnTo>
                  <a:close/>
                </a:path>
              </a:pathLst>
            </a:custGeom>
            <a:solidFill>
              <a:schemeClr val="bg1">
                <a:lumMod val="75000"/>
              </a:schemeClr>
            </a:solidFill>
            <a:ln>
              <a:noFill/>
            </a:ln>
            <a:effectLst/>
          </p:spPr>
          <p:txBody>
            <a:bodyPr lIns="45719" tIns="45719" rIns="45719" bIns="45719" anchor="ctr"/>
            <a:lstStyle/>
            <a:p>
              <a:pPr algn="ctr">
                <a:defRPr/>
              </a:pPr>
              <a:endParaRPr lang="fr-FR"/>
            </a:p>
          </p:txBody>
        </p:sp>
        <p:grpSp>
          <p:nvGrpSpPr>
            <p:cNvPr id="24604" name="Groupe 51"/>
            <p:cNvGrpSpPr>
              <a:grpSpLocks/>
            </p:cNvGrpSpPr>
            <p:nvPr/>
          </p:nvGrpSpPr>
          <p:grpSpPr bwMode="auto">
            <a:xfrm>
              <a:off x="1371600" y="1221065"/>
              <a:ext cx="3581404" cy="3456508"/>
              <a:chOff x="1371600" y="1221065"/>
              <a:chExt cx="3581404" cy="3456508"/>
            </a:xfrm>
          </p:grpSpPr>
          <p:sp>
            <p:nvSpPr>
              <p:cNvPr id="25" name="AutoShape 20"/>
              <p:cNvSpPr>
                <a:spLocks/>
              </p:cNvSpPr>
              <p:nvPr/>
            </p:nvSpPr>
            <p:spPr bwMode="auto">
              <a:xfrm>
                <a:off x="1371600" y="1657236"/>
                <a:ext cx="3581404" cy="503125"/>
              </a:xfrm>
              <a:custGeom>
                <a:avLst/>
                <a:gdLst>
                  <a:gd name="T0" fmla="*/ 1693069 w 21600"/>
                  <a:gd name="T1" fmla="*/ 344488 h 21600"/>
                  <a:gd name="T2" fmla="*/ 1693069 w 21600"/>
                  <a:gd name="T3" fmla="*/ 344488 h 21600"/>
                  <a:gd name="T4" fmla="*/ 1693069 w 21600"/>
                  <a:gd name="T5" fmla="*/ 344488 h 21600"/>
                  <a:gd name="T6" fmla="*/ 1693069 w 21600"/>
                  <a:gd name="T7" fmla="*/ 344488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0" y="0"/>
                    </a:moveTo>
                    <a:lnTo>
                      <a:pt x="21599" y="0"/>
                    </a:lnTo>
                    <a:lnTo>
                      <a:pt x="21599" y="21599"/>
                    </a:lnTo>
                    <a:lnTo>
                      <a:pt x="0" y="21599"/>
                    </a:lnTo>
                    <a:lnTo>
                      <a:pt x="0" y="0"/>
                    </a:lnTo>
                    <a:close/>
                  </a:path>
                </a:pathLst>
              </a:custGeom>
              <a:solidFill>
                <a:srgbClr val="25408F">
                  <a:alpha val="60000"/>
                </a:srgbClr>
              </a:solidFill>
              <a:ln>
                <a:noFill/>
              </a:ln>
              <a:effectLst/>
            </p:spPr>
            <p:txBody>
              <a:bodyPr lIns="45719" tIns="45719" rIns="45719" bIns="45719" anchor="ctr"/>
              <a:lstStyle/>
              <a:p>
                <a:pPr algn="ctr">
                  <a:defRPr/>
                </a:pPr>
                <a:endParaRPr lang="fr-FR"/>
              </a:p>
            </p:txBody>
          </p:sp>
          <p:sp>
            <p:nvSpPr>
              <p:cNvPr id="38" name="AutoShape 20"/>
              <p:cNvSpPr>
                <a:spLocks/>
              </p:cNvSpPr>
              <p:nvPr/>
            </p:nvSpPr>
            <p:spPr bwMode="auto">
              <a:xfrm>
                <a:off x="1371600" y="2160362"/>
                <a:ext cx="3581404" cy="503124"/>
              </a:xfrm>
              <a:custGeom>
                <a:avLst/>
                <a:gdLst>
                  <a:gd name="T0" fmla="*/ 1693069 w 21600"/>
                  <a:gd name="T1" fmla="*/ 344488 h 21600"/>
                  <a:gd name="T2" fmla="*/ 1693069 w 21600"/>
                  <a:gd name="T3" fmla="*/ 344488 h 21600"/>
                  <a:gd name="T4" fmla="*/ 1693069 w 21600"/>
                  <a:gd name="T5" fmla="*/ 344488 h 21600"/>
                  <a:gd name="T6" fmla="*/ 1693069 w 21600"/>
                  <a:gd name="T7" fmla="*/ 344488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0" y="0"/>
                    </a:moveTo>
                    <a:lnTo>
                      <a:pt x="21599" y="0"/>
                    </a:lnTo>
                    <a:lnTo>
                      <a:pt x="21599" y="21599"/>
                    </a:lnTo>
                    <a:lnTo>
                      <a:pt x="0" y="21599"/>
                    </a:lnTo>
                    <a:lnTo>
                      <a:pt x="0" y="0"/>
                    </a:lnTo>
                    <a:close/>
                  </a:path>
                </a:pathLst>
              </a:custGeom>
              <a:solidFill>
                <a:schemeClr val="bg1">
                  <a:lumMod val="75000"/>
                </a:schemeClr>
              </a:solidFill>
              <a:ln>
                <a:noFill/>
              </a:ln>
              <a:effectLst/>
            </p:spPr>
            <p:txBody>
              <a:bodyPr lIns="45719" tIns="45719" rIns="45719" bIns="45719" anchor="ctr"/>
              <a:lstStyle/>
              <a:p>
                <a:pPr algn="ctr">
                  <a:defRPr/>
                </a:pPr>
                <a:endParaRPr lang="fr-FR"/>
              </a:p>
            </p:txBody>
          </p:sp>
          <p:sp>
            <p:nvSpPr>
              <p:cNvPr id="40" name="AutoShape 20"/>
              <p:cNvSpPr>
                <a:spLocks/>
              </p:cNvSpPr>
              <p:nvPr/>
            </p:nvSpPr>
            <p:spPr bwMode="auto">
              <a:xfrm>
                <a:off x="1371600" y="2663486"/>
                <a:ext cx="3581404" cy="503125"/>
              </a:xfrm>
              <a:custGeom>
                <a:avLst/>
                <a:gdLst>
                  <a:gd name="T0" fmla="*/ 1693069 w 21600"/>
                  <a:gd name="T1" fmla="*/ 344488 h 21600"/>
                  <a:gd name="T2" fmla="*/ 1693069 w 21600"/>
                  <a:gd name="T3" fmla="*/ 344488 h 21600"/>
                  <a:gd name="T4" fmla="*/ 1693069 w 21600"/>
                  <a:gd name="T5" fmla="*/ 344488 h 21600"/>
                  <a:gd name="T6" fmla="*/ 1693069 w 21600"/>
                  <a:gd name="T7" fmla="*/ 344488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0" y="0"/>
                    </a:moveTo>
                    <a:lnTo>
                      <a:pt x="21599" y="0"/>
                    </a:lnTo>
                    <a:lnTo>
                      <a:pt x="21599" y="21599"/>
                    </a:lnTo>
                    <a:lnTo>
                      <a:pt x="0" y="21599"/>
                    </a:lnTo>
                    <a:lnTo>
                      <a:pt x="0" y="0"/>
                    </a:lnTo>
                    <a:close/>
                  </a:path>
                </a:pathLst>
              </a:custGeom>
              <a:solidFill>
                <a:srgbClr val="25408F">
                  <a:alpha val="60000"/>
                </a:srgbClr>
              </a:solidFill>
              <a:ln>
                <a:noFill/>
              </a:ln>
              <a:effectLst/>
            </p:spPr>
            <p:txBody>
              <a:bodyPr lIns="45719" tIns="45719" rIns="45719" bIns="45719" anchor="ctr"/>
              <a:lstStyle/>
              <a:p>
                <a:pPr algn="ctr">
                  <a:defRPr/>
                </a:pPr>
                <a:endParaRPr lang="fr-FR"/>
              </a:p>
            </p:txBody>
          </p:sp>
          <p:sp>
            <p:nvSpPr>
              <p:cNvPr id="42" name="AutoShape 20"/>
              <p:cNvSpPr>
                <a:spLocks/>
              </p:cNvSpPr>
              <p:nvPr/>
            </p:nvSpPr>
            <p:spPr bwMode="auto">
              <a:xfrm>
                <a:off x="1371600" y="3168198"/>
                <a:ext cx="3581404" cy="503125"/>
              </a:xfrm>
              <a:custGeom>
                <a:avLst/>
                <a:gdLst>
                  <a:gd name="T0" fmla="*/ 1693069 w 21600"/>
                  <a:gd name="T1" fmla="*/ 344488 h 21600"/>
                  <a:gd name="T2" fmla="*/ 1693069 w 21600"/>
                  <a:gd name="T3" fmla="*/ 344488 h 21600"/>
                  <a:gd name="T4" fmla="*/ 1693069 w 21600"/>
                  <a:gd name="T5" fmla="*/ 344488 h 21600"/>
                  <a:gd name="T6" fmla="*/ 1693069 w 21600"/>
                  <a:gd name="T7" fmla="*/ 344488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0" y="0"/>
                    </a:moveTo>
                    <a:lnTo>
                      <a:pt x="21599" y="0"/>
                    </a:lnTo>
                    <a:lnTo>
                      <a:pt x="21599" y="21599"/>
                    </a:lnTo>
                    <a:lnTo>
                      <a:pt x="0" y="21599"/>
                    </a:lnTo>
                    <a:lnTo>
                      <a:pt x="0" y="0"/>
                    </a:lnTo>
                    <a:close/>
                  </a:path>
                </a:pathLst>
              </a:custGeom>
              <a:solidFill>
                <a:schemeClr val="bg1">
                  <a:lumMod val="75000"/>
                </a:schemeClr>
              </a:solidFill>
              <a:ln>
                <a:noFill/>
              </a:ln>
              <a:effectLst/>
            </p:spPr>
            <p:txBody>
              <a:bodyPr lIns="45719" tIns="45719" rIns="45719" bIns="45719" anchor="ctr"/>
              <a:lstStyle/>
              <a:p>
                <a:pPr algn="ctr">
                  <a:defRPr/>
                </a:pPr>
                <a:endParaRPr lang="fr-FR"/>
              </a:p>
            </p:txBody>
          </p:sp>
          <p:sp>
            <p:nvSpPr>
              <p:cNvPr id="44" name="AutoShape 20"/>
              <p:cNvSpPr>
                <a:spLocks/>
              </p:cNvSpPr>
              <p:nvPr/>
            </p:nvSpPr>
            <p:spPr bwMode="auto">
              <a:xfrm>
                <a:off x="1371600" y="3671323"/>
                <a:ext cx="3581404" cy="503124"/>
              </a:xfrm>
              <a:custGeom>
                <a:avLst/>
                <a:gdLst>
                  <a:gd name="T0" fmla="*/ 1693069 w 21600"/>
                  <a:gd name="T1" fmla="*/ 344488 h 21600"/>
                  <a:gd name="T2" fmla="*/ 1693069 w 21600"/>
                  <a:gd name="T3" fmla="*/ 344488 h 21600"/>
                  <a:gd name="T4" fmla="*/ 1693069 w 21600"/>
                  <a:gd name="T5" fmla="*/ 344488 h 21600"/>
                  <a:gd name="T6" fmla="*/ 1693069 w 21600"/>
                  <a:gd name="T7" fmla="*/ 344488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0" y="0"/>
                    </a:moveTo>
                    <a:lnTo>
                      <a:pt x="21599" y="0"/>
                    </a:lnTo>
                    <a:lnTo>
                      <a:pt x="21599" y="21599"/>
                    </a:lnTo>
                    <a:lnTo>
                      <a:pt x="0" y="21599"/>
                    </a:lnTo>
                    <a:lnTo>
                      <a:pt x="0" y="0"/>
                    </a:lnTo>
                    <a:close/>
                  </a:path>
                </a:pathLst>
              </a:custGeom>
              <a:solidFill>
                <a:srgbClr val="25408F">
                  <a:alpha val="60000"/>
                </a:srgbClr>
              </a:solidFill>
              <a:ln>
                <a:noFill/>
              </a:ln>
              <a:effectLst/>
            </p:spPr>
            <p:txBody>
              <a:bodyPr lIns="45719" tIns="45719" rIns="45719" bIns="45719" anchor="ctr"/>
              <a:lstStyle/>
              <a:p>
                <a:pPr algn="ctr">
                  <a:defRPr/>
                </a:pPr>
                <a:endParaRPr lang="fr-FR"/>
              </a:p>
            </p:txBody>
          </p:sp>
          <p:sp>
            <p:nvSpPr>
              <p:cNvPr id="46" name="AutoShape 20"/>
              <p:cNvSpPr>
                <a:spLocks/>
              </p:cNvSpPr>
              <p:nvPr/>
            </p:nvSpPr>
            <p:spPr bwMode="auto">
              <a:xfrm>
                <a:off x="1371600" y="4174448"/>
                <a:ext cx="3581404" cy="503125"/>
              </a:xfrm>
              <a:custGeom>
                <a:avLst/>
                <a:gdLst>
                  <a:gd name="T0" fmla="*/ 1693069 w 21600"/>
                  <a:gd name="T1" fmla="*/ 344488 h 21600"/>
                  <a:gd name="T2" fmla="*/ 1693069 w 21600"/>
                  <a:gd name="T3" fmla="*/ 344488 h 21600"/>
                  <a:gd name="T4" fmla="*/ 1693069 w 21600"/>
                  <a:gd name="T5" fmla="*/ 344488 h 21600"/>
                  <a:gd name="T6" fmla="*/ 1693069 w 21600"/>
                  <a:gd name="T7" fmla="*/ 344488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0" y="0"/>
                    </a:moveTo>
                    <a:lnTo>
                      <a:pt x="21599" y="0"/>
                    </a:lnTo>
                    <a:lnTo>
                      <a:pt x="21599" y="21599"/>
                    </a:lnTo>
                    <a:lnTo>
                      <a:pt x="0" y="21599"/>
                    </a:lnTo>
                    <a:lnTo>
                      <a:pt x="0" y="0"/>
                    </a:lnTo>
                    <a:close/>
                  </a:path>
                </a:pathLst>
              </a:custGeom>
              <a:solidFill>
                <a:schemeClr val="bg1">
                  <a:lumMod val="75000"/>
                </a:schemeClr>
              </a:solidFill>
              <a:ln>
                <a:noFill/>
              </a:ln>
              <a:effectLst/>
            </p:spPr>
            <p:txBody>
              <a:bodyPr lIns="45719" tIns="45719" rIns="45719" bIns="45719" anchor="ctr"/>
              <a:lstStyle/>
              <a:p>
                <a:pPr algn="ctr">
                  <a:defRPr/>
                </a:pPr>
                <a:endParaRPr lang="fr-FR"/>
              </a:p>
            </p:txBody>
          </p:sp>
          <p:sp>
            <p:nvSpPr>
              <p:cNvPr id="24611" name="Rectangle 3"/>
              <p:cNvSpPr>
                <a:spLocks noChangeArrowheads="1"/>
              </p:cNvSpPr>
              <p:nvPr/>
            </p:nvSpPr>
            <p:spPr bwMode="auto">
              <a:xfrm>
                <a:off x="1371602" y="1221065"/>
                <a:ext cx="3576451" cy="3384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algn="ctr" fontAlgn="ctr"/>
                <a:r>
                  <a:rPr lang="fr-FR" altLang="fr-FR" sz="1600" dirty="0">
                    <a:solidFill>
                      <a:srgbClr val="595959"/>
                    </a:solidFill>
                    <a:latin typeface="Verdana" pitchFamily="34" charset="0"/>
                  </a:rPr>
                  <a:t>Nombre de sociétaires</a:t>
                </a:r>
                <a:endParaRPr lang="fr-FR" altLang="fr-FR" sz="1600" dirty="0"/>
              </a:p>
            </p:txBody>
          </p:sp>
        </p:grpSp>
      </p:grpSp>
      <p:sp>
        <p:nvSpPr>
          <p:cNvPr id="24590" name="Rectangle 7"/>
          <p:cNvSpPr>
            <a:spLocks noChangeArrowheads="1"/>
          </p:cNvSpPr>
          <p:nvPr/>
        </p:nvSpPr>
        <p:spPr bwMode="auto">
          <a:xfrm>
            <a:off x="6314827" y="1220788"/>
            <a:ext cx="1003801"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algn="ctr" fontAlgn="ctr"/>
            <a:r>
              <a:rPr lang="fr-FR" altLang="fr-FR" dirty="0" smtClean="0">
                <a:solidFill>
                  <a:srgbClr val="595959"/>
                </a:solidFill>
                <a:latin typeface="Verdana" pitchFamily="34" charset="0"/>
              </a:rPr>
              <a:t>38 427</a:t>
            </a:r>
            <a:endParaRPr lang="fr-FR" altLang="fr-FR" dirty="0"/>
          </a:p>
        </p:txBody>
      </p:sp>
      <p:sp>
        <p:nvSpPr>
          <p:cNvPr id="24591" name="Rectangle 22"/>
          <p:cNvSpPr>
            <a:spLocks noChangeArrowheads="1"/>
          </p:cNvSpPr>
          <p:nvPr/>
        </p:nvSpPr>
        <p:spPr bwMode="auto">
          <a:xfrm>
            <a:off x="1038735" y="1731963"/>
            <a:ext cx="4981065"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algn="ctr" fontAlgn="ctr"/>
            <a:r>
              <a:rPr lang="fr-FR" altLang="fr-FR" sz="1600" dirty="0">
                <a:solidFill>
                  <a:srgbClr val="595959"/>
                </a:solidFill>
                <a:latin typeface="Verdana" pitchFamily="34" charset="0"/>
              </a:rPr>
              <a:t>Encours de capital</a:t>
            </a:r>
            <a:endParaRPr lang="fr-FR" altLang="fr-FR" sz="1600" dirty="0"/>
          </a:p>
        </p:txBody>
      </p:sp>
      <p:sp>
        <p:nvSpPr>
          <p:cNvPr id="24592" name="Rectangle 47"/>
          <p:cNvSpPr>
            <a:spLocks noChangeArrowheads="1"/>
          </p:cNvSpPr>
          <p:nvPr/>
        </p:nvSpPr>
        <p:spPr bwMode="auto">
          <a:xfrm>
            <a:off x="6239586" y="1724025"/>
            <a:ext cx="1133645"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algn="ctr" fontAlgn="ctr"/>
            <a:r>
              <a:rPr lang="fr-FR" altLang="fr-FR" dirty="0" smtClean="0">
                <a:solidFill>
                  <a:srgbClr val="595959"/>
                </a:solidFill>
                <a:latin typeface="Verdana" pitchFamily="34" charset="0"/>
              </a:rPr>
              <a:t>42,1 </a:t>
            </a:r>
            <a:r>
              <a:rPr lang="fr-FR" altLang="fr-FR" dirty="0">
                <a:solidFill>
                  <a:srgbClr val="595959"/>
                </a:solidFill>
                <a:latin typeface="Verdana" pitchFamily="34" charset="0"/>
              </a:rPr>
              <a:t>M€</a:t>
            </a:r>
            <a:endParaRPr lang="fr-FR" altLang="fr-FR" dirty="0"/>
          </a:p>
        </p:txBody>
      </p:sp>
      <p:sp>
        <p:nvSpPr>
          <p:cNvPr id="24593" name="Rectangle 48"/>
          <p:cNvSpPr>
            <a:spLocks noChangeArrowheads="1"/>
          </p:cNvSpPr>
          <p:nvPr/>
        </p:nvSpPr>
        <p:spPr bwMode="auto">
          <a:xfrm>
            <a:off x="1038738" y="2227263"/>
            <a:ext cx="4960934"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algn="ctr" fontAlgn="ctr"/>
            <a:r>
              <a:rPr lang="fr-FR" altLang="fr-FR" sz="1600" dirty="0">
                <a:solidFill>
                  <a:srgbClr val="595959"/>
                </a:solidFill>
                <a:latin typeface="Verdana" pitchFamily="34" charset="0"/>
              </a:rPr>
              <a:t>Total du bilan bancaire</a:t>
            </a:r>
            <a:endParaRPr lang="fr-FR" altLang="fr-FR" sz="1600" dirty="0"/>
          </a:p>
        </p:txBody>
      </p:sp>
      <p:sp>
        <p:nvSpPr>
          <p:cNvPr id="24594" name="Rectangle 49"/>
          <p:cNvSpPr>
            <a:spLocks noChangeArrowheads="1"/>
          </p:cNvSpPr>
          <p:nvPr/>
        </p:nvSpPr>
        <p:spPr bwMode="auto">
          <a:xfrm>
            <a:off x="6240387" y="2201863"/>
            <a:ext cx="1132041"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algn="ctr" fontAlgn="ctr"/>
            <a:r>
              <a:rPr lang="fr-FR" altLang="fr-FR" dirty="0">
                <a:solidFill>
                  <a:srgbClr val="595959"/>
                </a:solidFill>
                <a:latin typeface="Verdana" pitchFamily="34" charset="0"/>
              </a:rPr>
              <a:t> </a:t>
            </a:r>
            <a:r>
              <a:rPr lang="fr-FR" altLang="fr-FR" dirty="0" smtClean="0">
                <a:solidFill>
                  <a:srgbClr val="595959"/>
                </a:solidFill>
                <a:latin typeface="Verdana" pitchFamily="34" charset="0"/>
              </a:rPr>
              <a:t>494 M€</a:t>
            </a:r>
            <a:endParaRPr lang="fr-FR" altLang="fr-FR" dirty="0"/>
          </a:p>
        </p:txBody>
      </p:sp>
      <p:sp>
        <p:nvSpPr>
          <p:cNvPr id="24595" name="Rectangle 50"/>
          <p:cNvSpPr>
            <a:spLocks noChangeArrowheads="1"/>
          </p:cNvSpPr>
          <p:nvPr/>
        </p:nvSpPr>
        <p:spPr bwMode="auto">
          <a:xfrm>
            <a:off x="1038737" y="2730500"/>
            <a:ext cx="4954077"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algn="ctr" fontAlgn="ctr"/>
            <a:r>
              <a:rPr lang="fr-FR" altLang="fr-FR" sz="1600" dirty="0">
                <a:solidFill>
                  <a:srgbClr val="595959"/>
                </a:solidFill>
                <a:latin typeface="Verdana" pitchFamily="34" charset="0"/>
              </a:rPr>
              <a:t>Dépôts à </a:t>
            </a:r>
            <a:r>
              <a:rPr lang="fr-FR" altLang="fr-FR" sz="1600" dirty="0" smtClean="0">
                <a:solidFill>
                  <a:srgbClr val="595959"/>
                </a:solidFill>
                <a:latin typeface="Verdana" pitchFamily="34" charset="0"/>
              </a:rPr>
              <a:t>terme, livrets et comptes à vue</a:t>
            </a:r>
            <a:endParaRPr lang="fr-FR" altLang="fr-FR" sz="1600" dirty="0"/>
          </a:p>
        </p:txBody>
      </p:sp>
      <p:sp>
        <p:nvSpPr>
          <p:cNvPr id="24596" name="Rectangle 53"/>
          <p:cNvSpPr>
            <a:spLocks noChangeArrowheads="1"/>
          </p:cNvSpPr>
          <p:nvPr/>
        </p:nvSpPr>
        <p:spPr bwMode="auto">
          <a:xfrm>
            <a:off x="1038736" y="3235325"/>
            <a:ext cx="4954078"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algn="ctr" fontAlgn="ctr"/>
            <a:r>
              <a:rPr lang="fr-FR" altLang="fr-FR" sz="1600" dirty="0" smtClean="0">
                <a:solidFill>
                  <a:srgbClr val="595959"/>
                </a:solidFill>
                <a:latin typeface="Verdana" pitchFamily="34" charset="0"/>
              </a:rPr>
              <a:t>Encours des prêts</a:t>
            </a:r>
            <a:endParaRPr lang="fr-FR" altLang="fr-FR" sz="1600" dirty="0"/>
          </a:p>
        </p:txBody>
      </p:sp>
      <p:sp>
        <p:nvSpPr>
          <p:cNvPr id="24597" name="Rectangle 54"/>
          <p:cNvSpPr>
            <a:spLocks noChangeArrowheads="1"/>
          </p:cNvSpPr>
          <p:nvPr/>
        </p:nvSpPr>
        <p:spPr bwMode="auto">
          <a:xfrm>
            <a:off x="1038735" y="3738563"/>
            <a:ext cx="4954079"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algn="ctr" fontAlgn="ctr"/>
            <a:r>
              <a:rPr lang="fr-FR" altLang="fr-FR" sz="1600" dirty="0">
                <a:solidFill>
                  <a:srgbClr val="595959"/>
                </a:solidFill>
                <a:latin typeface="Verdana" pitchFamily="34" charset="0"/>
              </a:rPr>
              <a:t>Nombre de prêts </a:t>
            </a:r>
            <a:r>
              <a:rPr lang="fr-FR" altLang="fr-FR" sz="1600" dirty="0">
                <a:solidFill>
                  <a:schemeClr val="tx1">
                    <a:lumMod val="65000"/>
                    <a:lumOff val="35000"/>
                  </a:schemeClr>
                </a:solidFill>
                <a:latin typeface="Verdana" pitchFamily="34" charset="0"/>
              </a:rPr>
              <a:t>débloqués </a:t>
            </a:r>
            <a:r>
              <a:rPr lang="fr-FR" altLang="fr-FR" sz="1600" dirty="0" smtClean="0">
                <a:solidFill>
                  <a:srgbClr val="595959"/>
                </a:solidFill>
                <a:latin typeface="Verdana" pitchFamily="34" charset="0"/>
              </a:rPr>
              <a:t>en 2017</a:t>
            </a:r>
            <a:endParaRPr lang="fr-FR" altLang="fr-FR" sz="1600" dirty="0"/>
          </a:p>
        </p:txBody>
      </p:sp>
      <p:sp>
        <p:nvSpPr>
          <p:cNvPr id="24598" name="Rectangle 55"/>
          <p:cNvSpPr>
            <a:spLocks noChangeArrowheads="1"/>
          </p:cNvSpPr>
          <p:nvPr/>
        </p:nvSpPr>
        <p:spPr bwMode="auto">
          <a:xfrm>
            <a:off x="1038736" y="4241800"/>
            <a:ext cx="4981064"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algn="ctr" fontAlgn="ctr"/>
            <a:r>
              <a:rPr lang="fr-FR" altLang="fr-FR" sz="1600" dirty="0">
                <a:solidFill>
                  <a:srgbClr val="595959"/>
                </a:solidFill>
                <a:latin typeface="Verdana" pitchFamily="34" charset="0"/>
              </a:rPr>
              <a:t>Montant débloqué </a:t>
            </a:r>
            <a:r>
              <a:rPr lang="fr-FR" altLang="fr-FR" sz="1600" dirty="0" smtClean="0">
                <a:solidFill>
                  <a:srgbClr val="595959"/>
                </a:solidFill>
                <a:latin typeface="Verdana" pitchFamily="34" charset="0"/>
              </a:rPr>
              <a:t>en 2017</a:t>
            </a:r>
            <a:endParaRPr lang="fr-FR" altLang="fr-FR" sz="1600" dirty="0"/>
          </a:p>
        </p:txBody>
      </p:sp>
      <p:sp>
        <p:nvSpPr>
          <p:cNvPr id="24599" name="Rectangle 56"/>
          <p:cNvSpPr>
            <a:spLocks noChangeArrowheads="1"/>
          </p:cNvSpPr>
          <p:nvPr/>
        </p:nvSpPr>
        <p:spPr bwMode="auto">
          <a:xfrm>
            <a:off x="6281262" y="2730500"/>
            <a:ext cx="1050289"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algn="ctr" fontAlgn="ctr"/>
            <a:r>
              <a:rPr lang="fr-FR" altLang="fr-FR" dirty="0" smtClean="0">
                <a:solidFill>
                  <a:srgbClr val="595959"/>
                </a:solidFill>
                <a:latin typeface="Verdana" pitchFamily="34" charset="0"/>
              </a:rPr>
              <a:t>265</a:t>
            </a:r>
            <a:r>
              <a:rPr lang="fr-FR" altLang="fr-FR" dirty="0" smtClean="0">
                <a:solidFill>
                  <a:schemeClr val="tx1">
                    <a:lumMod val="65000"/>
                    <a:lumOff val="35000"/>
                  </a:schemeClr>
                </a:solidFill>
                <a:latin typeface="Verdana" pitchFamily="34" charset="0"/>
              </a:rPr>
              <a:t> </a:t>
            </a:r>
            <a:r>
              <a:rPr lang="fr-FR" altLang="fr-FR" dirty="0">
                <a:solidFill>
                  <a:schemeClr val="tx1">
                    <a:lumMod val="65000"/>
                    <a:lumOff val="35000"/>
                  </a:schemeClr>
                </a:solidFill>
                <a:latin typeface="Verdana" pitchFamily="34" charset="0"/>
              </a:rPr>
              <a:t>M€</a:t>
            </a:r>
            <a:endParaRPr lang="fr-FR" altLang="fr-FR" dirty="0">
              <a:solidFill>
                <a:schemeClr val="tx1">
                  <a:lumMod val="65000"/>
                  <a:lumOff val="35000"/>
                </a:schemeClr>
              </a:solidFill>
            </a:endParaRPr>
          </a:p>
        </p:txBody>
      </p:sp>
      <p:sp>
        <p:nvSpPr>
          <p:cNvPr id="24600" name="Rectangle 57"/>
          <p:cNvSpPr>
            <a:spLocks noChangeArrowheads="1"/>
          </p:cNvSpPr>
          <p:nvPr/>
        </p:nvSpPr>
        <p:spPr bwMode="auto">
          <a:xfrm>
            <a:off x="6309837" y="3235325"/>
            <a:ext cx="1050289"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algn="ctr" fontAlgn="ctr"/>
            <a:r>
              <a:rPr lang="fr-FR" altLang="fr-FR" dirty="0">
                <a:solidFill>
                  <a:srgbClr val="595959"/>
                </a:solidFill>
                <a:latin typeface="Verdana" pitchFamily="34" charset="0"/>
              </a:rPr>
              <a:t>155</a:t>
            </a:r>
            <a:r>
              <a:rPr lang="fr-FR" altLang="fr-FR" dirty="0" smtClean="0">
                <a:solidFill>
                  <a:srgbClr val="FF0000"/>
                </a:solidFill>
                <a:latin typeface="Verdana" pitchFamily="34" charset="0"/>
              </a:rPr>
              <a:t> </a:t>
            </a:r>
            <a:r>
              <a:rPr lang="fr-FR" altLang="fr-FR" dirty="0" smtClean="0">
                <a:solidFill>
                  <a:srgbClr val="595959"/>
                </a:solidFill>
                <a:latin typeface="Verdana" pitchFamily="34" charset="0"/>
              </a:rPr>
              <a:t>M</a:t>
            </a:r>
            <a:r>
              <a:rPr lang="fr-FR" altLang="fr-FR" dirty="0">
                <a:solidFill>
                  <a:srgbClr val="595959"/>
                </a:solidFill>
                <a:latin typeface="Verdana" pitchFamily="34" charset="0"/>
              </a:rPr>
              <a:t>€</a:t>
            </a:r>
            <a:endParaRPr lang="fr-FR" altLang="fr-FR" dirty="0"/>
          </a:p>
        </p:txBody>
      </p:sp>
      <p:sp>
        <p:nvSpPr>
          <p:cNvPr id="24601" name="Rectangle 58"/>
          <p:cNvSpPr>
            <a:spLocks noChangeArrowheads="1"/>
          </p:cNvSpPr>
          <p:nvPr/>
        </p:nvSpPr>
        <p:spPr bwMode="auto">
          <a:xfrm>
            <a:off x="6521437" y="3741738"/>
            <a:ext cx="627096"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algn="ctr" fontAlgn="ctr"/>
            <a:r>
              <a:rPr lang="fr-FR" altLang="fr-FR" dirty="0" smtClean="0">
                <a:solidFill>
                  <a:srgbClr val="595959"/>
                </a:solidFill>
                <a:latin typeface="Verdana" pitchFamily="34" charset="0"/>
              </a:rPr>
              <a:t>387</a:t>
            </a:r>
            <a:endParaRPr lang="fr-FR" altLang="fr-FR" dirty="0"/>
          </a:p>
        </p:txBody>
      </p:sp>
      <p:sp>
        <p:nvSpPr>
          <p:cNvPr id="24602" name="Rectangle 59"/>
          <p:cNvSpPr>
            <a:spLocks noChangeArrowheads="1"/>
          </p:cNvSpPr>
          <p:nvPr/>
        </p:nvSpPr>
        <p:spPr bwMode="auto">
          <a:xfrm>
            <a:off x="6355002" y="4241800"/>
            <a:ext cx="902811"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algn="ctr" fontAlgn="ctr"/>
            <a:r>
              <a:rPr lang="fr-FR" altLang="fr-FR" dirty="0" smtClean="0">
                <a:solidFill>
                  <a:srgbClr val="595959"/>
                </a:solidFill>
                <a:latin typeface="Verdana" pitchFamily="34" charset="0"/>
              </a:rPr>
              <a:t>55 M</a:t>
            </a:r>
            <a:r>
              <a:rPr lang="fr-FR" altLang="fr-FR" dirty="0">
                <a:solidFill>
                  <a:srgbClr val="595959"/>
                </a:solidFill>
                <a:latin typeface="Verdana" pitchFamily="34" charset="0"/>
              </a:rPr>
              <a:t>€</a:t>
            </a:r>
            <a:endParaRPr lang="fr-FR" altLang="fr-FR" dirty="0"/>
          </a:p>
        </p:txBody>
      </p:sp>
    </p:spTree>
    <p:extLst>
      <p:ext uri="{BB962C8B-B14F-4D97-AF65-F5344CB8AC3E}">
        <p14:creationId xmlns:p14="http://schemas.microsoft.com/office/powerpoint/2010/main" val="44431683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AutoShape 6"/>
          <p:cNvSpPr>
            <a:spLocks/>
          </p:cNvSpPr>
          <p:nvPr/>
        </p:nvSpPr>
        <p:spPr bwMode="auto">
          <a:xfrm>
            <a:off x="539750" y="431800"/>
            <a:ext cx="5708650" cy="28575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600"/>
                </a:lnTo>
                <a:lnTo>
                  <a:pt x="0" y="2160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38100" tIns="38100" rIns="38100" bIns="38100" anchor="ctr"/>
          <a:lstStyle/>
          <a:p>
            <a:pPr>
              <a:defRPr/>
            </a:pPr>
            <a:r>
              <a:rPr lang="es-ES" sz="2000" dirty="0">
                <a:solidFill>
                  <a:srgbClr val="53585F"/>
                </a:solidFill>
                <a:latin typeface="Verdana" panose="020B0604030504040204" pitchFamily="34" charset="0"/>
                <a:ea typeface="Verdana" panose="020B0604030504040204" pitchFamily="34" charset="0"/>
                <a:cs typeface="Verdana" panose="020B0604030504040204" pitchFamily="34" charset="0"/>
              </a:rPr>
              <a:t>ORGANISATION</a:t>
            </a:r>
          </a:p>
        </p:txBody>
      </p:sp>
      <p:pic>
        <p:nvPicPr>
          <p:cNvPr id="2051" name="Picture 3" descr="C:\Users\c.chauveau.NEF.000\Desktop\organigramme.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01650" y="1114425"/>
            <a:ext cx="7734860" cy="3586163"/>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AutoShape 6"/>
          <p:cNvSpPr>
            <a:spLocks/>
          </p:cNvSpPr>
          <p:nvPr/>
        </p:nvSpPr>
        <p:spPr bwMode="auto">
          <a:xfrm>
            <a:off x="539750" y="431800"/>
            <a:ext cx="5708650" cy="28575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600"/>
                </a:lnTo>
                <a:lnTo>
                  <a:pt x="0" y="2160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38100" tIns="38100" rIns="38100" bIns="38100" anchor="ctr"/>
          <a:lstStyle/>
          <a:p>
            <a:pPr>
              <a:defRPr/>
            </a:pPr>
            <a:r>
              <a:rPr lang="es-ES" sz="2000" dirty="0">
                <a:solidFill>
                  <a:srgbClr val="53585F"/>
                </a:solidFill>
                <a:latin typeface="Verdana" panose="020B0604030504040204" pitchFamily="34" charset="0"/>
                <a:ea typeface="Verdana" panose="020B0604030504040204" pitchFamily="34" charset="0"/>
                <a:cs typeface="Verdana" panose="020B0604030504040204" pitchFamily="34" charset="0"/>
              </a:rPr>
              <a:t>OÙ NOUS </a:t>
            </a:r>
            <a:r>
              <a:rPr lang="es-ES" sz="2000" dirty="0" smtClean="0">
                <a:solidFill>
                  <a:srgbClr val="53585F"/>
                </a:solidFill>
                <a:latin typeface="Verdana" panose="020B0604030504040204" pitchFamily="34" charset="0"/>
                <a:ea typeface="Verdana" panose="020B0604030504040204" pitchFamily="34" charset="0"/>
                <a:cs typeface="Verdana" panose="020B0604030504040204" pitchFamily="34" charset="0"/>
              </a:rPr>
              <a:t>TROUVER </a:t>
            </a:r>
            <a:r>
              <a:rPr lang="es-ES" sz="2000" dirty="0">
                <a:solidFill>
                  <a:srgbClr val="53585F"/>
                </a:solidFill>
                <a:latin typeface="Verdana" panose="020B0604030504040204" pitchFamily="34" charset="0"/>
                <a:ea typeface="Verdana" panose="020B0604030504040204" pitchFamily="34" charset="0"/>
                <a:cs typeface="Verdana" panose="020B0604030504040204" pitchFamily="34" charset="0"/>
              </a:rPr>
              <a:t>? </a:t>
            </a:r>
            <a:endParaRPr lang="es-ES" sz="800" dirty="0">
              <a:latin typeface="Verdana" panose="020B0604030504040204" pitchFamily="34" charset="0"/>
              <a:ea typeface="Verdana" panose="020B0604030504040204" pitchFamily="34" charset="0"/>
              <a:cs typeface="Verdana" panose="020B0604030504040204" pitchFamily="34" charset="0"/>
            </a:endParaRPr>
          </a:p>
        </p:txBody>
      </p:sp>
      <p:sp>
        <p:nvSpPr>
          <p:cNvPr id="3" name="Rectangle 2"/>
          <p:cNvSpPr/>
          <p:nvPr/>
        </p:nvSpPr>
        <p:spPr>
          <a:xfrm>
            <a:off x="6389688" y="4085411"/>
            <a:ext cx="2373312" cy="543739"/>
          </a:xfrm>
          <a:prstGeom prst="rect">
            <a:avLst/>
          </a:prstGeom>
        </p:spPr>
        <p:txBody>
          <a:bodyPr wrap="square">
            <a:spAutoFit/>
          </a:bodyPr>
          <a:lstStyle/>
          <a:p>
            <a:r>
              <a:rPr lang="fr-FR" sz="1600" b="1" baseline="30000" dirty="0" smtClean="0">
                <a:latin typeface="Verdana" panose="020B0604030504040204" pitchFamily="34" charset="0"/>
                <a:ea typeface="Verdana" panose="020B0604030504040204" pitchFamily="34" charset="0"/>
                <a:cs typeface="Verdana" panose="020B0604030504040204" pitchFamily="34" charset="0"/>
              </a:rPr>
              <a:t>Délégation de </a:t>
            </a:r>
            <a:r>
              <a:rPr lang="fr-FR" sz="1600" b="1" baseline="30000" dirty="0">
                <a:latin typeface="Verdana" panose="020B0604030504040204" pitchFamily="34" charset="0"/>
                <a:ea typeface="Verdana" panose="020B0604030504040204" pitchFamily="34" charset="0"/>
                <a:cs typeface="Verdana" panose="020B0604030504040204" pitchFamily="34" charset="0"/>
              </a:rPr>
              <a:t>Nantes</a:t>
            </a:r>
            <a:r>
              <a:rPr lang="fr-FR" sz="1400" baseline="30000" dirty="0">
                <a:latin typeface="Verdana" panose="020B0604030504040204" pitchFamily="34" charset="0"/>
                <a:ea typeface="Verdana" panose="020B0604030504040204" pitchFamily="34" charset="0"/>
                <a:cs typeface="Verdana" panose="020B0604030504040204" pitchFamily="34" charset="0"/>
              </a:rPr>
              <a:t/>
            </a:r>
            <a:br>
              <a:rPr lang="fr-FR" sz="1400" baseline="30000" dirty="0">
                <a:latin typeface="Verdana" panose="020B0604030504040204" pitchFamily="34" charset="0"/>
                <a:ea typeface="Verdana" panose="020B0604030504040204" pitchFamily="34" charset="0"/>
                <a:cs typeface="Verdana" panose="020B0604030504040204" pitchFamily="34" charset="0"/>
              </a:rPr>
            </a:br>
            <a:r>
              <a:rPr lang="fr-FR" sz="1400" baseline="30000" dirty="0">
                <a:latin typeface="Verdana" panose="020B0604030504040204" pitchFamily="34" charset="0"/>
                <a:ea typeface="Verdana" panose="020B0604030504040204" pitchFamily="34" charset="0"/>
                <a:cs typeface="Verdana" panose="020B0604030504040204" pitchFamily="34" charset="0"/>
              </a:rPr>
              <a:t>2 rue </a:t>
            </a:r>
            <a:r>
              <a:rPr lang="fr-FR" sz="1400" baseline="30000" dirty="0" err="1">
                <a:latin typeface="Verdana" panose="020B0604030504040204" pitchFamily="34" charset="0"/>
                <a:ea typeface="Verdana" panose="020B0604030504040204" pitchFamily="34" charset="0"/>
                <a:cs typeface="Verdana" panose="020B0604030504040204" pitchFamily="34" charset="0"/>
              </a:rPr>
              <a:t>Crucy</a:t>
            </a:r>
            <a:endParaRPr lang="fr-FR" sz="1400" baseline="30000" dirty="0">
              <a:latin typeface="Verdana" panose="020B0604030504040204" pitchFamily="34" charset="0"/>
              <a:ea typeface="Verdana" panose="020B0604030504040204" pitchFamily="34" charset="0"/>
              <a:cs typeface="Verdana" panose="020B0604030504040204" pitchFamily="34" charset="0"/>
            </a:endParaRPr>
          </a:p>
          <a:p>
            <a:r>
              <a:rPr lang="fr-FR" sz="1400" baseline="30000" dirty="0">
                <a:latin typeface="Verdana" panose="020B0604030504040204" pitchFamily="34" charset="0"/>
                <a:ea typeface="Verdana" panose="020B0604030504040204" pitchFamily="34" charset="0"/>
                <a:cs typeface="Verdana" panose="020B0604030504040204" pitchFamily="34" charset="0"/>
              </a:rPr>
              <a:t>44000 Nantes</a:t>
            </a:r>
          </a:p>
        </p:txBody>
      </p:sp>
      <p:sp>
        <p:nvSpPr>
          <p:cNvPr id="4" name="Rectangle 3"/>
          <p:cNvSpPr/>
          <p:nvPr/>
        </p:nvSpPr>
        <p:spPr>
          <a:xfrm>
            <a:off x="6440488" y="2565797"/>
            <a:ext cx="2047874" cy="543739"/>
          </a:xfrm>
          <a:prstGeom prst="rect">
            <a:avLst/>
          </a:prstGeom>
        </p:spPr>
        <p:txBody>
          <a:bodyPr wrap="square">
            <a:spAutoFit/>
          </a:bodyPr>
          <a:lstStyle/>
          <a:p>
            <a:r>
              <a:rPr lang="fr-FR" sz="1600" b="1" baseline="30000" dirty="0" smtClean="0">
                <a:latin typeface="Verdana" panose="020B0604030504040204" pitchFamily="34" charset="0"/>
                <a:ea typeface="Verdana" panose="020B0604030504040204" pitchFamily="34" charset="0"/>
                <a:cs typeface="Verdana" panose="020B0604030504040204" pitchFamily="34" charset="0"/>
              </a:rPr>
              <a:t>Délégation de Toulouse</a:t>
            </a:r>
            <a:r>
              <a:rPr lang="fr-FR" sz="1400" baseline="30000" dirty="0">
                <a:latin typeface="Verdana" panose="020B0604030504040204" pitchFamily="34" charset="0"/>
                <a:ea typeface="Verdana" panose="020B0604030504040204" pitchFamily="34" charset="0"/>
                <a:cs typeface="Verdana" panose="020B0604030504040204" pitchFamily="34" charset="0"/>
              </a:rPr>
              <a:t/>
            </a:r>
            <a:br>
              <a:rPr lang="fr-FR" sz="1400" baseline="30000" dirty="0">
                <a:latin typeface="Verdana" panose="020B0604030504040204" pitchFamily="34" charset="0"/>
                <a:ea typeface="Verdana" panose="020B0604030504040204" pitchFamily="34" charset="0"/>
                <a:cs typeface="Verdana" panose="020B0604030504040204" pitchFamily="34" charset="0"/>
              </a:rPr>
            </a:br>
            <a:r>
              <a:rPr lang="fr-FR" sz="1400" baseline="30000" dirty="0">
                <a:latin typeface="Verdana" panose="020B0604030504040204" pitchFamily="34" charset="0"/>
                <a:ea typeface="Verdana" panose="020B0604030504040204" pitchFamily="34" charset="0"/>
                <a:cs typeface="Verdana" panose="020B0604030504040204" pitchFamily="34" charset="0"/>
              </a:rPr>
              <a:t>2 Place </a:t>
            </a:r>
            <a:r>
              <a:rPr lang="fr-FR" sz="1400" baseline="30000" dirty="0" err="1">
                <a:latin typeface="Verdana" panose="020B0604030504040204" pitchFamily="34" charset="0"/>
                <a:ea typeface="Verdana" panose="020B0604030504040204" pitchFamily="34" charset="0"/>
                <a:cs typeface="Verdana" panose="020B0604030504040204" pitchFamily="34" charset="0"/>
              </a:rPr>
              <a:t>Rouaix</a:t>
            </a:r>
            <a:endParaRPr lang="fr-FR" sz="1400" baseline="30000" dirty="0">
              <a:latin typeface="Verdana" panose="020B0604030504040204" pitchFamily="34" charset="0"/>
              <a:ea typeface="Verdana" panose="020B0604030504040204" pitchFamily="34" charset="0"/>
              <a:cs typeface="Verdana" panose="020B0604030504040204" pitchFamily="34" charset="0"/>
            </a:endParaRPr>
          </a:p>
          <a:p>
            <a:r>
              <a:rPr lang="fr-FR" sz="1400" baseline="30000" dirty="0">
                <a:latin typeface="Verdana" panose="020B0604030504040204" pitchFamily="34" charset="0"/>
                <a:ea typeface="Verdana" panose="020B0604030504040204" pitchFamily="34" charset="0"/>
                <a:cs typeface="Verdana" panose="020B0604030504040204" pitchFamily="34" charset="0"/>
              </a:rPr>
              <a:t>31000 Toulouse</a:t>
            </a:r>
          </a:p>
        </p:txBody>
      </p:sp>
      <p:sp>
        <p:nvSpPr>
          <p:cNvPr id="8" name="Rectangle 7"/>
          <p:cNvSpPr/>
          <p:nvPr/>
        </p:nvSpPr>
        <p:spPr>
          <a:xfrm>
            <a:off x="6430962" y="3327797"/>
            <a:ext cx="2057400" cy="543739"/>
          </a:xfrm>
          <a:prstGeom prst="rect">
            <a:avLst/>
          </a:prstGeom>
        </p:spPr>
        <p:txBody>
          <a:bodyPr wrap="square">
            <a:spAutoFit/>
          </a:bodyPr>
          <a:lstStyle/>
          <a:p>
            <a:r>
              <a:rPr lang="fr-FR" sz="1600" b="1" baseline="30000" dirty="0">
                <a:latin typeface="Verdana" panose="020B0604030504040204" pitchFamily="34" charset="0"/>
                <a:ea typeface="Verdana" panose="020B0604030504040204" pitchFamily="34" charset="0"/>
                <a:cs typeface="Verdana" panose="020B0604030504040204" pitchFamily="34" charset="0"/>
              </a:rPr>
              <a:t>Délégation de Paris</a:t>
            </a:r>
            <a:r>
              <a:rPr lang="fr-FR" sz="1400" baseline="30000" dirty="0">
                <a:latin typeface="Verdana" panose="020B0604030504040204" pitchFamily="34" charset="0"/>
                <a:ea typeface="Verdana" panose="020B0604030504040204" pitchFamily="34" charset="0"/>
                <a:cs typeface="Verdana" panose="020B0604030504040204" pitchFamily="34" charset="0"/>
              </a:rPr>
              <a:t/>
            </a:r>
            <a:br>
              <a:rPr lang="fr-FR" sz="1400" baseline="30000" dirty="0">
                <a:latin typeface="Verdana" panose="020B0604030504040204" pitchFamily="34" charset="0"/>
                <a:ea typeface="Verdana" panose="020B0604030504040204" pitchFamily="34" charset="0"/>
                <a:cs typeface="Verdana" panose="020B0604030504040204" pitchFamily="34" charset="0"/>
              </a:rPr>
            </a:br>
            <a:r>
              <a:rPr lang="fr-FR" sz="1400" baseline="30000" dirty="0">
                <a:latin typeface="Verdana" panose="020B0604030504040204" pitchFamily="34" charset="0"/>
                <a:ea typeface="Verdana" panose="020B0604030504040204" pitchFamily="34" charset="0"/>
                <a:cs typeface="Verdana" panose="020B0604030504040204" pitchFamily="34" charset="0"/>
              </a:rPr>
              <a:t>39 boulevard de Magenta</a:t>
            </a:r>
          </a:p>
          <a:p>
            <a:r>
              <a:rPr lang="fr-FR" sz="1400" baseline="30000" dirty="0">
                <a:latin typeface="Verdana" panose="020B0604030504040204" pitchFamily="34" charset="0"/>
                <a:ea typeface="Verdana" panose="020B0604030504040204" pitchFamily="34" charset="0"/>
                <a:cs typeface="Verdana" panose="020B0604030504040204" pitchFamily="34" charset="0"/>
              </a:rPr>
              <a:t>75010 Paris</a:t>
            </a:r>
          </a:p>
        </p:txBody>
      </p:sp>
      <p:sp>
        <p:nvSpPr>
          <p:cNvPr id="9" name="Rectangle 8"/>
          <p:cNvSpPr/>
          <p:nvPr/>
        </p:nvSpPr>
        <p:spPr>
          <a:xfrm>
            <a:off x="6430962" y="1731982"/>
            <a:ext cx="2474912" cy="687368"/>
          </a:xfrm>
          <a:prstGeom prst="rect">
            <a:avLst/>
          </a:prstGeom>
        </p:spPr>
        <p:txBody>
          <a:bodyPr wrap="square">
            <a:spAutoFit/>
          </a:bodyPr>
          <a:lstStyle/>
          <a:p>
            <a:r>
              <a:rPr lang="fr-FR" sz="1600" b="1" baseline="30000" dirty="0">
                <a:latin typeface="Verdana" panose="020B0604030504040204" pitchFamily="34" charset="0"/>
                <a:ea typeface="Verdana" panose="020B0604030504040204" pitchFamily="34" charset="0"/>
                <a:cs typeface="Verdana" panose="020B0604030504040204" pitchFamily="34" charset="0"/>
              </a:rPr>
              <a:t>Délégation de </a:t>
            </a:r>
            <a:r>
              <a:rPr lang="fr-FR" sz="1600" b="1" baseline="30000" dirty="0" smtClean="0">
                <a:latin typeface="Verdana" panose="020B0604030504040204" pitchFamily="34" charset="0"/>
                <a:ea typeface="Verdana" panose="020B0604030504040204" pitchFamily="34" charset="0"/>
                <a:cs typeface="Verdana" panose="020B0604030504040204" pitchFamily="34" charset="0"/>
              </a:rPr>
              <a:t>Lyon</a:t>
            </a:r>
            <a:r>
              <a:rPr lang="fr-FR" sz="1400" baseline="30000" dirty="0">
                <a:latin typeface="Verdana" panose="020B0604030504040204" pitchFamily="34" charset="0"/>
                <a:ea typeface="Verdana" panose="020B0604030504040204" pitchFamily="34" charset="0"/>
                <a:cs typeface="Verdana" panose="020B0604030504040204" pitchFamily="34" charset="0"/>
              </a:rPr>
              <a:t/>
            </a:r>
            <a:br>
              <a:rPr lang="fr-FR" sz="1400" baseline="30000" dirty="0">
                <a:latin typeface="Verdana" panose="020B0604030504040204" pitchFamily="34" charset="0"/>
                <a:ea typeface="Verdana" panose="020B0604030504040204" pitchFamily="34" charset="0"/>
                <a:cs typeface="Verdana" panose="020B0604030504040204" pitchFamily="34" charset="0"/>
              </a:rPr>
            </a:br>
            <a:r>
              <a:rPr lang="fr-FR" sz="1400" baseline="30000" dirty="0" smtClean="0">
                <a:latin typeface="Verdana" panose="020B0604030504040204" pitchFamily="34" charset="0"/>
                <a:ea typeface="Verdana" panose="020B0604030504040204" pitchFamily="34" charset="0"/>
                <a:cs typeface="Verdana" panose="020B0604030504040204" pitchFamily="34" charset="0"/>
              </a:rPr>
              <a:t>Immeuble </a:t>
            </a:r>
            <a:r>
              <a:rPr lang="fr-FR" sz="1400" baseline="30000" dirty="0" err="1">
                <a:latin typeface="Verdana" panose="020B0604030504040204" pitchFamily="34" charset="0"/>
                <a:ea typeface="Verdana" panose="020B0604030504040204" pitchFamily="34" charset="0"/>
                <a:cs typeface="Verdana" panose="020B0604030504040204" pitchFamily="34" charset="0"/>
              </a:rPr>
              <a:t>Woopa</a:t>
            </a:r>
            <a:r>
              <a:rPr lang="fr-FR" sz="1400" baseline="30000" dirty="0">
                <a:latin typeface="Verdana" panose="020B0604030504040204" pitchFamily="34" charset="0"/>
                <a:ea typeface="Verdana" panose="020B0604030504040204" pitchFamily="34" charset="0"/>
                <a:cs typeface="Verdana" panose="020B0604030504040204" pitchFamily="34" charset="0"/>
              </a:rPr>
              <a:t/>
            </a:r>
            <a:br>
              <a:rPr lang="fr-FR" sz="1400" baseline="30000" dirty="0">
                <a:latin typeface="Verdana" panose="020B0604030504040204" pitchFamily="34" charset="0"/>
                <a:ea typeface="Verdana" panose="020B0604030504040204" pitchFamily="34" charset="0"/>
                <a:cs typeface="Verdana" panose="020B0604030504040204" pitchFamily="34" charset="0"/>
              </a:rPr>
            </a:br>
            <a:r>
              <a:rPr lang="fr-FR" sz="1400" baseline="30000" dirty="0">
                <a:latin typeface="Verdana" panose="020B0604030504040204" pitchFamily="34" charset="0"/>
                <a:ea typeface="Verdana" panose="020B0604030504040204" pitchFamily="34" charset="0"/>
                <a:cs typeface="Verdana" panose="020B0604030504040204" pitchFamily="34" charset="0"/>
              </a:rPr>
              <a:t>8 avenue des Canuts - CS 60032</a:t>
            </a:r>
          </a:p>
          <a:p>
            <a:r>
              <a:rPr lang="fr-FR" sz="1400" baseline="30000" dirty="0">
                <a:latin typeface="Verdana" panose="020B0604030504040204" pitchFamily="34" charset="0"/>
                <a:ea typeface="Verdana" panose="020B0604030504040204" pitchFamily="34" charset="0"/>
                <a:cs typeface="Verdana" panose="020B0604030504040204" pitchFamily="34" charset="0"/>
              </a:rPr>
              <a:t>69517 Vaulx-en-Velin </a:t>
            </a:r>
            <a:r>
              <a:rPr lang="fr-FR" sz="1400" baseline="30000" dirty="0" smtClean="0">
                <a:latin typeface="Verdana" panose="020B0604030504040204" pitchFamily="34" charset="0"/>
                <a:ea typeface="Verdana" panose="020B0604030504040204" pitchFamily="34" charset="0"/>
                <a:cs typeface="Verdana" panose="020B0604030504040204" pitchFamily="34" charset="0"/>
              </a:rPr>
              <a:t>Cedex</a:t>
            </a:r>
            <a:endParaRPr lang="fr-FR" sz="1400" baseline="30000" dirty="0">
              <a:latin typeface="Verdana" panose="020B0604030504040204" pitchFamily="34" charset="0"/>
              <a:ea typeface="Verdana" panose="020B0604030504040204" pitchFamily="34" charset="0"/>
              <a:cs typeface="Verdana" panose="020B0604030504040204" pitchFamily="34" charset="0"/>
            </a:endParaRPr>
          </a:p>
        </p:txBody>
      </p:sp>
      <p:pic>
        <p:nvPicPr>
          <p:cNvPr id="26" name="Picture 23"/>
          <p:cNvPicPr>
            <a:picLocks noChangeAspect="1"/>
          </p:cNvPicPr>
          <p:nvPr/>
        </p:nvPicPr>
        <p:blipFill rotWithShape="1">
          <a:blip r:embed="rId3" cstate="print">
            <a:duotone>
              <a:prstClr val="black"/>
              <a:schemeClr val="tx1">
                <a:tint val="45000"/>
                <a:satMod val="400000"/>
              </a:schemeClr>
            </a:duotone>
            <a:extLst>
              <a:ext uri="{28A0092B-C50C-407E-A947-70E740481C1C}">
                <a14:useLocalDpi xmlns:a14="http://schemas.microsoft.com/office/drawing/2010/main" val="0"/>
              </a:ext>
            </a:extLst>
          </a:blip>
          <a:srcRect/>
          <a:stretch/>
        </p:blipFill>
        <p:spPr>
          <a:xfrm>
            <a:off x="6061074" y="3386640"/>
            <a:ext cx="306206" cy="253134"/>
          </a:xfrm>
          <a:prstGeom prst="rect">
            <a:avLst/>
          </a:prstGeom>
        </p:spPr>
      </p:pic>
      <p:pic>
        <p:nvPicPr>
          <p:cNvPr id="27" name="Picture 23"/>
          <p:cNvPicPr>
            <a:picLocks noChangeAspect="1"/>
          </p:cNvPicPr>
          <p:nvPr/>
        </p:nvPicPr>
        <p:blipFill rotWithShape="1">
          <a:blip r:embed="rId3" cstate="print">
            <a:duotone>
              <a:prstClr val="black"/>
              <a:schemeClr val="tx1">
                <a:tint val="45000"/>
                <a:satMod val="400000"/>
              </a:schemeClr>
            </a:duotone>
            <a:extLst>
              <a:ext uri="{28A0092B-C50C-407E-A947-70E740481C1C}">
                <a14:useLocalDpi xmlns:a14="http://schemas.microsoft.com/office/drawing/2010/main" val="0"/>
              </a:ext>
            </a:extLst>
          </a:blip>
          <a:srcRect/>
          <a:stretch/>
        </p:blipFill>
        <p:spPr>
          <a:xfrm>
            <a:off x="6029325" y="2654283"/>
            <a:ext cx="306206" cy="253134"/>
          </a:xfrm>
          <a:prstGeom prst="rect">
            <a:avLst/>
          </a:prstGeom>
        </p:spPr>
      </p:pic>
      <p:pic>
        <p:nvPicPr>
          <p:cNvPr id="28" name="Picture 23"/>
          <p:cNvPicPr>
            <a:picLocks noChangeAspect="1"/>
          </p:cNvPicPr>
          <p:nvPr/>
        </p:nvPicPr>
        <p:blipFill rotWithShape="1">
          <a:blip r:embed="rId3" cstate="print">
            <a:duotone>
              <a:prstClr val="black"/>
              <a:schemeClr val="tx1">
                <a:tint val="45000"/>
                <a:satMod val="400000"/>
              </a:schemeClr>
            </a:duotone>
            <a:extLst>
              <a:ext uri="{28A0092B-C50C-407E-A947-70E740481C1C}">
                <a14:useLocalDpi xmlns:a14="http://schemas.microsoft.com/office/drawing/2010/main" val="0"/>
              </a:ext>
            </a:extLst>
          </a:blip>
          <a:srcRect/>
          <a:stretch/>
        </p:blipFill>
        <p:spPr>
          <a:xfrm>
            <a:off x="6048465" y="1854694"/>
            <a:ext cx="306206" cy="253134"/>
          </a:xfrm>
          <a:prstGeom prst="rect">
            <a:avLst/>
          </a:prstGeom>
        </p:spPr>
      </p:pic>
      <p:pic>
        <p:nvPicPr>
          <p:cNvPr id="29" name="Picture 23"/>
          <p:cNvPicPr>
            <a:picLocks noChangeAspect="1"/>
          </p:cNvPicPr>
          <p:nvPr/>
        </p:nvPicPr>
        <p:blipFill rotWithShape="1">
          <a:blip r:embed="rId3" cstate="print">
            <a:duotone>
              <a:prstClr val="black"/>
              <a:schemeClr val="tx1">
                <a:tint val="45000"/>
                <a:satMod val="400000"/>
              </a:schemeClr>
            </a:duotone>
            <a:extLst>
              <a:ext uri="{28A0092B-C50C-407E-A947-70E740481C1C}">
                <a14:useLocalDpi xmlns:a14="http://schemas.microsoft.com/office/drawing/2010/main" val="0"/>
              </a:ext>
            </a:extLst>
          </a:blip>
          <a:srcRect/>
          <a:stretch/>
        </p:blipFill>
        <p:spPr>
          <a:xfrm>
            <a:off x="6057901" y="4207970"/>
            <a:ext cx="306206" cy="253134"/>
          </a:xfrm>
          <a:prstGeom prst="rect">
            <a:avLst/>
          </a:prstGeom>
        </p:spPr>
      </p:pic>
      <p:cxnSp>
        <p:nvCxnSpPr>
          <p:cNvPr id="30" name="Straight Connector 785"/>
          <p:cNvCxnSpPr/>
          <p:nvPr/>
        </p:nvCxnSpPr>
        <p:spPr>
          <a:xfrm flipH="1" flipV="1">
            <a:off x="5969000" y="2419349"/>
            <a:ext cx="2794000" cy="1"/>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32" name="Straight Connector 785"/>
          <p:cNvCxnSpPr/>
          <p:nvPr/>
        </p:nvCxnSpPr>
        <p:spPr>
          <a:xfrm flipH="1" flipV="1">
            <a:off x="5969000" y="3181349"/>
            <a:ext cx="2794000" cy="1"/>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33" name="Straight Connector 785"/>
          <p:cNvCxnSpPr/>
          <p:nvPr/>
        </p:nvCxnSpPr>
        <p:spPr>
          <a:xfrm flipH="1" flipV="1">
            <a:off x="6057901" y="3943349"/>
            <a:ext cx="2794000" cy="1"/>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34" name="ZoneTexte 33"/>
          <p:cNvSpPr txBox="1"/>
          <p:nvPr/>
        </p:nvSpPr>
        <p:spPr>
          <a:xfrm>
            <a:off x="5969000" y="1242596"/>
            <a:ext cx="2794000" cy="338554"/>
          </a:xfrm>
          <a:prstGeom prst="rect">
            <a:avLst/>
          </a:prstGeom>
          <a:noFill/>
        </p:spPr>
        <p:txBody>
          <a:bodyPr wrap="square">
            <a:spAutoFit/>
          </a:bodyPr>
          <a:lstStyle/>
          <a:p>
            <a:pPr algn="ctr">
              <a:defRPr/>
            </a:pPr>
            <a:r>
              <a:rPr lang="fr-FR" sz="1600" b="1" dirty="0">
                <a:solidFill>
                  <a:srgbClr val="EC008C"/>
                </a:solidFill>
                <a:latin typeface="Verdana" panose="020B0604030504040204" pitchFamily="34" charset="0"/>
                <a:ea typeface="Verdana" panose="020B0604030504040204" pitchFamily="34" charset="0"/>
                <a:cs typeface="Verdana" panose="020B0604030504040204" pitchFamily="34" charset="0"/>
              </a:rPr>
              <a:t>Professionnels</a:t>
            </a:r>
          </a:p>
        </p:txBody>
      </p:sp>
      <p:sp>
        <p:nvSpPr>
          <p:cNvPr id="35" name="ZoneTexte 34"/>
          <p:cNvSpPr txBox="1"/>
          <p:nvPr/>
        </p:nvSpPr>
        <p:spPr>
          <a:xfrm>
            <a:off x="3482975" y="1220086"/>
            <a:ext cx="2371723" cy="338554"/>
          </a:xfrm>
          <a:prstGeom prst="rect">
            <a:avLst/>
          </a:prstGeom>
          <a:noFill/>
        </p:spPr>
        <p:txBody>
          <a:bodyPr wrap="square">
            <a:spAutoFit/>
          </a:bodyPr>
          <a:lstStyle/>
          <a:p>
            <a:pPr algn="ctr">
              <a:defRPr/>
            </a:pPr>
            <a:r>
              <a:rPr lang="fr-FR" sz="1600" b="1" dirty="0">
                <a:solidFill>
                  <a:srgbClr val="BFD730"/>
                </a:solidFill>
                <a:latin typeface="Verdana" panose="020B0604030504040204" pitchFamily="34" charset="0"/>
                <a:ea typeface="Verdana" panose="020B0604030504040204" pitchFamily="34" charset="0"/>
                <a:cs typeface="Verdana" panose="020B0604030504040204" pitchFamily="34" charset="0"/>
              </a:rPr>
              <a:t>Particuliers</a:t>
            </a:r>
          </a:p>
        </p:txBody>
      </p:sp>
      <p:sp>
        <p:nvSpPr>
          <p:cNvPr id="23" name="Rectangle 22"/>
          <p:cNvSpPr/>
          <p:nvPr/>
        </p:nvSpPr>
        <p:spPr>
          <a:xfrm>
            <a:off x="3733800" y="1731981"/>
            <a:ext cx="2743200" cy="687368"/>
          </a:xfrm>
          <a:prstGeom prst="rect">
            <a:avLst/>
          </a:prstGeom>
        </p:spPr>
        <p:txBody>
          <a:bodyPr wrap="square">
            <a:spAutoFit/>
          </a:bodyPr>
          <a:lstStyle/>
          <a:p>
            <a:r>
              <a:rPr lang="fr-FR" sz="1600" b="1" baseline="30000" dirty="0">
                <a:latin typeface="Verdana" panose="020B0604030504040204" pitchFamily="34" charset="0"/>
                <a:ea typeface="Verdana" panose="020B0604030504040204" pitchFamily="34" charset="0"/>
                <a:cs typeface="Verdana" panose="020B0604030504040204" pitchFamily="34" charset="0"/>
              </a:rPr>
              <a:t>Délégation </a:t>
            </a:r>
            <a:r>
              <a:rPr lang="fr-FR" sz="1600" b="1" baseline="30000" dirty="0" smtClean="0">
                <a:latin typeface="Verdana" panose="020B0604030504040204" pitchFamily="34" charset="0"/>
                <a:ea typeface="Verdana" panose="020B0604030504040204" pitchFamily="34" charset="0"/>
                <a:cs typeface="Verdana" panose="020B0604030504040204" pitchFamily="34" charset="0"/>
              </a:rPr>
              <a:t>des particuliers </a:t>
            </a:r>
            <a:r>
              <a:rPr lang="fr-FR" sz="1400" baseline="30000" dirty="0">
                <a:latin typeface="Verdana" panose="020B0604030504040204" pitchFamily="34" charset="0"/>
                <a:ea typeface="Verdana" panose="020B0604030504040204" pitchFamily="34" charset="0"/>
                <a:cs typeface="Verdana" panose="020B0604030504040204" pitchFamily="34" charset="0"/>
              </a:rPr>
              <a:t/>
            </a:r>
            <a:br>
              <a:rPr lang="fr-FR" sz="1400" baseline="30000" dirty="0">
                <a:latin typeface="Verdana" panose="020B0604030504040204" pitchFamily="34" charset="0"/>
                <a:ea typeface="Verdana" panose="020B0604030504040204" pitchFamily="34" charset="0"/>
                <a:cs typeface="Verdana" panose="020B0604030504040204" pitchFamily="34" charset="0"/>
              </a:rPr>
            </a:br>
            <a:r>
              <a:rPr lang="fr-FR" sz="1400" baseline="30000" dirty="0" smtClean="0">
                <a:latin typeface="Verdana" panose="020B0604030504040204" pitchFamily="34" charset="0"/>
                <a:ea typeface="Verdana" panose="020B0604030504040204" pitchFamily="34" charset="0"/>
                <a:cs typeface="Verdana" panose="020B0604030504040204" pitchFamily="34" charset="0"/>
              </a:rPr>
              <a:t>Immeuble </a:t>
            </a:r>
            <a:r>
              <a:rPr lang="fr-FR" sz="1400" baseline="30000" dirty="0" err="1" smtClean="0">
                <a:latin typeface="Verdana" panose="020B0604030504040204" pitchFamily="34" charset="0"/>
                <a:ea typeface="Verdana" panose="020B0604030504040204" pitchFamily="34" charset="0"/>
                <a:cs typeface="Verdana" panose="020B0604030504040204" pitchFamily="34" charset="0"/>
              </a:rPr>
              <a:t>Woopa</a:t>
            </a:r>
            <a:r>
              <a:rPr lang="fr-FR" sz="1400" baseline="30000" dirty="0">
                <a:latin typeface="Verdana" panose="020B0604030504040204" pitchFamily="34" charset="0"/>
                <a:ea typeface="Verdana" panose="020B0604030504040204" pitchFamily="34" charset="0"/>
                <a:cs typeface="Verdana" panose="020B0604030504040204" pitchFamily="34" charset="0"/>
              </a:rPr>
              <a:t/>
            </a:r>
            <a:br>
              <a:rPr lang="fr-FR" sz="1400" baseline="30000" dirty="0">
                <a:latin typeface="Verdana" panose="020B0604030504040204" pitchFamily="34" charset="0"/>
                <a:ea typeface="Verdana" panose="020B0604030504040204" pitchFamily="34" charset="0"/>
                <a:cs typeface="Verdana" panose="020B0604030504040204" pitchFamily="34" charset="0"/>
              </a:rPr>
            </a:br>
            <a:r>
              <a:rPr lang="fr-FR" sz="1400" baseline="30000" dirty="0">
                <a:latin typeface="Verdana" panose="020B0604030504040204" pitchFamily="34" charset="0"/>
                <a:ea typeface="Verdana" panose="020B0604030504040204" pitchFamily="34" charset="0"/>
                <a:cs typeface="Verdana" panose="020B0604030504040204" pitchFamily="34" charset="0"/>
              </a:rPr>
              <a:t>8 avenue des Canuts - CS 60032</a:t>
            </a:r>
          </a:p>
          <a:p>
            <a:r>
              <a:rPr lang="fr-FR" sz="1400" baseline="30000" dirty="0">
                <a:latin typeface="Verdana" panose="020B0604030504040204" pitchFamily="34" charset="0"/>
                <a:ea typeface="Verdana" panose="020B0604030504040204" pitchFamily="34" charset="0"/>
                <a:cs typeface="Verdana" panose="020B0604030504040204" pitchFamily="34" charset="0"/>
              </a:rPr>
              <a:t>69517 Vaulx-en-Velin Cedex</a:t>
            </a:r>
          </a:p>
        </p:txBody>
      </p:sp>
      <p:cxnSp>
        <p:nvCxnSpPr>
          <p:cNvPr id="37" name="Straight Connector 785"/>
          <p:cNvCxnSpPr/>
          <p:nvPr/>
        </p:nvCxnSpPr>
        <p:spPr>
          <a:xfrm flipH="1" flipV="1">
            <a:off x="3482976" y="2419351"/>
            <a:ext cx="2371723" cy="1"/>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pic>
        <p:nvPicPr>
          <p:cNvPr id="38" name="Picture 23"/>
          <p:cNvPicPr>
            <a:picLocks noChangeAspect="1"/>
          </p:cNvPicPr>
          <p:nvPr/>
        </p:nvPicPr>
        <p:blipFill rotWithShape="1">
          <a:blip r:embed="rId3" cstate="print">
            <a:duotone>
              <a:prstClr val="black"/>
              <a:schemeClr val="tx1">
                <a:tint val="45000"/>
                <a:satMod val="400000"/>
              </a:schemeClr>
            </a:duotone>
            <a:extLst>
              <a:ext uri="{28A0092B-C50C-407E-A947-70E740481C1C}">
                <a14:useLocalDpi xmlns:a14="http://schemas.microsoft.com/office/drawing/2010/main" val="0"/>
              </a:ext>
            </a:extLst>
          </a:blip>
          <a:srcRect/>
          <a:stretch/>
        </p:blipFill>
        <p:spPr>
          <a:xfrm>
            <a:off x="3457625" y="1715346"/>
            <a:ext cx="306206" cy="253134"/>
          </a:xfrm>
          <a:prstGeom prst="rect">
            <a:avLst/>
          </a:prstGeom>
        </p:spPr>
      </p:pic>
      <p:pic>
        <p:nvPicPr>
          <p:cNvPr id="1027" name="Picture 3" descr="C:\Users\c.chauveau.NEF.000\Desktop\CARTE-FRANCEGlobale--copie.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3447" y="1057756"/>
            <a:ext cx="3905424" cy="3905424"/>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5" name="Group 11"/>
          <p:cNvGrpSpPr>
            <a:grpSpLocks/>
          </p:cNvGrpSpPr>
          <p:nvPr/>
        </p:nvGrpSpPr>
        <p:grpSpPr bwMode="auto">
          <a:xfrm>
            <a:off x="0" y="5057775"/>
            <a:ext cx="4643438" cy="87313"/>
            <a:chOff x="2055030" y="1463669"/>
            <a:chExt cx="2304256" cy="544908"/>
          </a:xfrm>
        </p:grpSpPr>
        <p:sp>
          <p:nvSpPr>
            <p:cNvPr id="16" name="Rectangle 15"/>
            <p:cNvSpPr/>
            <p:nvPr/>
          </p:nvSpPr>
          <p:spPr>
            <a:xfrm>
              <a:off x="2055030" y="1463669"/>
              <a:ext cx="575867" cy="544908"/>
            </a:xfrm>
            <a:prstGeom prst="rect">
              <a:avLst/>
            </a:prstGeom>
            <a:solidFill>
              <a:srgbClr val="25408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17" name="Rectangle 16"/>
            <p:cNvSpPr/>
            <p:nvPr/>
          </p:nvSpPr>
          <p:spPr>
            <a:xfrm>
              <a:off x="2630897" y="1463669"/>
              <a:ext cx="576655" cy="544908"/>
            </a:xfrm>
            <a:prstGeom prst="rect">
              <a:avLst/>
            </a:prstGeom>
            <a:solidFill>
              <a:srgbClr val="9BBA3C"/>
            </a:solidFill>
            <a:ln>
              <a:noFill/>
            </a:ln>
          </p:spPr>
          <p:style>
            <a:lnRef idx="2">
              <a:schemeClr val="accent2">
                <a:shade val="50000"/>
              </a:schemeClr>
            </a:lnRef>
            <a:fillRef idx="1">
              <a:schemeClr val="accent2"/>
            </a:fillRef>
            <a:effectRef idx="0">
              <a:schemeClr val="accent2"/>
            </a:effectRef>
            <a:fontRef idx="minor">
              <a:schemeClr val="lt1"/>
            </a:fontRef>
          </p:style>
          <p:txBody>
            <a:bodyPr anchor="ctr"/>
            <a:lstStyle/>
            <a:p>
              <a:pPr algn="ctr">
                <a:defRPr/>
              </a:pPr>
              <a:endParaRPr lang="en-US" dirty="0"/>
            </a:p>
          </p:txBody>
        </p:sp>
        <p:sp>
          <p:nvSpPr>
            <p:cNvPr id="18" name="Rectangle 17"/>
            <p:cNvSpPr/>
            <p:nvPr/>
          </p:nvSpPr>
          <p:spPr>
            <a:xfrm>
              <a:off x="3207552" y="1463669"/>
              <a:ext cx="575867" cy="544908"/>
            </a:xfrm>
            <a:prstGeom prst="rect">
              <a:avLst/>
            </a:prstGeom>
            <a:solidFill>
              <a:srgbClr val="BE2174"/>
            </a:solidFill>
            <a:ln>
              <a:noFill/>
            </a:ln>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a:defRPr/>
              </a:pPr>
              <a:endParaRPr lang="en-US" dirty="0"/>
            </a:p>
          </p:txBody>
        </p:sp>
        <p:sp>
          <p:nvSpPr>
            <p:cNvPr id="19" name="Rectangle 18"/>
            <p:cNvSpPr/>
            <p:nvPr/>
          </p:nvSpPr>
          <p:spPr>
            <a:xfrm>
              <a:off x="3783419" y="1463669"/>
              <a:ext cx="575867" cy="544908"/>
            </a:xfrm>
            <a:prstGeom prst="rect">
              <a:avLst/>
            </a:prstGeom>
            <a:solidFill>
              <a:srgbClr val="F4793B"/>
            </a:solidFill>
            <a:ln>
              <a:noFill/>
            </a:ln>
          </p:spPr>
          <p:style>
            <a:lnRef idx="2">
              <a:schemeClr val="accent4">
                <a:shade val="50000"/>
              </a:schemeClr>
            </a:lnRef>
            <a:fillRef idx="1">
              <a:schemeClr val="accent4"/>
            </a:fillRef>
            <a:effectRef idx="0">
              <a:schemeClr val="accent4"/>
            </a:effectRef>
            <a:fontRef idx="minor">
              <a:schemeClr val="lt1"/>
            </a:fontRef>
          </p:style>
          <p:txBody>
            <a:bodyPr anchor="ctr"/>
            <a:lstStyle/>
            <a:p>
              <a:pPr algn="ctr">
                <a:defRPr/>
              </a:pPr>
              <a:endParaRPr lang="en-US" dirty="0"/>
            </a:p>
          </p:txBody>
        </p:sp>
      </p:grpSp>
      <p:sp>
        <p:nvSpPr>
          <p:cNvPr id="24" name="Rectangle 23"/>
          <p:cNvSpPr/>
          <p:nvPr/>
        </p:nvSpPr>
        <p:spPr>
          <a:xfrm>
            <a:off x="228603" y="1733550"/>
            <a:ext cx="1978026" cy="2233758"/>
          </a:xfrm>
          <a:prstGeom prst="rect">
            <a:avLst/>
          </a:prstGeom>
          <a:solidFill>
            <a:srgbClr val="FBFBFB"/>
          </a:solidFill>
          <a:ln>
            <a:noFill/>
          </a:ln>
          <a:effectLst>
            <a:outerShdw blurRad="254000" dist="88900" dir="8100000" algn="t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200">
              <a:latin typeface="Verdana" panose="020B0604030504040204" pitchFamily="34" charset="0"/>
              <a:ea typeface="Verdana" panose="020B0604030504040204" pitchFamily="34" charset="0"/>
              <a:cs typeface="Verdana" panose="020B0604030504040204" pitchFamily="34" charset="0"/>
            </a:endParaRPr>
          </a:p>
        </p:txBody>
      </p:sp>
      <p:grpSp>
        <p:nvGrpSpPr>
          <p:cNvPr id="25" name="Groupe 24"/>
          <p:cNvGrpSpPr/>
          <p:nvPr/>
        </p:nvGrpSpPr>
        <p:grpSpPr>
          <a:xfrm>
            <a:off x="228602" y="1733550"/>
            <a:ext cx="1987960" cy="2233758"/>
            <a:chOff x="898297" y="819150"/>
            <a:chExt cx="3222456" cy="3083421"/>
          </a:xfrm>
        </p:grpSpPr>
        <p:pic>
          <p:nvPicPr>
            <p:cNvPr id="26" name="Picture 4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98297" y="819150"/>
              <a:ext cx="3212893" cy="1739511"/>
            </a:xfrm>
            <a:prstGeom prst="rect">
              <a:avLst/>
            </a:prstGeom>
          </p:spPr>
        </p:pic>
        <p:sp>
          <p:nvSpPr>
            <p:cNvPr id="29" name="Rectangle 28"/>
            <p:cNvSpPr/>
            <p:nvPr/>
          </p:nvSpPr>
          <p:spPr>
            <a:xfrm>
              <a:off x="914400" y="2496836"/>
              <a:ext cx="3206353" cy="140573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200">
                <a:latin typeface="Verdana" panose="020B0604030504040204" pitchFamily="34" charset="0"/>
                <a:ea typeface="Verdana" panose="020B0604030504040204" pitchFamily="34" charset="0"/>
                <a:cs typeface="Verdana" panose="020B0604030504040204" pitchFamily="34" charset="0"/>
              </a:endParaRPr>
            </a:p>
          </p:txBody>
        </p:sp>
      </p:grpSp>
      <p:sp>
        <p:nvSpPr>
          <p:cNvPr id="30" name="TextBox 74"/>
          <p:cNvSpPr txBox="1"/>
          <p:nvPr/>
        </p:nvSpPr>
        <p:spPr>
          <a:xfrm>
            <a:off x="281501" y="3155162"/>
            <a:ext cx="1946366" cy="461665"/>
          </a:xfrm>
          <a:prstGeom prst="rect">
            <a:avLst/>
          </a:prstGeom>
          <a:noFill/>
        </p:spPr>
        <p:txBody>
          <a:bodyPr wrap="none" rtlCol="0">
            <a:spAutoFit/>
          </a:bodyPr>
          <a:lstStyle/>
          <a:p>
            <a:pPr algn="ctr"/>
            <a:r>
              <a:rPr lang="fr-FR" sz="1200" dirty="0" smtClean="0">
                <a:solidFill>
                  <a:srgbClr val="002060"/>
                </a:solidFill>
                <a:latin typeface="Verdana" panose="020B0604030504040204" pitchFamily="34" charset="0"/>
                <a:ea typeface="Verdana" panose="020B0604030504040204" pitchFamily="34" charset="0"/>
                <a:cs typeface="Verdana" panose="020B0604030504040204" pitchFamily="34" charset="0"/>
              </a:rPr>
              <a:t>SOCIÉTÉ FINANCIÈRE </a:t>
            </a:r>
          </a:p>
          <a:p>
            <a:pPr algn="ctr"/>
            <a:r>
              <a:rPr lang="fr-FR" sz="1200" dirty="0" smtClean="0">
                <a:solidFill>
                  <a:srgbClr val="002060"/>
                </a:solidFill>
                <a:latin typeface="Verdana" panose="020B0604030504040204" pitchFamily="34" charset="0"/>
                <a:ea typeface="Verdana" panose="020B0604030504040204" pitchFamily="34" charset="0"/>
                <a:cs typeface="Verdana" panose="020B0604030504040204" pitchFamily="34" charset="0"/>
              </a:rPr>
              <a:t>DE LA NEF</a:t>
            </a:r>
            <a:endParaRPr lang="id-ID" sz="1200" dirty="0">
              <a:solidFill>
                <a:srgbClr val="002060"/>
              </a:solidFill>
              <a:latin typeface="Verdana" panose="020B0604030504040204" pitchFamily="34" charset="0"/>
              <a:ea typeface="Verdana" panose="020B0604030504040204" pitchFamily="34" charset="0"/>
              <a:cs typeface="Verdana" panose="020B0604030504040204" pitchFamily="34" charset="0"/>
            </a:endParaRPr>
          </a:p>
        </p:txBody>
      </p:sp>
      <p:cxnSp>
        <p:nvCxnSpPr>
          <p:cNvPr id="31" name="Straight Connector 76"/>
          <p:cNvCxnSpPr/>
          <p:nvPr/>
        </p:nvCxnSpPr>
        <p:spPr>
          <a:xfrm>
            <a:off x="992889" y="3744542"/>
            <a:ext cx="523590" cy="0"/>
          </a:xfrm>
          <a:prstGeom prst="line">
            <a:avLst/>
          </a:prstGeom>
          <a:ln w="635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32" name="Rectangle 31"/>
          <p:cNvSpPr/>
          <p:nvPr/>
        </p:nvSpPr>
        <p:spPr>
          <a:xfrm>
            <a:off x="2464089" y="1733550"/>
            <a:ext cx="1978026" cy="2233758"/>
          </a:xfrm>
          <a:prstGeom prst="rect">
            <a:avLst/>
          </a:prstGeom>
          <a:solidFill>
            <a:srgbClr val="FBFBFB"/>
          </a:solidFill>
          <a:ln>
            <a:noFill/>
          </a:ln>
          <a:effectLst>
            <a:outerShdw blurRad="254000" dist="88900" dir="8100000" algn="t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200">
              <a:latin typeface="Verdana" panose="020B0604030504040204" pitchFamily="34" charset="0"/>
              <a:ea typeface="Verdana" panose="020B0604030504040204" pitchFamily="34" charset="0"/>
              <a:cs typeface="Verdana" panose="020B0604030504040204" pitchFamily="34" charset="0"/>
            </a:endParaRPr>
          </a:p>
        </p:txBody>
      </p:sp>
      <p:sp>
        <p:nvSpPr>
          <p:cNvPr id="35" name="Rectangle 34"/>
          <p:cNvSpPr/>
          <p:nvPr/>
        </p:nvSpPr>
        <p:spPr>
          <a:xfrm>
            <a:off x="2464088" y="2948936"/>
            <a:ext cx="1978026" cy="101837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200">
              <a:latin typeface="Verdana" panose="020B0604030504040204" pitchFamily="34" charset="0"/>
              <a:ea typeface="Verdana" panose="020B0604030504040204" pitchFamily="34" charset="0"/>
              <a:cs typeface="Verdana" panose="020B0604030504040204" pitchFamily="34" charset="0"/>
            </a:endParaRPr>
          </a:p>
        </p:txBody>
      </p:sp>
      <p:sp>
        <p:nvSpPr>
          <p:cNvPr id="36" name="TextBox 74"/>
          <p:cNvSpPr txBox="1"/>
          <p:nvPr/>
        </p:nvSpPr>
        <p:spPr>
          <a:xfrm>
            <a:off x="2769107" y="3169970"/>
            <a:ext cx="1414875" cy="461665"/>
          </a:xfrm>
          <a:prstGeom prst="rect">
            <a:avLst/>
          </a:prstGeom>
          <a:noFill/>
        </p:spPr>
        <p:txBody>
          <a:bodyPr wrap="none" rtlCol="0">
            <a:spAutoFit/>
          </a:bodyPr>
          <a:lstStyle/>
          <a:p>
            <a:pPr algn="ctr"/>
            <a:r>
              <a:rPr lang="fr-FR" sz="1200" dirty="0" smtClean="0">
                <a:solidFill>
                  <a:srgbClr val="002060"/>
                </a:solidFill>
                <a:latin typeface="Verdana" panose="020B0604030504040204" pitchFamily="34" charset="0"/>
                <a:ea typeface="Verdana" panose="020B0604030504040204" pitchFamily="34" charset="0"/>
                <a:cs typeface="Verdana" panose="020B0604030504040204" pitchFamily="34" charset="0"/>
              </a:rPr>
              <a:t>ACTIVITÉ &amp; </a:t>
            </a:r>
          </a:p>
          <a:p>
            <a:pPr algn="ctr"/>
            <a:r>
              <a:rPr lang="fr-FR" sz="1200" dirty="0" smtClean="0">
                <a:solidFill>
                  <a:srgbClr val="002060"/>
                </a:solidFill>
                <a:latin typeface="Verdana" panose="020B0604030504040204" pitchFamily="34" charset="0"/>
                <a:ea typeface="Verdana" panose="020B0604030504040204" pitchFamily="34" charset="0"/>
                <a:cs typeface="Verdana" panose="020B0604030504040204" pitchFamily="34" charset="0"/>
              </a:rPr>
              <a:t>ORGANISATION</a:t>
            </a:r>
            <a:endParaRPr lang="id-ID" sz="1200" dirty="0">
              <a:solidFill>
                <a:srgbClr val="002060"/>
              </a:solidFill>
              <a:latin typeface="Verdana" panose="020B0604030504040204" pitchFamily="34" charset="0"/>
              <a:ea typeface="Verdana" panose="020B0604030504040204" pitchFamily="34" charset="0"/>
              <a:cs typeface="Verdana" panose="020B0604030504040204" pitchFamily="34" charset="0"/>
            </a:endParaRPr>
          </a:p>
        </p:txBody>
      </p:sp>
      <p:cxnSp>
        <p:nvCxnSpPr>
          <p:cNvPr id="37" name="Straight Connector 76"/>
          <p:cNvCxnSpPr/>
          <p:nvPr/>
        </p:nvCxnSpPr>
        <p:spPr>
          <a:xfrm>
            <a:off x="3228375" y="3744542"/>
            <a:ext cx="523590" cy="0"/>
          </a:xfrm>
          <a:prstGeom prst="line">
            <a:avLst/>
          </a:prstGeom>
          <a:ln w="635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38" name="Rectangle 37"/>
          <p:cNvSpPr/>
          <p:nvPr/>
        </p:nvSpPr>
        <p:spPr>
          <a:xfrm>
            <a:off x="4779962" y="1733550"/>
            <a:ext cx="1978026" cy="2233758"/>
          </a:xfrm>
          <a:prstGeom prst="rect">
            <a:avLst/>
          </a:prstGeom>
          <a:solidFill>
            <a:srgbClr val="FBFBFB"/>
          </a:solidFill>
          <a:ln>
            <a:noFill/>
          </a:ln>
          <a:effectLst>
            <a:outerShdw blurRad="254000" dist="88900" dir="8100000" algn="t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200">
              <a:latin typeface="Verdana" panose="020B0604030504040204" pitchFamily="34" charset="0"/>
              <a:ea typeface="Verdana" panose="020B0604030504040204" pitchFamily="34" charset="0"/>
              <a:cs typeface="Verdana" panose="020B0604030504040204" pitchFamily="34" charset="0"/>
            </a:endParaRPr>
          </a:p>
        </p:txBody>
      </p:sp>
      <p:sp>
        <p:nvSpPr>
          <p:cNvPr id="44" name="Rectangle 43"/>
          <p:cNvSpPr/>
          <p:nvPr/>
        </p:nvSpPr>
        <p:spPr>
          <a:xfrm>
            <a:off x="228600" y="2945792"/>
            <a:ext cx="97645" cy="21251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200">
              <a:latin typeface="Verdana" panose="020B0604030504040204" pitchFamily="34" charset="0"/>
              <a:ea typeface="Verdana" panose="020B0604030504040204" pitchFamily="34" charset="0"/>
              <a:cs typeface="Verdana" panose="020B0604030504040204" pitchFamily="34" charset="0"/>
            </a:endParaRPr>
          </a:p>
        </p:txBody>
      </p:sp>
      <p:sp>
        <p:nvSpPr>
          <p:cNvPr id="45" name="Rectangle 44"/>
          <p:cNvSpPr/>
          <p:nvPr/>
        </p:nvSpPr>
        <p:spPr>
          <a:xfrm>
            <a:off x="7010400" y="1733549"/>
            <a:ext cx="1978026" cy="2233758"/>
          </a:xfrm>
          <a:prstGeom prst="rect">
            <a:avLst/>
          </a:prstGeom>
          <a:solidFill>
            <a:srgbClr val="FBFBFB"/>
          </a:solidFill>
          <a:ln>
            <a:noFill/>
          </a:ln>
          <a:effectLst>
            <a:outerShdw blurRad="254000" dist="88900" dir="8100000" algn="t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200">
              <a:latin typeface="Verdana" panose="020B0604030504040204" pitchFamily="34" charset="0"/>
              <a:ea typeface="Verdana" panose="020B0604030504040204" pitchFamily="34" charset="0"/>
              <a:cs typeface="Verdana" panose="020B0604030504040204" pitchFamily="34" charset="0"/>
            </a:endParaRPr>
          </a:p>
        </p:txBody>
      </p:sp>
      <p:sp>
        <p:nvSpPr>
          <p:cNvPr id="48" name="Rectangle 47"/>
          <p:cNvSpPr/>
          <p:nvPr/>
        </p:nvSpPr>
        <p:spPr>
          <a:xfrm>
            <a:off x="7010399" y="2948935"/>
            <a:ext cx="1978026" cy="101837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200">
              <a:latin typeface="Verdana" panose="020B0604030504040204" pitchFamily="34" charset="0"/>
              <a:ea typeface="Verdana" panose="020B0604030504040204" pitchFamily="34" charset="0"/>
              <a:cs typeface="Verdana" panose="020B0604030504040204" pitchFamily="34" charset="0"/>
            </a:endParaRPr>
          </a:p>
        </p:txBody>
      </p:sp>
      <p:sp>
        <p:nvSpPr>
          <p:cNvPr id="49" name="TextBox 74"/>
          <p:cNvSpPr txBox="1"/>
          <p:nvPr/>
        </p:nvSpPr>
        <p:spPr>
          <a:xfrm>
            <a:off x="7359061" y="3247494"/>
            <a:ext cx="1354859" cy="276999"/>
          </a:xfrm>
          <a:prstGeom prst="rect">
            <a:avLst/>
          </a:prstGeom>
          <a:noFill/>
        </p:spPr>
        <p:txBody>
          <a:bodyPr wrap="none" rtlCol="0">
            <a:spAutoFit/>
          </a:bodyPr>
          <a:lstStyle/>
          <a:p>
            <a:pPr algn="ctr"/>
            <a:r>
              <a:rPr lang="fr-FR" sz="1200" dirty="0" smtClean="0">
                <a:solidFill>
                  <a:srgbClr val="002060"/>
                </a:solidFill>
                <a:latin typeface="Verdana" panose="020B0604030504040204" pitchFamily="34" charset="0"/>
                <a:ea typeface="Verdana" panose="020B0604030504040204" pitchFamily="34" charset="0"/>
                <a:cs typeface="Verdana" panose="020B0604030504040204" pitchFamily="34" charset="0"/>
              </a:rPr>
              <a:t>PERSPECTIVES</a:t>
            </a:r>
            <a:endParaRPr lang="id-ID" sz="1200" dirty="0">
              <a:solidFill>
                <a:srgbClr val="002060"/>
              </a:solidFill>
              <a:latin typeface="Verdana" panose="020B0604030504040204" pitchFamily="34" charset="0"/>
              <a:ea typeface="Verdana" panose="020B0604030504040204" pitchFamily="34" charset="0"/>
              <a:cs typeface="Verdana" panose="020B0604030504040204" pitchFamily="34" charset="0"/>
            </a:endParaRPr>
          </a:p>
        </p:txBody>
      </p:sp>
      <p:cxnSp>
        <p:nvCxnSpPr>
          <p:cNvPr id="50" name="Straight Connector 76"/>
          <p:cNvCxnSpPr/>
          <p:nvPr/>
        </p:nvCxnSpPr>
        <p:spPr>
          <a:xfrm>
            <a:off x="7774686" y="3744541"/>
            <a:ext cx="523590" cy="0"/>
          </a:xfrm>
          <a:prstGeom prst="line">
            <a:avLst/>
          </a:prstGeom>
          <a:ln w="635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pic>
        <p:nvPicPr>
          <p:cNvPr id="51" name="Image 1"/>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464088" y="1733549"/>
            <a:ext cx="1985562" cy="12122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2" name="Picture 41"/>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4786240" y="1729375"/>
            <a:ext cx="1971747" cy="1425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4" name="Picture 41"/>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7010400" y="1733550"/>
            <a:ext cx="1980000" cy="1306720"/>
          </a:xfrm>
          <a:prstGeom prst="rect">
            <a:avLst/>
          </a:prstGeom>
          <a:solidFill>
            <a:srgbClr val="F39900"/>
          </a:solidFill>
          <a:ln>
            <a:noFill/>
          </a:ln>
          <a:extLst>
            <a:ext uri="{91240B29-F687-4F45-9708-019B960494DF}">
              <a14:hiddenLine xmlns:a14="http://schemas.microsoft.com/office/drawing/2010/main" w="9525">
                <a:solidFill>
                  <a:srgbClr val="000000"/>
                </a:solidFill>
                <a:miter lim="800000"/>
                <a:headEnd/>
                <a:tailEnd/>
              </a14:hiddenLine>
            </a:ext>
          </a:extLst>
        </p:spPr>
      </p:pic>
      <p:sp>
        <p:nvSpPr>
          <p:cNvPr id="41" name="Rectangle 40"/>
          <p:cNvSpPr/>
          <p:nvPr/>
        </p:nvSpPr>
        <p:spPr>
          <a:xfrm>
            <a:off x="4779961" y="2948936"/>
            <a:ext cx="1978026" cy="101837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200">
              <a:latin typeface="Verdana" panose="020B0604030504040204" pitchFamily="34" charset="0"/>
              <a:ea typeface="Verdana" panose="020B0604030504040204" pitchFamily="34" charset="0"/>
              <a:cs typeface="Verdana" panose="020B0604030504040204" pitchFamily="34" charset="0"/>
            </a:endParaRPr>
          </a:p>
        </p:txBody>
      </p:sp>
      <p:sp>
        <p:nvSpPr>
          <p:cNvPr id="42" name="TextBox 74"/>
          <p:cNvSpPr txBox="1"/>
          <p:nvPr/>
        </p:nvSpPr>
        <p:spPr>
          <a:xfrm>
            <a:off x="4998482" y="3262302"/>
            <a:ext cx="1615122" cy="276999"/>
          </a:xfrm>
          <a:prstGeom prst="rect">
            <a:avLst/>
          </a:prstGeom>
          <a:noFill/>
        </p:spPr>
        <p:txBody>
          <a:bodyPr wrap="none" rtlCol="0">
            <a:spAutoFit/>
          </a:bodyPr>
          <a:lstStyle/>
          <a:p>
            <a:pPr algn="ctr"/>
            <a:r>
              <a:rPr lang="fr-FR" sz="1200" dirty="0" smtClean="0">
                <a:solidFill>
                  <a:srgbClr val="002060"/>
                </a:solidFill>
                <a:latin typeface="Verdana" panose="020B0604030504040204" pitchFamily="34" charset="0"/>
                <a:ea typeface="Verdana" panose="020B0604030504040204" pitchFamily="34" charset="0"/>
                <a:cs typeface="Verdana" panose="020B0604030504040204" pitchFamily="34" charset="0"/>
              </a:rPr>
              <a:t>VIE COOPÉRATIVE</a:t>
            </a:r>
            <a:endParaRPr lang="id-ID" sz="1200" dirty="0">
              <a:solidFill>
                <a:srgbClr val="002060"/>
              </a:solidFill>
              <a:latin typeface="Verdana" panose="020B0604030504040204" pitchFamily="34" charset="0"/>
              <a:ea typeface="Verdana" panose="020B0604030504040204" pitchFamily="34" charset="0"/>
              <a:cs typeface="Verdana" panose="020B0604030504040204" pitchFamily="34" charset="0"/>
            </a:endParaRPr>
          </a:p>
        </p:txBody>
      </p:sp>
      <p:cxnSp>
        <p:nvCxnSpPr>
          <p:cNvPr id="43" name="Straight Connector 76"/>
          <p:cNvCxnSpPr/>
          <p:nvPr/>
        </p:nvCxnSpPr>
        <p:spPr>
          <a:xfrm>
            <a:off x="5544248" y="3744542"/>
            <a:ext cx="523590" cy="0"/>
          </a:xfrm>
          <a:prstGeom prst="line">
            <a:avLst/>
          </a:prstGeom>
          <a:ln w="635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3"/>
          <p:cNvSpPr/>
          <p:nvPr/>
        </p:nvSpPr>
        <p:spPr>
          <a:xfrm>
            <a:off x="228603" y="1733550"/>
            <a:ext cx="1978026" cy="2233758"/>
          </a:xfrm>
          <a:prstGeom prst="rect">
            <a:avLst/>
          </a:prstGeom>
          <a:solidFill>
            <a:srgbClr val="FBFBFB"/>
          </a:solidFill>
          <a:ln>
            <a:noFill/>
          </a:ln>
          <a:effectLst>
            <a:outerShdw blurRad="254000" dist="88900" dir="8100000" algn="t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200">
              <a:latin typeface="Verdana" panose="020B0604030504040204" pitchFamily="34" charset="0"/>
              <a:ea typeface="Verdana" panose="020B0604030504040204" pitchFamily="34" charset="0"/>
              <a:cs typeface="Verdana" panose="020B0604030504040204" pitchFamily="34" charset="0"/>
            </a:endParaRPr>
          </a:p>
        </p:txBody>
      </p:sp>
      <p:pic>
        <p:nvPicPr>
          <p:cNvPr id="26" name="Picture 41"/>
          <p:cNvPicPr>
            <a:picLocks noChangeAspect="1"/>
          </p:cNvPicPr>
          <p:nvPr/>
        </p:nvPicPr>
        <p:blipFill>
          <a:blip r:embed="rId3">
            <a:extLst>
              <a:ext uri="{BEBA8EAE-BF5A-486C-A8C5-ECC9F3942E4B}">
                <a14:imgProps xmlns:a14="http://schemas.microsoft.com/office/drawing/2010/main">
                  <a14:imgLayer r:embed="rId4">
                    <a14:imgEffect>
                      <a14:saturation sat="0"/>
                    </a14:imgEffect>
                  </a14:imgLayer>
                </a14:imgProps>
              </a:ext>
              <a:ext uri="{28A0092B-C50C-407E-A947-70E740481C1C}">
                <a14:useLocalDpi xmlns:a14="http://schemas.microsoft.com/office/drawing/2010/main" val="0"/>
              </a:ext>
            </a:extLst>
          </a:blip>
          <a:stretch>
            <a:fillRect/>
          </a:stretch>
        </p:blipFill>
        <p:spPr>
          <a:xfrm>
            <a:off x="228602" y="1733550"/>
            <a:ext cx="1982061" cy="1260174"/>
          </a:xfrm>
          <a:prstGeom prst="rect">
            <a:avLst/>
          </a:prstGeom>
        </p:spPr>
      </p:pic>
      <p:sp>
        <p:nvSpPr>
          <p:cNvPr id="29" name="Rectangle 28"/>
          <p:cNvSpPr/>
          <p:nvPr/>
        </p:nvSpPr>
        <p:spPr>
          <a:xfrm>
            <a:off x="238536" y="2948935"/>
            <a:ext cx="1978026" cy="101837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200">
              <a:latin typeface="Verdana" panose="020B0604030504040204" pitchFamily="34" charset="0"/>
              <a:ea typeface="Verdana" panose="020B0604030504040204" pitchFamily="34" charset="0"/>
              <a:cs typeface="Verdana" panose="020B0604030504040204" pitchFamily="34" charset="0"/>
            </a:endParaRPr>
          </a:p>
        </p:txBody>
      </p:sp>
      <p:sp>
        <p:nvSpPr>
          <p:cNvPr id="30" name="TextBox 74"/>
          <p:cNvSpPr txBox="1"/>
          <p:nvPr/>
        </p:nvSpPr>
        <p:spPr>
          <a:xfrm>
            <a:off x="281501" y="3155162"/>
            <a:ext cx="1946366" cy="461665"/>
          </a:xfrm>
          <a:prstGeom prst="rect">
            <a:avLst/>
          </a:prstGeom>
          <a:noFill/>
        </p:spPr>
        <p:txBody>
          <a:bodyPr wrap="none" rtlCol="0">
            <a:spAutoFit/>
          </a:bodyPr>
          <a:lstStyle/>
          <a:p>
            <a:pPr algn="ctr"/>
            <a:r>
              <a:rPr lang="fr-FR" sz="1200" dirty="0" smtClean="0">
                <a:solidFill>
                  <a:schemeClr val="tx1">
                    <a:lumMod val="50000"/>
                    <a:lumOff val="50000"/>
                  </a:schemeClr>
                </a:solidFill>
                <a:latin typeface="Verdana" panose="020B0604030504040204" pitchFamily="34" charset="0"/>
                <a:ea typeface="Verdana" panose="020B0604030504040204" pitchFamily="34" charset="0"/>
                <a:cs typeface="Verdana" panose="020B0604030504040204" pitchFamily="34" charset="0"/>
              </a:rPr>
              <a:t>SOCIÉTÉ FINANCIÈRE </a:t>
            </a:r>
          </a:p>
          <a:p>
            <a:pPr algn="ctr"/>
            <a:r>
              <a:rPr lang="fr-FR" sz="1200" dirty="0" smtClean="0">
                <a:solidFill>
                  <a:schemeClr val="tx1">
                    <a:lumMod val="50000"/>
                    <a:lumOff val="50000"/>
                  </a:schemeClr>
                </a:solidFill>
                <a:latin typeface="Verdana" panose="020B0604030504040204" pitchFamily="34" charset="0"/>
                <a:ea typeface="Verdana" panose="020B0604030504040204" pitchFamily="34" charset="0"/>
                <a:cs typeface="Verdana" panose="020B0604030504040204" pitchFamily="34" charset="0"/>
              </a:rPr>
              <a:t>DE LA NEF</a:t>
            </a:r>
            <a:endParaRPr lang="id-ID" sz="1200" dirty="0">
              <a:solidFill>
                <a:srgbClr val="F6AC19"/>
              </a:solidFill>
              <a:latin typeface="Verdana" panose="020B0604030504040204" pitchFamily="34" charset="0"/>
              <a:ea typeface="Verdana" panose="020B0604030504040204" pitchFamily="34" charset="0"/>
              <a:cs typeface="Verdana" panose="020B0604030504040204" pitchFamily="34" charset="0"/>
            </a:endParaRPr>
          </a:p>
        </p:txBody>
      </p:sp>
      <p:cxnSp>
        <p:nvCxnSpPr>
          <p:cNvPr id="31" name="Straight Connector 76"/>
          <p:cNvCxnSpPr/>
          <p:nvPr/>
        </p:nvCxnSpPr>
        <p:spPr>
          <a:xfrm>
            <a:off x="992889" y="3744542"/>
            <a:ext cx="523590" cy="0"/>
          </a:xfrm>
          <a:prstGeom prst="line">
            <a:avLst/>
          </a:prstGeom>
          <a:ln w="635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32" name="Rectangle 31"/>
          <p:cNvSpPr/>
          <p:nvPr/>
        </p:nvSpPr>
        <p:spPr>
          <a:xfrm>
            <a:off x="2464089" y="1733550"/>
            <a:ext cx="1978026" cy="2233758"/>
          </a:xfrm>
          <a:prstGeom prst="rect">
            <a:avLst/>
          </a:prstGeom>
          <a:solidFill>
            <a:srgbClr val="FBFBFB"/>
          </a:solidFill>
          <a:ln>
            <a:noFill/>
          </a:ln>
          <a:effectLst>
            <a:outerShdw blurRad="254000" dist="88900" dir="8100000" algn="t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200">
              <a:latin typeface="Verdana" panose="020B0604030504040204" pitchFamily="34" charset="0"/>
              <a:ea typeface="Verdana" panose="020B0604030504040204" pitchFamily="34" charset="0"/>
              <a:cs typeface="Verdana" panose="020B0604030504040204" pitchFamily="34" charset="0"/>
            </a:endParaRPr>
          </a:p>
        </p:txBody>
      </p:sp>
      <p:sp>
        <p:nvSpPr>
          <p:cNvPr id="35" name="Rectangle 34"/>
          <p:cNvSpPr/>
          <p:nvPr/>
        </p:nvSpPr>
        <p:spPr>
          <a:xfrm>
            <a:off x="2464088" y="2948936"/>
            <a:ext cx="1978026" cy="101837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200">
              <a:latin typeface="Verdana" panose="020B0604030504040204" pitchFamily="34" charset="0"/>
              <a:ea typeface="Verdana" panose="020B0604030504040204" pitchFamily="34" charset="0"/>
              <a:cs typeface="Verdana" panose="020B0604030504040204" pitchFamily="34" charset="0"/>
            </a:endParaRPr>
          </a:p>
        </p:txBody>
      </p:sp>
      <p:sp>
        <p:nvSpPr>
          <p:cNvPr id="36" name="TextBox 74"/>
          <p:cNvSpPr txBox="1"/>
          <p:nvPr/>
        </p:nvSpPr>
        <p:spPr>
          <a:xfrm>
            <a:off x="2769107" y="3169970"/>
            <a:ext cx="1414875" cy="461665"/>
          </a:xfrm>
          <a:prstGeom prst="rect">
            <a:avLst/>
          </a:prstGeom>
          <a:noFill/>
        </p:spPr>
        <p:txBody>
          <a:bodyPr wrap="none" rtlCol="0">
            <a:spAutoFit/>
          </a:bodyPr>
          <a:lstStyle/>
          <a:p>
            <a:pPr algn="ctr"/>
            <a:r>
              <a:rPr lang="fr-FR" sz="1200" dirty="0" smtClean="0">
                <a:solidFill>
                  <a:schemeClr val="tx1">
                    <a:lumMod val="50000"/>
                    <a:lumOff val="50000"/>
                  </a:schemeClr>
                </a:solidFill>
                <a:latin typeface="Verdana" panose="020B0604030504040204" pitchFamily="34" charset="0"/>
                <a:ea typeface="Verdana" panose="020B0604030504040204" pitchFamily="34" charset="0"/>
                <a:cs typeface="Verdana" panose="020B0604030504040204" pitchFamily="34" charset="0"/>
              </a:rPr>
              <a:t>ACTIVITÉ &amp; </a:t>
            </a:r>
          </a:p>
          <a:p>
            <a:pPr algn="ctr"/>
            <a:r>
              <a:rPr lang="fr-FR" sz="1200" dirty="0" smtClean="0">
                <a:solidFill>
                  <a:schemeClr val="tx1">
                    <a:lumMod val="50000"/>
                    <a:lumOff val="50000"/>
                  </a:schemeClr>
                </a:solidFill>
                <a:latin typeface="Verdana" panose="020B0604030504040204" pitchFamily="34" charset="0"/>
                <a:ea typeface="Verdana" panose="020B0604030504040204" pitchFamily="34" charset="0"/>
                <a:cs typeface="Verdana" panose="020B0604030504040204" pitchFamily="34" charset="0"/>
              </a:rPr>
              <a:t>ORGANISATION</a:t>
            </a:r>
            <a:endParaRPr lang="id-ID" sz="1200" dirty="0">
              <a:solidFill>
                <a:srgbClr val="F6AC19"/>
              </a:solidFill>
              <a:latin typeface="Verdana" panose="020B0604030504040204" pitchFamily="34" charset="0"/>
              <a:ea typeface="Verdana" panose="020B0604030504040204" pitchFamily="34" charset="0"/>
              <a:cs typeface="Verdana" panose="020B0604030504040204" pitchFamily="34" charset="0"/>
            </a:endParaRPr>
          </a:p>
        </p:txBody>
      </p:sp>
      <p:cxnSp>
        <p:nvCxnSpPr>
          <p:cNvPr id="37" name="Straight Connector 76"/>
          <p:cNvCxnSpPr/>
          <p:nvPr/>
        </p:nvCxnSpPr>
        <p:spPr>
          <a:xfrm>
            <a:off x="3228375" y="3744542"/>
            <a:ext cx="523590" cy="0"/>
          </a:xfrm>
          <a:prstGeom prst="line">
            <a:avLst/>
          </a:prstGeom>
          <a:ln w="635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38" name="Rectangle 37"/>
          <p:cNvSpPr/>
          <p:nvPr/>
        </p:nvSpPr>
        <p:spPr>
          <a:xfrm>
            <a:off x="4779962" y="1733550"/>
            <a:ext cx="1978026" cy="2233758"/>
          </a:xfrm>
          <a:prstGeom prst="rect">
            <a:avLst/>
          </a:prstGeom>
          <a:solidFill>
            <a:srgbClr val="FBFBFB"/>
          </a:solidFill>
          <a:ln>
            <a:noFill/>
          </a:ln>
          <a:effectLst>
            <a:outerShdw blurRad="254000" dist="88900" dir="8100000" algn="t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200">
              <a:latin typeface="Verdana" panose="020B0604030504040204" pitchFamily="34" charset="0"/>
              <a:ea typeface="Verdana" panose="020B0604030504040204" pitchFamily="34" charset="0"/>
              <a:cs typeface="Verdana" panose="020B0604030504040204" pitchFamily="34" charset="0"/>
            </a:endParaRPr>
          </a:p>
        </p:txBody>
      </p:sp>
      <p:sp>
        <p:nvSpPr>
          <p:cNvPr id="44" name="Rectangle 43"/>
          <p:cNvSpPr/>
          <p:nvPr/>
        </p:nvSpPr>
        <p:spPr>
          <a:xfrm>
            <a:off x="228600" y="2945792"/>
            <a:ext cx="97645" cy="21251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200">
              <a:latin typeface="Verdana" panose="020B0604030504040204" pitchFamily="34" charset="0"/>
              <a:ea typeface="Verdana" panose="020B0604030504040204" pitchFamily="34" charset="0"/>
              <a:cs typeface="Verdana" panose="020B0604030504040204" pitchFamily="34" charset="0"/>
            </a:endParaRPr>
          </a:p>
        </p:txBody>
      </p:sp>
      <p:sp>
        <p:nvSpPr>
          <p:cNvPr id="45" name="Rectangle 44"/>
          <p:cNvSpPr/>
          <p:nvPr/>
        </p:nvSpPr>
        <p:spPr>
          <a:xfrm>
            <a:off x="7010400" y="1733549"/>
            <a:ext cx="1978026" cy="2233758"/>
          </a:xfrm>
          <a:prstGeom prst="rect">
            <a:avLst/>
          </a:prstGeom>
          <a:solidFill>
            <a:srgbClr val="FBFBFB"/>
          </a:solidFill>
          <a:ln>
            <a:noFill/>
          </a:ln>
          <a:effectLst>
            <a:outerShdw blurRad="254000" dist="88900" dir="8100000" algn="t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200">
              <a:latin typeface="Verdana" panose="020B0604030504040204" pitchFamily="34" charset="0"/>
              <a:ea typeface="Verdana" panose="020B0604030504040204" pitchFamily="34" charset="0"/>
              <a:cs typeface="Verdana" panose="020B0604030504040204" pitchFamily="34" charset="0"/>
            </a:endParaRPr>
          </a:p>
        </p:txBody>
      </p:sp>
      <p:sp>
        <p:nvSpPr>
          <p:cNvPr id="48" name="Rectangle 47"/>
          <p:cNvSpPr/>
          <p:nvPr/>
        </p:nvSpPr>
        <p:spPr>
          <a:xfrm>
            <a:off x="7010399" y="2948935"/>
            <a:ext cx="1978026" cy="101837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200">
              <a:latin typeface="Verdana" panose="020B0604030504040204" pitchFamily="34" charset="0"/>
              <a:ea typeface="Verdana" panose="020B0604030504040204" pitchFamily="34" charset="0"/>
              <a:cs typeface="Verdana" panose="020B0604030504040204" pitchFamily="34" charset="0"/>
            </a:endParaRPr>
          </a:p>
        </p:txBody>
      </p:sp>
      <p:sp>
        <p:nvSpPr>
          <p:cNvPr id="49" name="TextBox 74"/>
          <p:cNvSpPr txBox="1"/>
          <p:nvPr/>
        </p:nvSpPr>
        <p:spPr>
          <a:xfrm>
            <a:off x="7359061" y="3247494"/>
            <a:ext cx="1354859" cy="276999"/>
          </a:xfrm>
          <a:prstGeom prst="rect">
            <a:avLst/>
          </a:prstGeom>
          <a:noFill/>
        </p:spPr>
        <p:txBody>
          <a:bodyPr wrap="none" rtlCol="0">
            <a:spAutoFit/>
          </a:bodyPr>
          <a:lstStyle/>
          <a:p>
            <a:pPr algn="ctr"/>
            <a:r>
              <a:rPr lang="fr-FR" sz="1200" dirty="0" smtClean="0">
                <a:solidFill>
                  <a:schemeClr val="tx1">
                    <a:lumMod val="50000"/>
                    <a:lumOff val="50000"/>
                  </a:schemeClr>
                </a:solidFill>
                <a:latin typeface="Verdana" panose="020B0604030504040204" pitchFamily="34" charset="0"/>
                <a:ea typeface="Verdana" panose="020B0604030504040204" pitchFamily="34" charset="0"/>
                <a:cs typeface="Verdana" panose="020B0604030504040204" pitchFamily="34" charset="0"/>
              </a:rPr>
              <a:t>PERSPECTIVES</a:t>
            </a:r>
            <a:endParaRPr lang="id-ID" sz="1200" dirty="0">
              <a:solidFill>
                <a:srgbClr val="F6AC19"/>
              </a:solidFill>
              <a:latin typeface="Verdana" panose="020B0604030504040204" pitchFamily="34" charset="0"/>
              <a:ea typeface="Verdana" panose="020B0604030504040204" pitchFamily="34" charset="0"/>
              <a:cs typeface="Verdana" panose="020B0604030504040204" pitchFamily="34" charset="0"/>
            </a:endParaRPr>
          </a:p>
        </p:txBody>
      </p:sp>
      <p:cxnSp>
        <p:nvCxnSpPr>
          <p:cNvPr id="50" name="Straight Connector 76"/>
          <p:cNvCxnSpPr/>
          <p:nvPr/>
        </p:nvCxnSpPr>
        <p:spPr>
          <a:xfrm>
            <a:off x="7774686" y="3744541"/>
            <a:ext cx="523590" cy="0"/>
          </a:xfrm>
          <a:prstGeom prst="line">
            <a:avLst/>
          </a:prstGeom>
          <a:ln w="635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pic>
        <p:nvPicPr>
          <p:cNvPr id="54" name="Picture 41"/>
          <p:cNvPicPr>
            <a:picLocks noChangeAspect="1"/>
          </p:cNvPicPr>
          <p:nvPr/>
        </p:nvPicPr>
        <p:blipFill>
          <a:blip r:embed="rId5">
            <a:extLst>
              <a:ext uri="{BEBA8EAE-BF5A-486C-A8C5-ECC9F3942E4B}">
                <a14:imgProps xmlns:a14="http://schemas.microsoft.com/office/drawing/2010/main">
                  <a14:imgLayer r:embed="rId6">
                    <a14:imgEffect>
                      <a14:sharpenSoften amount="-50000"/>
                    </a14:imgEffect>
                    <a14:imgEffect>
                      <a14:saturation sat="0"/>
                    </a14:imgEffect>
                  </a14:imgLayer>
                </a14:imgProps>
              </a:ext>
              <a:ext uri="{28A0092B-C50C-407E-A947-70E740481C1C}">
                <a14:useLocalDpi xmlns:a14="http://schemas.microsoft.com/office/drawing/2010/main" val="0"/>
              </a:ext>
            </a:extLst>
          </a:blip>
          <a:srcRect/>
          <a:stretch>
            <a:fillRect/>
          </a:stretch>
        </p:blipFill>
        <p:spPr bwMode="auto">
          <a:xfrm>
            <a:off x="7010400" y="1733550"/>
            <a:ext cx="1980000" cy="1306720"/>
          </a:xfrm>
          <a:prstGeom prst="rect">
            <a:avLst/>
          </a:prstGeom>
          <a:solidFill>
            <a:srgbClr val="F39900"/>
          </a:solidFill>
          <a:ln>
            <a:noFill/>
          </a:ln>
          <a:extLst/>
        </p:spPr>
      </p:pic>
      <p:sp>
        <p:nvSpPr>
          <p:cNvPr id="41" name="Rectangle 40"/>
          <p:cNvSpPr/>
          <p:nvPr/>
        </p:nvSpPr>
        <p:spPr>
          <a:xfrm>
            <a:off x="4779961" y="2948936"/>
            <a:ext cx="1978026" cy="101837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200">
              <a:latin typeface="Verdana" panose="020B0604030504040204" pitchFamily="34" charset="0"/>
              <a:ea typeface="Verdana" panose="020B0604030504040204" pitchFamily="34" charset="0"/>
              <a:cs typeface="Verdana" panose="020B0604030504040204" pitchFamily="34" charset="0"/>
            </a:endParaRPr>
          </a:p>
        </p:txBody>
      </p:sp>
      <p:sp>
        <p:nvSpPr>
          <p:cNvPr id="42" name="TextBox 74"/>
          <p:cNvSpPr txBox="1"/>
          <p:nvPr/>
        </p:nvSpPr>
        <p:spPr>
          <a:xfrm>
            <a:off x="4998482" y="3262302"/>
            <a:ext cx="1615122" cy="276999"/>
          </a:xfrm>
          <a:prstGeom prst="rect">
            <a:avLst/>
          </a:prstGeom>
          <a:noFill/>
        </p:spPr>
        <p:txBody>
          <a:bodyPr wrap="none" rtlCol="0">
            <a:spAutoFit/>
          </a:bodyPr>
          <a:lstStyle/>
          <a:p>
            <a:pPr algn="ctr"/>
            <a:r>
              <a:rPr lang="fr-FR" sz="1200" dirty="0" smtClean="0">
                <a:solidFill>
                  <a:srgbClr val="002060"/>
                </a:solidFill>
                <a:latin typeface="Verdana" panose="020B0604030504040204" pitchFamily="34" charset="0"/>
                <a:ea typeface="Verdana" panose="020B0604030504040204" pitchFamily="34" charset="0"/>
                <a:cs typeface="Verdana" panose="020B0604030504040204" pitchFamily="34" charset="0"/>
              </a:rPr>
              <a:t>VIE COOPÉRATIVE</a:t>
            </a:r>
            <a:endParaRPr lang="id-ID" sz="1200" dirty="0">
              <a:solidFill>
                <a:srgbClr val="002060"/>
              </a:solidFill>
              <a:latin typeface="Verdana" panose="020B0604030504040204" pitchFamily="34" charset="0"/>
              <a:ea typeface="Verdana" panose="020B0604030504040204" pitchFamily="34" charset="0"/>
              <a:cs typeface="Verdana" panose="020B0604030504040204" pitchFamily="34" charset="0"/>
            </a:endParaRPr>
          </a:p>
        </p:txBody>
      </p:sp>
      <p:cxnSp>
        <p:nvCxnSpPr>
          <p:cNvPr id="43" name="Straight Connector 76"/>
          <p:cNvCxnSpPr/>
          <p:nvPr/>
        </p:nvCxnSpPr>
        <p:spPr>
          <a:xfrm>
            <a:off x="5544248" y="3744542"/>
            <a:ext cx="523590" cy="0"/>
          </a:xfrm>
          <a:prstGeom prst="line">
            <a:avLst/>
          </a:prstGeom>
          <a:ln w="635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pic>
        <p:nvPicPr>
          <p:cNvPr id="39" name="Picture 41"/>
          <p:cNvPicPr>
            <a:picLocks noChangeAspect="1"/>
          </p:cNvPicPr>
          <p:nvPr/>
        </p:nvPicPr>
        <p:blipFill rotWithShape="1">
          <a:blip r:embed="rId7">
            <a:extLst>
              <a:ext uri="{28A0092B-C50C-407E-A947-70E740481C1C}">
                <a14:useLocalDpi xmlns:a14="http://schemas.microsoft.com/office/drawing/2010/main" val="0"/>
              </a:ext>
            </a:extLst>
          </a:blip>
          <a:srcRect b="11322"/>
          <a:stretch/>
        </p:blipFill>
        <p:spPr bwMode="auto">
          <a:xfrm>
            <a:off x="4786240" y="1729375"/>
            <a:ext cx="1971747" cy="12643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6" name="Image 1"/>
          <p:cNvPicPr>
            <a:picLocks noChangeAspect="1"/>
          </p:cNvPicPr>
          <p:nvPr/>
        </p:nvPicPr>
        <p:blipFill>
          <a:blip r:embed="rId8" cstate="print">
            <a:extLst>
              <a:ext uri="{BEBA8EAE-BF5A-486C-A8C5-ECC9F3942E4B}">
                <a14:imgProps xmlns:a14="http://schemas.microsoft.com/office/drawing/2010/main">
                  <a14:imgLayer r:embed="rId9">
                    <a14:imgEffect>
                      <a14:saturation sat="0"/>
                    </a14:imgEffect>
                  </a14:imgLayer>
                </a14:imgProps>
              </a:ext>
              <a:ext uri="{28A0092B-C50C-407E-A947-70E740481C1C}">
                <a14:useLocalDpi xmlns:a14="http://schemas.microsoft.com/office/drawing/2010/main" val="0"/>
              </a:ext>
            </a:extLst>
          </a:blip>
          <a:srcRect/>
          <a:stretch>
            <a:fillRect/>
          </a:stretch>
        </p:blipFill>
        <p:spPr bwMode="auto">
          <a:xfrm>
            <a:off x="2464088" y="1733549"/>
            <a:ext cx="1985562" cy="12122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55630214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AutoShape 6"/>
          <p:cNvSpPr>
            <a:spLocks/>
          </p:cNvSpPr>
          <p:nvPr/>
        </p:nvSpPr>
        <p:spPr bwMode="auto">
          <a:xfrm>
            <a:off x="539750" y="431800"/>
            <a:ext cx="5708650" cy="28575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600"/>
                </a:lnTo>
                <a:lnTo>
                  <a:pt x="0" y="2160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38100" tIns="38100" rIns="38100" bIns="38100" anchor="ctr"/>
          <a:lstStyle/>
          <a:p>
            <a:pPr>
              <a:defRPr/>
            </a:pPr>
            <a:r>
              <a:rPr lang="es-ES" sz="2000" dirty="0" smtClean="0">
                <a:solidFill>
                  <a:srgbClr val="53585F"/>
                </a:solidFill>
                <a:latin typeface="Verdana" panose="020B0604030504040204" pitchFamily="34" charset="0"/>
                <a:ea typeface="Verdana" panose="020B0604030504040204" pitchFamily="34" charset="0"/>
                <a:cs typeface="Verdana" panose="020B0604030504040204" pitchFamily="34" charset="0"/>
              </a:rPr>
              <a:t>UNE VIE COOPERATIVE ACTIVE</a:t>
            </a:r>
            <a:endParaRPr lang="es-ES" sz="800" dirty="0">
              <a:latin typeface="Verdana" panose="020B0604030504040204" pitchFamily="34" charset="0"/>
              <a:ea typeface="Verdana" panose="020B0604030504040204" pitchFamily="34" charset="0"/>
              <a:cs typeface="Verdana" panose="020B0604030504040204" pitchFamily="34" charset="0"/>
            </a:endParaRPr>
          </a:p>
        </p:txBody>
      </p:sp>
      <p:sp>
        <p:nvSpPr>
          <p:cNvPr id="10" name="Text Box 7"/>
          <p:cNvSpPr txBox="1">
            <a:spLocks noChangeArrowheads="1"/>
          </p:cNvSpPr>
          <p:nvPr/>
        </p:nvSpPr>
        <p:spPr bwMode="auto">
          <a:xfrm>
            <a:off x="376239" y="1080269"/>
            <a:ext cx="6253161" cy="1154162"/>
          </a:xfrm>
          <a:prstGeom prst="rect">
            <a:avLst/>
          </a:prstGeom>
          <a:noFill/>
          <a:ln w="9525">
            <a:noFill/>
            <a:miter lim="800000"/>
            <a:headEnd/>
            <a:tailEnd/>
          </a:ln>
        </p:spPr>
        <p:txBody>
          <a:bodyPr wrap="square" lIns="45720" tIns="22860" rIns="45720" bIns="22860" anchor="ctr">
            <a:spAutoFit/>
          </a:bodyPr>
          <a:lstStyle/>
          <a:p>
            <a:pPr defTabSz="1088232" eaLnBrk="1" fontAlgn="auto" hangingPunct="1">
              <a:spcBef>
                <a:spcPts val="0"/>
              </a:spcBef>
              <a:spcAft>
                <a:spcPts val="0"/>
              </a:spcAft>
              <a:defRPr/>
            </a:pPr>
            <a:r>
              <a:rPr lang="fr-FR" dirty="0" smtClean="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rPr>
              <a:t>La Nef entretient une </a:t>
            </a:r>
            <a:r>
              <a:rPr lang="fr-FR" dirty="0" smtClean="0">
                <a:solidFill>
                  <a:srgbClr val="7A1F10"/>
                </a:solidFill>
                <a:latin typeface="Verdana" panose="020B0604030504040204" pitchFamily="34" charset="0"/>
                <a:ea typeface="Verdana" panose="020B0604030504040204" pitchFamily="34" charset="0"/>
                <a:cs typeface="Verdana" panose="020B0604030504040204" pitchFamily="34" charset="0"/>
              </a:rPr>
              <a:t>vie coopérative </a:t>
            </a:r>
            <a:r>
              <a:rPr lang="fr-FR" dirty="0" smtClean="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rPr>
              <a:t>active, </a:t>
            </a:r>
          </a:p>
          <a:p>
            <a:pPr defTabSz="1088232" eaLnBrk="1" fontAlgn="auto" hangingPunct="1">
              <a:spcBef>
                <a:spcPts val="0"/>
              </a:spcBef>
              <a:spcAft>
                <a:spcPts val="0"/>
              </a:spcAft>
              <a:defRPr/>
            </a:pPr>
            <a:r>
              <a:rPr lang="fr-FR" dirty="0" smtClean="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rPr>
              <a:t>au sein de laquelle chaque </a:t>
            </a:r>
            <a:r>
              <a:rPr lang="fr-FR" dirty="0" smtClean="0">
                <a:solidFill>
                  <a:srgbClr val="7A1F10"/>
                </a:solidFill>
                <a:latin typeface="Verdana" panose="020B0604030504040204" pitchFamily="34" charset="0"/>
                <a:ea typeface="Verdana" panose="020B0604030504040204" pitchFamily="34" charset="0"/>
                <a:cs typeface="Verdana" panose="020B0604030504040204" pitchFamily="34" charset="0"/>
              </a:rPr>
              <a:t>sociétaire</a:t>
            </a:r>
            <a:r>
              <a:rPr lang="fr-FR" dirty="0" smtClean="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rPr>
              <a:t> bénévole fait rayonner les principes et </a:t>
            </a:r>
            <a:r>
              <a:rPr lang="fr-FR" dirty="0" smtClean="0">
                <a:solidFill>
                  <a:srgbClr val="7A1F10"/>
                </a:solidFill>
                <a:latin typeface="Verdana" panose="020B0604030504040204" pitchFamily="34" charset="0"/>
                <a:ea typeface="Verdana" panose="020B0604030504040204" pitchFamily="34" charset="0"/>
                <a:cs typeface="Verdana" panose="020B0604030504040204" pitchFamily="34" charset="0"/>
              </a:rPr>
              <a:t>valeurs</a:t>
            </a:r>
            <a:r>
              <a:rPr lang="fr-FR" dirty="0" smtClean="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rPr>
              <a:t> de la </a:t>
            </a:r>
            <a:r>
              <a:rPr lang="fr-FR" dirty="0" smtClean="0">
                <a:solidFill>
                  <a:srgbClr val="7A1F10"/>
                </a:solidFill>
                <a:latin typeface="Verdana" panose="020B0604030504040204" pitchFamily="34" charset="0"/>
                <a:ea typeface="Verdana" panose="020B0604030504040204" pitchFamily="34" charset="0"/>
                <a:cs typeface="Verdana" panose="020B0604030504040204" pitchFamily="34" charset="0"/>
              </a:rPr>
              <a:t>finance éthique </a:t>
            </a:r>
            <a:r>
              <a:rPr lang="fr-FR" dirty="0" smtClean="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rPr>
              <a:t>sur le territoire </a:t>
            </a:r>
            <a:endParaRPr lang="fr-FR" dirty="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endParaRPr>
          </a:p>
        </p:txBody>
      </p:sp>
      <p:sp>
        <p:nvSpPr>
          <p:cNvPr id="43" name="Rectangle 42"/>
          <p:cNvSpPr/>
          <p:nvPr/>
        </p:nvSpPr>
        <p:spPr>
          <a:xfrm>
            <a:off x="3535363" y="2447925"/>
            <a:ext cx="1978025" cy="2233613"/>
          </a:xfrm>
          <a:prstGeom prst="rect">
            <a:avLst/>
          </a:prstGeom>
          <a:solidFill>
            <a:srgbClr val="F39900"/>
          </a:solidFill>
          <a:ln>
            <a:noFill/>
          </a:ln>
          <a:effectLst>
            <a:outerShdw blurRad="254000" dist="88900" dir="8100000" algn="t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id-ID"/>
          </a:p>
        </p:txBody>
      </p:sp>
      <p:pic>
        <p:nvPicPr>
          <p:cNvPr id="30744" name="Picture 4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bwMode="auto">
          <a:xfrm>
            <a:off x="3535362" y="2400165"/>
            <a:ext cx="1978025" cy="1443173"/>
          </a:xfrm>
          <a:prstGeom prst="rect">
            <a:avLst/>
          </a:prstGeom>
          <a:solidFill>
            <a:srgbClr val="F39900"/>
          </a:solidFill>
          <a:ln>
            <a:noFill/>
          </a:ln>
          <a:extLst>
            <a:ext uri="{91240B29-F687-4F45-9708-019B960494DF}">
              <a14:hiddenLine xmlns:a14="http://schemas.microsoft.com/office/drawing/2010/main" w="9525">
                <a:solidFill>
                  <a:srgbClr val="000000"/>
                </a:solidFill>
                <a:miter lim="800000"/>
                <a:headEnd/>
                <a:tailEnd/>
              </a14:hiddenLine>
            </a:ext>
          </a:extLst>
        </p:spPr>
      </p:pic>
      <p:sp>
        <p:nvSpPr>
          <p:cNvPr id="49" name="Rectangle 48"/>
          <p:cNvSpPr/>
          <p:nvPr/>
        </p:nvSpPr>
        <p:spPr>
          <a:xfrm>
            <a:off x="6223000" y="2447925"/>
            <a:ext cx="1978025" cy="2233613"/>
          </a:xfrm>
          <a:prstGeom prst="rect">
            <a:avLst/>
          </a:prstGeom>
          <a:solidFill>
            <a:srgbClr val="7A1F10"/>
          </a:solidFill>
          <a:ln>
            <a:noFill/>
          </a:ln>
          <a:effectLst>
            <a:outerShdw blurRad="254000" dist="88900" dir="8100000" algn="t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id-ID"/>
          </a:p>
        </p:txBody>
      </p:sp>
      <p:pic>
        <p:nvPicPr>
          <p:cNvPr id="30742" name="Picture 41"/>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6223000" y="2447925"/>
            <a:ext cx="1978025" cy="1425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2" name="Rectangle 51"/>
          <p:cNvSpPr/>
          <p:nvPr/>
        </p:nvSpPr>
        <p:spPr bwMode="auto">
          <a:xfrm>
            <a:off x="6223000" y="3662363"/>
            <a:ext cx="1978025" cy="765175"/>
          </a:xfrm>
          <a:prstGeom prst="rect">
            <a:avLst/>
          </a:prstGeom>
          <a:solidFill>
            <a:srgbClr val="7A1F1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id-ID"/>
          </a:p>
        </p:txBody>
      </p:sp>
      <p:sp>
        <p:nvSpPr>
          <p:cNvPr id="53" name="TextBox 74"/>
          <p:cNvSpPr txBox="1"/>
          <p:nvPr/>
        </p:nvSpPr>
        <p:spPr>
          <a:xfrm>
            <a:off x="6378575" y="3935413"/>
            <a:ext cx="1739900" cy="307975"/>
          </a:xfrm>
          <a:prstGeom prst="rect">
            <a:avLst/>
          </a:prstGeom>
          <a:noFill/>
        </p:spPr>
        <p:txBody>
          <a:bodyPr wrap="none">
            <a:spAutoFit/>
          </a:bodyPr>
          <a:lstStyle/>
          <a:p>
            <a:pPr algn="ctr">
              <a:defRPr/>
            </a:pPr>
            <a:r>
              <a:rPr lang="fr-FR" sz="1400" dirty="0">
                <a:solidFill>
                  <a:schemeClr val="bg1">
                    <a:lumMod val="95000"/>
                  </a:schemeClr>
                </a:solidFill>
                <a:latin typeface="Verdana" panose="020B0604030504040204" pitchFamily="34" charset="0"/>
                <a:ea typeface="Verdana" panose="020B0604030504040204" pitchFamily="34" charset="0"/>
                <a:cs typeface="Verdana" panose="020B0604030504040204" pitchFamily="34" charset="0"/>
              </a:rPr>
              <a:t>A quoi sert l’AG ?</a:t>
            </a:r>
            <a:endParaRPr lang="id-ID" sz="1400" dirty="0">
              <a:solidFill>
                <a:schemeClr val="bg1">
                  <a:lumMod val="95000"/>
                </a:schemeClr>
              </a:solidFill>
              <a:latin typeface="Verdana" panose="020B0604030504040204" pitchFamily="34" charset="0"/>
              <a:ea typeface="Verdana" panose="020B0604030504040204" pitchFamily="34" charset="0"/>
              <a:cs typeface="Verdana" panose="020B0604030504040204" pitchFamily="34" charset="0"/>
            </a:endParaRPr>
          </a:p>
        </p:txBody>
      </p:sp>
      <p:cxnSp>
        <p:nvCxnSpPr>
          <p:cNvPr id="54" name="Straight Connector 76"/>
          <p:cNvCxnSpPr/>
          <p:nvPr/>
        </p:nvCxnSpPr>
        <p:spPr>
          <a:xfrm>
            <a:off x="6986588" y="4459288"/>
            <a:ext cx="523875" cy="0"/>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pic>
        <p:nvPicPr>
          <p:cNvPr id="30741" name="Picture 36" descr="\\base\all\VIE_COOPERATIVE\SOCIETARIAT_ACTIF\BOITES_OUTILS_SOC_ACTIFS\zArchives\archives\Boite_outils_com_locale__2010_2011\boite_a_outils_2010\Logo\Logo_vie_coop\logotype_ok\png\Vie-coop-couleur.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837362" y="1123950"/>
            <a:ext cx="1849438" cy="896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8" name="Rectangle 57"/>
          <p:cNvSpPr/>
          <p:nvPr/>
        </p:nvSpPr>
        <p:spPr>
          <a:xfrm>
            <a:off x="823912" y="2451100"/>
            <a:ext cx="1978025" cy="2233613"/>
          </a:xfrm>
          <a:prstGeom prst="rect">
            <a:avLst/>
          </a:prstGeom>
          <a:solidFill>
            <a:srgbClr val="7A1F10"/>
          </a:solidFill>
          <a:ln>
            <a:noFill/>
          </a:ln>
          <a:effectLst>
            <a:outerShdw blurRad="254000" dist="88900" dir="8100000" algn="t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id-ID"/>
          </a:p>
        </p:txBody>
      </p:sp>
      <p:pic>
        <p:nvPicPr>
          <p:cNvPr id="60" name="Picture 41"/>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823912" y="2451100"/>
            <a:ext cx="1981652" cy="12599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 name="Rectangle 60"/>
          <p:cNvSpPr/>
          <p:nvPr/>
        </p:nvSpPr>
        <p:spPr bwMode="auto">
          <a:xfrm>
            <a:off x="833438" y="3665538"/>
            <a:ext cx="1968500" cy="765175"/>
          </a:xfrm>
          <a:prstGeom prst="rect">
            <a:avLst/>
          </a:prstGeom>
          <a:solidFill>
            <a:srgbClr val="7A1F1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id-ID"/>
          </a:p>
        </p:txBody>
      </p:sp>
      <p:sp>
        <p:nvSpPr>
          <p:cNvPr id="62" name="TextBox 74"/>
          <p:cNvSpPr txBox="1"/>
          <p:nvPr/>
        </p:nvSpPr>
        <p:spPr>
          <a:xfrm>
            <a:off x="577850" y="3871913"/>
            <a:ext cx="2470150" cy="523875"/>
          </a:xfrm>
          <a:prstGeom prst="rect">
            <a:avLst/>
          </a:prstGeom>
          <a:noFill/>
        </p:spPr>
        <p:txBody>
          <a:bodyPr>
            <a:spAutoFit/>
          </a:bodyPr>
          <a:lstStyle/>
          <a:p>
            <a:pPr algn="ctr">
              <a:defRPr/>
            </a:pPr>
            <a:r>
              <a:rPr lang="fr-FR" sz="1400" dirty="0">
                <a:solidFill>
                  <a:schemeClr val="bg1">
                    <a:lumMod val="95000"/>
                  </a:schemeClr>
                </a:solidFill>
                <a:latin typeface="Verdana" panose="020B0604030504040204" pitchFamily="34" charset="0"/>
                <a:ea typeface="Verdana" panose="020B0604030504040204" pitchFamily="34" charset="0"/>
                <a:cs typeface="Verdana" panose="020B0604030504040204" pitchFamily="34" charset="0"/>
              </a:rPr>
              <a:t>Qu’est-ce qu’un sociétaire ? </a:t>
            </a:r>
            <a:endParaRPr lang="id-ID" sz="1400" dirty="0">
              <a:solidFill>
                <a:schemeClr val="bg1">
                  <a:lumMod val="95000"/>
                </a:schemeClr>
              </a:solidFill>
              <a:latin typeface="Verdana" panose="020B0604030504040204" pitchFamily="34" charset="0"/>
              <a:ea typeface="Verdana" panose="020B0604030504040204" pitchFamily="34" charset="0"/>
              <a:cs typeface="Verdana" panose="020B0604030504040204" pitchFamily="34" charset="0"/>
            </a:endParaRPr>
          </a:p>
        </p:txBody>
      </p:sp>
      <p:cxnSp>
        <p:nvCxnSpPr>
          <p:cNvPr id="63" name="Straight Connector 76"/>
          <p:cNvCxnSpPr/>
          <p:nvPr/>
        </p:nvCxnSpPr>
        <p:spPr>
          <a:xfrm>
            <a:off x="1587500" y="4462463"/>
            <a:ext cx="523875" cy="0"/>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sp>
        <p:nvSpPr>
          <p:cNvPr id="40" name="Rectangle 39"/>
          <p:cNvSpPr/>
          <p:nvPr/>
        </p:nvSpPr>
        <p:spPr>
          <a:xfrm>
            <a:off x="3535361" y="3662363"/>
            <a:ext cx="1978025" cy="1019175"/>
          </a:xfrm>
          <a:prstGeom prst="rect">
            <a:avLst/>
          </a:prstGeom>
          <a:solidFill>
            <a:srgbClr val="F39900"/>
          </a:solidFill>
          <a:ln>
            <a:noFill/>
          </a:ln>
          <a:effectLst>
            <a:outerShdw blurRad="254000" dist="88900" dir="8100000" algn="t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id-ID"/>
          </a:p>
        </p:txBody>
      </p:sp>
      <p:sp>
        <p:nvSpPr>
          <p:cNvPr id="64" name="Rectangle 63"/>
          <p:cNvSpPr/>
          <p:nvPr/>
        </p:nvSpPr>
        <p:spPr>
          <a:xfrm>
            <a:off x="823912" y="3663950"/>
            <a:ext cx="98425" cy="211138"/>
          </a:xfrm>
          <a:prstGeom prst="rect">
            <a:avLst/>
          </a:prstGeom>
          <a:solidFill>
            <a:srgbClr val="7A1F1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p>
        </p:txBody>
      </p:sp>
      <p:cxnSp>
        <p:nvCxnSpPr>
          <p:cNvPr id="48" name="Straight Connector 76"/>
          <p:cNvCxnSpPr/>
          <p:nvPr/>
        </p:nvCxnSpPr>
        <p:spPr>
          <a:xfrm>
            <a:off x="4300538" y="4459288"/>
            <a:ext cx="522287" cy="0"/>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sp>
        <p:nvSpPr>
          <p:cNvPr id="47" name="TextBox 74"/>
          <p:cNvSpPr txBox="1"/>
          <p:nvPr/>
        </p:nvSpPr>
        <p:spPr>
          <a:xfrm>
            <a:off x="3409950" y="3843338"/>
            <a:ext cx="2228850" cy="523875"/>
          </a:xfrm>
          <a:prstGeom prst="rect">
            <a:avLst/>
          </a:prstGeom>
          <a:noFill/>
        </p:spPr>
        <p:txBody>
          <a:bodyPr>
            <a:spAutoFit/>
          </a:bodyPr>
          <a:lstStyle/>
          <a:p>
            <a:pPr algn="ctr">
              <a:defRPr/>
            </a:pPr>
            <a:r>
              <a:rPr lang="fr-FR" sz="1400" dirty="0">
                <a:solidFill>
                  <a:schemeClr val="bg1">
                    <a:lumMod val="95000"/>
                  </a:schemeClr>
                </a:solidFill>
                <a:latin typeface="Verdana" panose="020B0604030504040204" pitchFamily="34" charset="0"/>
                <a:ea typeface="Verdana" panose="020B0604030504040204" pitchFamily="34" charset="0"/>
                <a:cs typeface="Verdana" panose="020B0604030504040204" pitchFamily="34" charset="0"/>
              </a:rPr>
              <a:t>Pourquoi devenir sociétaire actif ? </a:t>
            </a:r>
            <a:endParaRPr lang="id-ID" sz="1400" dirty="0">
              <a:solidFill>
                <a:schemeClr val="bg1">
                  <a:lumMod val="95000"/>
                </a:schemeClr>
              </a:solidFill>
              <a:latin typeface="Verdana" panose="020B0604030504040204" pitchFamily="34" charset="0"/>
              <a:ea typeface="Verdana" panose="020B0604030504040204" pitchFamily="34" charset="0"/>
              <a:cs typeface="Verdana" panose="020B0604030504040204" pitchFamily="34" charset="0"/>
            </a:endParaRP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AutoShape 6"/>
          <p:cNvSpPr>
            <a:spLocks/>
          </p:cNvSpPr>
          <p:nvPr/>
        </p:nvSpPr>
        <p:spPr bwMode="auto">
          <a:xfrm>
            <a:off x="539750" y="431800"/>
            <a:ext cx="5708650" cy="28575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600"/>
                </a:lnTo>
                <a:lnTo>
                  <a:pt x="0" y="2160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38100" tIns="38100" rIns="38100" bIns="38100" anchor="ctr"/>
          <a:lstStyle/>
          <a:p>
            <a:pPr>
              <a:defRPr/>
            </a:pPr>
            <a:r>
              <a:rPr lang="es-ES" sz="2000" dirty="0">
                <a:solidFill>
                  <a:srgbClr val="53585F"/>
                </a:solidFill>
                <a:latin typeface="Verdana" panose="020B0604030504040204" pitchFamily="34" charset="0"/>
                <a:ea typeface="Verdana" panose="020B0604030504040204" pitchFamily="34" charset="0"/>
                <a:cs typeface="Verdana" panose="020B0604030504040204" pitchFamily="34" charset="0"/>
              </a:rPr>
              <a:t>NOS SOCIÉTAIRES</a:t>
            </a:r>
            <a:endParaRPr lang="es-ES" sz="800" dirty="0">
              <a:latin typeface="Verdana" panose="020B0604030504040204" pitchFamily="34" charset="0"/>
              <a:ea typeface="Verdana" panose="020B0604030504040204" pitchFamily="34" charset="0"/>
              <a:cs typeface="Verdana" panose="020B0604030504040204" pitchFamily="34" charset="0"/>
            </a:endParaRPr>
          </a:p>
        </p:txBody>
      </p:sp>
      <p:sp>
        <p:nvSpPr>
          <p:cNvPr id="22" name="Text Box 7"/>
          <p:cNvSpPr txBox="1">
            <a:spLocks noChangeArrowheads="1"/>
          </p:cNvSpPr>
          <p:nvPr/>
        </p:nvSpPr>
        <p:spPr bwMode="auto">
          <a:xfrm>
            <a:off x="1160463" y="1496349"/>
            <a:ext cx="3814762" cy="323165"/>
          </a:xfrm>
          <a:prstGeom prst="rect">
            <a:avLst/>
          </a:prstGeom>
          <a:noFill/>
          <a:ln w="9525">
            <a:noFill/>
            <a:miter lim="800000"/>
            <a:headEnd/>
            <a:tailEnd/>
          </a:ln>
        </p:spPr>
        <p:txBody>
          <a:bodyPr wrap="square" lIns="45720" tIns="22860" rIns="45720" bIns="22860" anchor="ctr">
            <a:spAutoFit/>
          </a:bodyPr>
          <a:lstStyle/>
          <a:p>
            <a:pPr defTabSz="1088232" eaLnBrk="1" fontAlgn="auto" hangingPunct="1">
              <a:spcBef>
                <a:spcPts val="0"/>
              </a:spcBef>
              <a:spcAft>
                <a:spcPts val="0"/>
              </a:spcAft>
              <a:defRPr/>
            </a:pPr>
            <a:r>
              <a:rPr lang="fr-FR" b="1" dirty="0" smtClean="0">
                <a:solidFill>
                  <a:srgbClr val="25408F"/>
                </a:solidFill>
                <a:latin typeface="Verdana" panose="020B0604030504040204" pitchFamily="34" charset="0"/>
                <a:ea typeface="Verdana" panose="020B0604030504040204" pitchFamily="34" charset="0"/>
                <a:cs typeface="Verdana" panose="020B0604030504040204" pitchFamily="34" charset="0"/>
              </a:rPr>
              <a:t>38 427 sociétaires</a:t>
            </a:r>
            <a:endParaRPr lang="fr-FR" b="1" dirty="0">
              <a:solidFill>
                <a:srgbClr val="25408F"/>
              </a:solidFill>
              <a:latin typeface="Verdana" panose="020B0604030504040204" pitchFamily="34" charset="0"/>
              <a:ea typeface="Verdana" panose="020B0604030504040204" pitchFamily="34" charset="0"/>
              <a:cs typeface="Verdana" panose="020B0604030504040204" pitchFamily="34" charset="0"/>
            </a:endParaRPr>
          </a:p>
        </p:txBody>
      </p:sp>
      <p:sp>
        <p:nvSpPr>
          <p:cNvPr id="23" name="Text Box 7"/>
          <p:cNvSpPr txBox="1">
            <a:spLocks noChangeArrowheads="1"/>
          </p:cNvSpPr>
          <p:nvPr/>
        </p:nvSpPr>
        <p:spPr bwMode="auto">
          <a:xfrm>
            <a:off x="1144540" y="2351787"/>
            <a:ext cx="3335337" cy="861774"/>
          </a:xfrm>
          <a:prstGeom prst="rect">
            <a:avLst/>
          </a:prstGeom>
          <a:noFill/>
          <a:ln w="9525">
            <a:noFill/>
            <a:miter lim="800000"/>
            <a:headEnd/>
            <a:tailEnd/>
          </a:ln>
        </p:spPr>
        <p:txBody>
          <a:bodyPr wrap="square" lIns="45720" tIns="22860" rIns="45720" bIns="22860" anchor="ctr">
            <a:spAutoFit/>
          </a:bodyPr>
          <a:lstStyle/>
          <a:p>
            <a:pPr defTabSz="1088232" eaLnBrk="1" fontAlgn="auto" hangingPunct="1">
              <a:spcBef>
                <a:spcPts val="0"/>
              </a:spcBef>
              <a:spcAft>
                <a:spcPts val="0"/>
              </a:spcAft>
              <a:defRPr/>
            </a:pPr>
            <a:r>
              <a:rPr lang="fr-FR" sz="1700" dirty="0" smtClean="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rPr>
              <a:t>260 événements organisés par </a:t>
            </a:r>
            <a:r>
              <a:rPr lang="fr-FR" b="1" dirty="0" smtClean="0">
                <a:solidFill>
                  <a:srgbClr val="25408F"/>
                </a:solidFill>
                <a:latin typeface="Verdana" panose="020B0604030504040204" pitchFamily="34" charset="0"/>
                <a:ea typeface="Verdana" panose="020B0604030504040204" pitchFamily="34" charset="0"/>
                <a:cs typeface="Verdana" panose="020B0604030504040204" pitchFamily="34" charset="0"/>
              </a:rPr>
              <a:t>307 sociétaires </a:t>
            </a:r>
            <a:r>
              <a:rPr lang="fr-FR" b="1" dirty="0">
                <a:solidFill>
                  <a:srgbClr val="25408F"/>
                </a:solidFill>
                <a:latin typeface="Verdana" panose="020B0604030504040204" pitchFamily="34" charset="0"/>
                <a:ea typeface="Verdana" panose="020B0604030504040204" pitchFamily="34" charset="0"/>
                <a:cs typeface="Verdana" panose="020B0604030504040204" pitchFamily="34" charset="0"/>
              </a:rPr>
              <a:t>actifs </a:t>
            </a:r>
            <a:r>
              <a:rPr lang="fr-FR" sz="1700" dirty="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rPr>
              <a:t>en </a:t>
            </a:r>
            <a:r>
              <a:rPr lang="fr-FR" sz="1700" dirty="0" smtClean="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rPr>
              <a:t>2017 </a:t>
            </a:r>
            <a:endParaRPr lang="fr-FR" sz="1700" dirty="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endParaRPr>
          </a:p>
        </p:txBody>
      </p:sp>
      <p:pic>
        <p:nvPicPr>
          <p:cNvPr id="2051" name="Picture 3" descr="L:\JURIDIQUE_SOCIETE\AG\AG_SF_2015_mai-2016\POWER POINT\Visuels\PPT - Elements Visuels\Flèche magenta.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0881" y="1428750"/>
            <a:ext cx="619996" cy="492239"/>
          </a:xfrm>
          <a:prstGeom prst="rect">
            <a:avLst/>
          </a:prstGeom>
          <a:noFill/>
          <a:extLst>
            <a:ext uri="{909E8E84-426E-40DD-AFC4-6F175D3DCCD1}">
              <a14:hiddenFill xmlns:a14="http://schemas.microsoft.com/office/drawing/2010/main">
                <a:solidFill>
                  <a:srgbClr val="FFFFFF"/>
                </a:solidFill>
              </a14:hiddenFill>
            </a:ext>
          </a:extLst>
        </p:spPr>
      </p:pic>
      <p:pic>
        <p:nvPicPr>
          <p:cNvPr id="24" name="Picture 3" descr="L:\JURIDIQUE_SOCIETE\AG\AG_SF_2015_mai-2016\POWER POINT\Visuels\PPT - Elements Visuels\Flèche magenta.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0881" y="2294320"/>
            <a:ext cx="619996" cy="492239"/>
          </a:xfrm>
          <a:prstGeom prst="rect">
            <a:avLst/>
          </a:prstGeom>
          <a:noFill/>
          <a:extLst>
            <a:ext uri="{909E8E84-426E-40DD-AFC4-6F175D3DCCD1}">
              <a14:hiddenFill xmlns:a14="http://schemas.microsoft.com/office/drawing/2010/main">
                <a:solidFill>
                  <a:srgbClr val="FFFFFF"/>
                </a:solidFill>
              </a14:hiddenFill>
            </a:ext>
          </a:extLst>
        </p:spPr>
      </p:pic>
      <p:cxnSp>
        <p:nvCxnSpPr>
          <p:cNvPr id="25" name="Straight Connector 785"/>
          <p:cNvCxnSpPr/>
          <p:nvPr/>
        </p:nvCxnSpPr>
        <p:spPr>
          <a:xfrm>
            <a:off x="5206206" y="1484099"/>
            <a:ext cx="0" cy="3127375"/>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26" name="Text Box 7"/>
          <p:cNvSpPr txBox="1">
            <a:spLocks noChangeArrowheads="1"/>
          </p:cNvSpPr>
          <p:nvPr/>
        </p:nvSpPr>
        <p:spPr bwMode="auto">
          <a:xfrm>
            <a:off x="1160463" y="3782915"/>
            <a:ext cx="3335337" cy="307777"/>
          </a:xfrm>
          <a:prstGeom prst="rect">
            <a:avLst/>
          </a:prstGeom>
          <a:noFill/>
          <a:ln w="9525">
            <a:noFill/>
            <a:miter lim="800000"/>
            <a:headEnd/>
            <a:tailEnd/>
          </a:ln>
        </p:spPr>
        <p:txBody>
          <a:bodyPr wrap="square" lIns="45720" tIns="22860" rIns="45720" bIns="22860" anchor="ctr">
            <a:spAutoFit/>
          </a:bodyPr>
          <a:lstStyle/>
          <a:p>
            <a:pPr defTabSz="1088232" eaLnBrk="1" fontAlgn="auto" hangingPunct="1">
              <a:spcBef>
                <a:spcPts val="0"/>
              </a:spcBef>
              <a:spcAft>
                <a:spcPts val="0"/>
              </a:spcAft>
              <a:defRPr/>
            </a:pPr>
            <a:r>
              <a:rPr lang="fr-FR" sz="1700" dirty="0" smtClean="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rPr>
              <a:t>41 Groupes Locaux</a:t>
            </a:r>
            <a:endParaRPr lang="fr-FR" sz="1700" dirty="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endParaRPr>
          </a:p>
        </p:txBody>
      </p:sp>
      <p:pic>
        <p:nvPicPr>
          <p:cNvPr id="27" name="Picture 3" descr="L:\JURIDIQUE_SOCIETE\AG\AG_SF_2015_mai-2016\POWER POINT\Visuels\PPT - Elements Visuels\Flèche magenta.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6804" y="3707622"/>
            <a:ext cx="619996" cy="492239"/>
          </a:xfrm>
          <a:prstGeom prst="rect">
            <a:avLst/>
          </a:prstGeom>
          <a:noFill/>
          <a:extLst>
            <a:ext uri="{909E8E84-426E-40DD-AFC4-6F175D3DCCD1}">
              <a14:hiddenFill xmlns:a14="http://schemas.microsoft.com/office/drawing/2010/main">
                <a:solidFill>
                  <a:srgbClr val="FFFFFF"/>
                </a:solidFill>
              </a14:hiddenFill>
            </a:ext>
          </a:extLst>
        </p:spPr>
      </p:pic>
      <p:pic>
        <p:nvPicPr>
          <p:cNvPr id="7" name="Imag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410200" y="1015036"/>
            <a:ext cx="2895600" cy="3916870"/>
          </a:xfrm>
          <a:prstGeom prst="rect">
            <a:avLst/>
          </a:prstGeom>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AutoShape 6"/>
          <p:cNvSpPr>
            <a:spLocks/>
          </p:cNvSpPr>
          <p:nvPr/>
        </p:nvSpPr>
        <p:spPr bwMode="auto">
          <a:xfrm>
            <a:off x="539750" y="431800"/>
            <a:ext cx="5708650" cy="28575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600"/>
                </a:lnTo>
                <a:lnTo>
                  <a:pt x="0" y="2160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38100" tIns="38100" rIns="38100" bIns="38100" anchor="ctr"/>
          <a:lstStyle/>
          <a:p>
            <a:pPr>
              <a:defRPr/>
            </a:pPr>
            <a:r>
              <a:rPr lang="es-ES" sz="2000" dirty="0">
                <a:solidFill>
                  <a:srgbClr val="53585F"/>
                </a:solidFill>
                <a:latin typeface="Verdana" panose="020B0604030504040204" pitchFamily="34" charset="0"/>
                <a:ea typeface="Verdana" panose="020B0604030504040204" pitchFamily="34" charset="0"/>
                <a:cs typeface="Verdana" panose="020B0604030504040204" pitchFamily="34" charset="0"/>
              </a:rPr>
              <a:t>VIE COOPÉRATIVE</a:t>
            </a:r>
            <a:endParaRPr lang="es-ES" sz="800" dirty="0">
              <a:latin typeface="Verdana" panose="020B0604030504040204" pitchFamily="34" charset="0"/>
              <a:ea typeface="Verdana" panose="020B0604030504040204" pitchFamily="34" charset="0"/>
              <a:cs typeface="Verdana" panose="020B0604030504040204" pitchFamily="34" charset="0"/>
            </a:endParaRPr>
          </a:p>
        </p:txBody>
      </p:sp>
      <p:pic>
        <p:nvPicPr>
          <p:cNvPr id="18" name="Image 1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90613" y="1771650"/>
            <a:ext cx="2820987" cy="1881188"/>
          </a:xfrm>
          <a:prstGeom prst="rect">
            <a:avLst/>
          </a:prstGeom>
          <a:ln>
            <a:noFill/>
          </a:ln>
          <a:effectLst>
            <a:outerShdw blurRad="292100" dist="139700" dir="2700000" algn="tl" rotWithShape="0">
              <a:srgbClr val="333333">
                <a:alpha val="65000"/>
              </a:srgbClr>
            </a:outerShdw>
          </a:effectLst>
        </p:spPr>
      </p:pic>
      <p:pic>
        <p:nvPicPr>
          <p:cNvPr id="19" name="Image 1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335588" y="1771650"/>
            <a:ext cx="2589212" cy="1943100"/>
          </a:xfrm>
          <a:prstGeom prst="rect">
            <a:avLst/>
          </a:prstGeom>
          <a:ln>
            <a:noFill/>
          </a:ln>
          <a:effectLst>
            <a:outerShdw blurRad="190500" algn="tl" rotWithShape="0">
              <a:srgbClr val="000000">
                <a:alpha val="70000"/>
              </a:srgbClr>
            </a:outerShdw>
          </a:effectLst>
        </p:spPr>
      </p:pic>
      <p:sp>
        <p:nvSpPr>
          <p:cNvPr id="20" name="ZoneTexte 19"/>
          <p:cNvSpPr txBox="1">
            <a:spLocks noChangeArrowheads="1"/>
          </p:cNvSpPr>
          <p:nvPr/>
        </p:nvSpPr>
        <p:spPr bwMode="auto">
          <a:xfrm>
            <a:off x="1217613" y="1123950"/>
            <a:ext cx="2820987"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algn="ctr"/>
            <a:r>
              <a:rPr lang="fr-FR" altLang="fr-FR">
                <a:solidFill>
                  <a:srgbClr val="7A1F10"/>
                </a:solidFill>
                <a:latin typeface="Verdana" pitchFamily="34" charset="0"/>
                <a:ea typeface="Verdana" pitchFamily="34" charset="0"/>
                <a:cs typeface="Verdana" pitchFamily="34" charset="0"/>
              </a:rPr>
              <a:t>DES AMBASSADEURS</a:t>
            </a:r>
          </a:p>
        </p:txBody>
      </p:sp>
      <p:sp>
        <p:nvSpPr>
          <p:cNvPr id="21" name="ZoneTexte 20"/>
          <p:cNvSpPr txBox="1">
            <a:spLocks noChangeArrowheads="1"/>
          </p:cNvSpPr>
          <p:nvPr/>
        </p:nvSpPr>
        <p:spPr bwMode="auto">
          <a:xfrm>
            <a:off x="5416550" y="1123950"/>
            <a:ext cx="258445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algn="ctr"/>
            <a:r>
              <a:rPr lang="fr-FR" altLang="fr-FR">
                <a:solidFill>
                  <a:srgbClr val="F39900"/>
                </a:solidFill>
                <a:latin typeface="Verdana" pitchFamily="34" charset="0"/>
                <a:ea typeface="Verdana" pitchFamily="34" charset="0"/>
                <a:cs typeface="Verdana" pitchFamily="34" charset="0"/>
              </a:rPr>
              <a:t>UN LIEN PRIVILÉGIÉ</a:t>
            </a:r>
          </a:p>
        </p:txBody>
      </p:sp>
      <p:sp>
        <p:nvSpPr>
          <p:cNvPr id="15" name="Rounded Rectangle 46"/>
          <p:cNvSpPr/>
          <p:nvPr/>
        </p:nvSpPr>
        <p:spPr bwMode="auto">
          <a:xfrm>
            <a:off x="1028700" y="1182688"/>
            <a:ext cx="266700" cy="252412"/>
          </a:xfrm>
          <a:prstGeom prst="roundRect">
            <a:avLst/>
          </a:prstGeom>
          <a:solidFill>
            <a:srgbClr val="7A1F1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latin typeface="Verdana" panose="020B0604030504040204" pitchFamily="34" charset="0"/>
              <a:ea typeface="Verdana" panose="020B0604030504040204" pitchFamily="34" charset="0"/>
              <a:cs typeface="Verdana" panose="020B0604030504040204" pitchFamily="34" charset="0"/>
            </a:endParaRPr>
          </a:p>
        </p:txBody>
      </p:sp>
      <p:sp>
        <p:nvSpPr>
          <p:cNvPr id="16" name="Rounded Rectangle 68"/>
          <p:cNvSpPr/>
          <p:nvPr/>
        </p:nvSpPr>
        <p:spPr bwMode="auto">
          <a:xfrm>
            <a:off x="5149850" y="1182688"/>
            <a:ext cx="266700" cy="252412"/>
          </a:xfrm>
          <a:prstGeom prst="roundRect">
            <a:avLst/>
          </a:prstGeom>
          <a:solidFill>
            <a:srgbClr val="F399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latin typeface="Verdana" panose="020B0604030504040204" pitchFamily="34" charset="0"/>
              <a:ea typeface="Verdana" panose="020B0604030504040204" pitchFamily="34" charset="0"/>
              <a:cs typeface="Verdana" panose="020B0604030504040204" pitchFamily="34" charset="0"/>
            </a:endParaRPr>
          </a:p>
        </p:txBody>
      </p:sp>
      <p:sp>
        <p:nvSpPr>
          <p:cNvPr id="42" name="Rectangle 41"/>
          <p:cNvSpPr/>
          <p:nvPr/>
        </p:nvSpPr>
        <p:spPr>
          <a:xfrm>
            <a:off x="831849" y="3867150"/>
            <a:ext cx="3338513" cy="830263"/>
          </a:xfrm>
          <a:prstGeom prst="rect">
            <a:avLst/>
          </a:prstGeom>
        </p:spPr>
        <p:txBody>
          <a:bodyPr>
            <a:spAutoFit/>
          </a:bodyPr>
          <a:lstStyle/>
          <a:p>
            <a:pPr algn="ctr" defTabSz="1088232" eaLnBrk="1" fontAlgn="auto" hangingPunct="1">
              <a:spcBef>
                <a:spcPts val="0"/>
              </a:spcBef>
              <a:spcAft>
                <a:spcPts val="0"/>
              </a:spcAft>
              <a:defRPr/>
            </a:pPr>
            <a:r>
              <a:rPr lang="fr-FR" sz="1200" dirty="0" smtClean="0">
                <a:solidFill>
                  <a:schemeClr val="tx1">
                    <a:lumMod val="85000"/>
                    <a:lumOff val="15000"/>
                  </a:schemeClr>
                </a:solidFill>
                <a:latin typeface="Verdana" panose="020B0604030504040204" pitchFamily="34" charset="0"/>
                <a:ea typeface="Verdana" panose="020B0604030504040204" pitchFamily="34" charset="0"/>
                <a:cs typeface="Verdana" panose="020B0604030504040204" pitchFamily="34" charset="0"/>
              </a:rPr>
              <a:t>La Nef compte près de 38 427 sociétaires, dont 307 sociétaires actifs bénévoles, engagés individuellement ou au sein d’un groupe local</a:t>
            </a:r>
            <a:endParaRPr lang="fr-FR" sz="1200" dirty="0">
              <a:solidFill>
                <a:schemeClr val="tx1">
                  <a:lumMod val="85000"/>
                  <a:lumOff val="15000"/>
                </a:schemeClr>
              </a:solidFill>
              <a:latin typeface="Verdana" panose="020B0604030504040204" pitchFamily="34" charset="0"/>
              <a:ea typeface="Verdana" panose="020B0604030504040204" pitchFamily="34" charset="0"/>
              <a:cs typeface="Verdana" panose="020B0604030504040204" pitchFamily="34" charset="0"/>
            </a:endParaRPr>
          </a:p>
        </p:txBody>
      </p:sp>
      <p:sp>
        <p:nvSpPr>
          <p:cNvPr id="43" name="Rectangle 42"/>
          <p:cNvSpPr/>
          <p:nvPr/>
        </p:nvSpPr>
        <p:spPr>
          <a:xfrm>
            <a:off x="5031581" y="3967162"/>
            <a:ext cx="3429000" cy="830263"/>
          </a:xfrm>
          <a:prstGeom prst="rect">
            <a:avLst/>
          </a:prstGeom>
        </p:spPr>
        <p:txBody>
          <a:bodyPr>
            <a:spAutoFit/>
          </a:bodyPr>
          <a:lstStyle/>
          <a:p>
            <a:pPr algn="ctr" defTabSz="1088232" eaLnBrk="1" fontAlgn="auto" hangingPunct="1">
              <a:spcBef>
                <a:spcPts val="0"/>
              </a:spcBef>
              <a:spcAft>
                <a:spcPts val="0"/>
              </a:spcAft>
              <a:defRPr/>
            </a:pPr>
            <a:r>
              <a:rPr lang="fr-FR" sz="1200" smtClean="0">
                <a:solidFill>
                  <a:schemeClr val="tx1">
                    <a:lumMod val="85000"/>
                    <a:lumOff val="15000"/>
                  </a:schemeClr>
                </a:solidFill>
                <a:latin typeface="Verdana" panose="020B0604030504040204" pitchFamily="34" charset="0"/>
                <a:ea typeface="Verdana" panose="020B0604030504040204" pitchFamily="34" charset="0"/>
                <a:cs typeface="Verdana" panose="020B0604030504040204" pitchFamily="34" charset="0"/>
              </a:rPr>
              <a:t>La Nef organise différents événements favorisant la rencontre des coopérateurs, les échanges et le partage de moments conviviaux</a:t>
            </a:r>
            <a:endParaRPr lang="fr-FR" sz="1200">
              <a:solidFill>
                <a:schemeClr val="tx1">
                  <a:lumMod val="85000"/>
                  <a:lumOff val="15000"/>
                </a:schemeClr>
              </a:solidFill>
              <a:latin typeface="Verdana" panose="020B0604030504040204" pitchFamily="34" charset="0"/>
              <a:ea typeface="Verdana" panose="020B0604030504040204" pitchFamily="34" charset="0"/>
              <a:cs typeface="Verdana" panose="020B0604030504040204" pitchFamily="34" charset="0"/>
            </a:endParaRPr>
          </a:p>
        </p:txBody>
      </p:sp>
      <p:pic>
        <p:nvPicPr>
          <p:cNvPr id="44" name="Image 43"/>
          <p:cNvPicPr>
            <a:picLocks noChangeAspect="1"/>
          </p:cNvPicPr>
          <p:nvPr/>
        </p:nvPicPr>
        <p:blipFill>
          <a:blip r:embed="rId5">
            <a:duotone>
              <a:schemeClr val="accent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935832" y="3940253"/>
            <a:ext cx="309562" cy="1588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5" name="Image 44"/>
          <p:cNvPicPr>
            <a:picLocks noChangeAspect="1"/>
          </p:cNvPicPr>
          <p:nvPr/>
        </p:nvPicPr>
        <p:blipFill>
          <a:blip r:embed="rId5">
            <a:duotone>
              <a:schemeClr val="accent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4876800" y="4019667"/>
            <a:ext cx="309562" cy="1588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3"/>
          <p:cNvSpPr/>
          <p:nvPr/>
        </p:nvSpPr>
        <p:spPr>
          <a:xfrm>
            <a:off x="228603" y="1733550"/>
            <a:ext cx="1978026" cy="2233758"/>
          </a:xfrm>
          <a:prstGeom prst="rect">
            <a:avLst/>
          </a:prstGeom>
          <a:solidFill>
            <a:srgbClr val="FBFBFB"/>
          </a:solidFill>
          <a:ln>
            <a:noFill/>
          </a:ln>
          <a:effectLst>
            <a:outerShdw blurRad="254000" dist="88900" dir="8100000" algn="t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200">
              <a:latin typeface="Verdana" panose="020B0604030504040204" pitchFamily="34" charset="0"/>
              <a:ea typeface="Verdana" panose="020B0604030504040204" pitchFamily="34" charset="0"/>
              <a:cs typeface="Verdana" panose="020B0604030504040204" pitchFamily="34" charset="0"/>
            </a:endParaRPr>
          </a:p>
        </p:txBody>
      </p:sp>
      <p:pic>
        <p:nvPicPr>
          <p:cNvPr id="26" name="Picture 41"/>
          <p:cNvPicPr>
            <a:picLocks noChangeAspect="1"/>
          </p:cNvPicPr>
          <p:nvPr/>
        </p:nvPicPr>
        <p:blipFill>
          <a:blip r:embed="rId3">
            <a:extLst>
              <a:ext uri="{BEBA8EAE-BF5A-486C-A8C5-ECC9F3942E4B}">
                <a14:imgProps xmlns:a14="http://schemas.microsoft.com/office/drawing/2010/main">
                  <a14:imgLayer r:embed="rId4">
                    <a14:imgEffect>
                      <a14:saturation sat="0"/>
                    </a14:imgEffect>
                  </a14:imgLayer>
                </a14:imgProps>
              </a:ext>
              <a:ext uri="{28A0092B-C50C-407E-A947-70E740481C1C}">
                <a14:useLocalDpi xmlns:a14="http://schemas.microsoft.com/office/drawing/2010/main" val="0"/>
              </a:ext>
            </a:extLst>
          </a:blip>
          <a:stretch>
            <a:fillRect/>
          </a:stretch>
        </p:blipFill>
        <p:spPr>
          <a:xfrm>
            <a:off x="228602" y="1733550"/>
            <a:ext cx="1982061" cy="1260174"/>
          </a:xfrm>
          <a:prstGeom prst="rect">
            <a:avLst/>
          </a:prstGeom>
        </p:spPr>
      </p:pic>
      <p:sp>
        <p:nvSpPr>
          <p:cNvPr id="29" name="Rectangle 28"/>
          <p:cNvSpPr/>
          <p:nvPr/>
        </p:nvSpPr>
        <p:spPr>
          <a:xfrm>
            <a:off x="238536" y="2948935"/>
            <a:ext cx="1978026" cy="101837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200">
              <a:latin typeface="Verdana" panose="020B0604030504040204" pitchFamily="34" charset="0"/>
              <a:ea typeface="Verdana" panose="020B0604030504040204" pitchFamily="34" charset="0"/>
              <a:cs typeface="Verdana" panose="020B0604030504040204" pitchFamily="34" charset="0"/>
            </a:endParaRPr>
          </a:p>
        </p:txBody>
      </p:sp>
      <p:sp>
        <p:nvSpPr>
          <p:cNvPr id="30" name="TextBox 74"/>
          <p:cNvSpPr txBox="1"/>
          <p:nvPr/>
        </p:nvSpPr>
        <p:spPr>
          <a:xfrm>
            <a:off x="281501" y="3155162"/>
            <a:ext cx="1946366" cy="461665"/>
          </a:xfrm>
          <a:prstGeom prst="rect">
            <a:avLst/>
          </a:prstGeom>
          <a:noFill/>
        </p:spPr>
        <p:txBody>
          <a:bodyPr wrap="none" rtlCol="0">
            <a:spAutoFit/>
          </a:bodyPr>
          <a:lstStyle/>
          <a:p>
            <a:pPr algn="ctr"/>
            <a:r>
              <a:rPr lang="fr-FR" sz="1200" dirty="0" smtClean="0">
                <a:solidFill>
                  <a:schemeClr val="tx1">
                    <a:lumMod val="50000"/>
                    <a:lumOff val="50000"/>
                  </a:schemeClr>
                </a:solidFill>
                <a:latin typeface="Verdana" panose="020B0604030504040204" pitchFamily="34" charset="0"/>
                <a:ea typeface="Verdana" panose="020B0604030504040204" pitchFamily="34" charset="0"/>
                <a:cs typeface="Verdana" panose="020B0604030504040204" pitchFamily="34" charset="0"/>
              </a:rPr>
              <a:t>SOCIÉTÉ FINANCIÈRE </a:t>
            </a:r>
          </a:p>
          <a:p>
            <a:pPr algn="ctr"/>
            <a:r>
              <a:rPr lang="fr-FR" sz="1200" dirty="0" smtClean="0">
                <a:solidFill>
                  <a:schemeClr val="tx1">
                    <a:lumMod val="50000"/>
                    <a:lumOff val="50000"/>
                  </a:schemeClr>
                </a:solidFill>
                <a:latin typeface="Verdana" panose="020B0604030504040204" pitchFamily="34" charset="0"/>
                <a:ea typeface="Verdana" panose="020B0604030504040204" pitchFamily="34" charset="0"/>
                <a:cs typeface="Verdana" panose="020B0604030504040204" pitchFamily="34" charset="0"/>
              </a:rPr>
              <a:t>DE LA NEF</a:t>
            </a:r>
            <a:endParaRPr lang="id-ID" sz="1200" dirty="0">
              <a:solidFill>
                <a:srgbClr val="F6AC19"/>
              </a:solidFill>
              <a:latin typeface="Verdana" panose="020B0604030504040204" pitchFamily="34" charset="0"/>
              <a:ea typeface="Verdana" panose="020B0604030504040204" pitchFamily="34" charset="0"/>
              <a:cs typeface="Verdana" panose="020B0604030504040204" pitchFamily="34" charset="0"/>
            </a:endParaRPr>
          </a:p>
        </p:txBody>
      </p:sp>
      <p:cxnSp>
        <p:nvCxnSpPr>
          <p:cNvPr id="31" name="Straight Connector 76"/>
          <p:cNvCxnSpPr/>
          <p:nvPr/>
        </p:nvCxnSpPr>
        <p:spPr>
          <a:xfrm>
            <a:off x="992889" y="3744542"/>
            <a:ext cx="523590" cy="0"/>
          </a:xfrm>
          <a:prstGeom prst="line">
            <a:avLst/>
          </a:prstGeom>
          <a:ln w="635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32" name="Rectangle 31"/>
          <p:cNvSpPr/>
          <p:nvPr/>
        </p:nvSpPr>
        <p:spPr>
          <a:xfrm>
            <a:off x="2464089" y="1733550"/>
            <a:ext cx="1978026" cy="2233758"/>
          </a:xfrm>
          <a:prstGeom prst="rect">
            <a:avLst/>
          </a:prstGeom>
          <a:solidFill>
            <a:srgbClr val="FBFBFB"/>
          </a:solidFill>
          <a:ln>
            <a:noFill/>
          </a:ln>
          <a:effectLst>
            <a:outerShdw blurRad="254000" dist="88900" dir="8100000" algn="t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200">
              <a:latin typeface="Verdana" panose="020B0604030504040204" pitchFamily="34" charset="0"/>
              <a:ea typeface="Verdana" panose="020B0604030504040204" pitchFamily="34" charset="0"/>
              <a:cs typeface="Verdana" panose="020B0604030504040204" pitchFamily="34" charset="0"/>
            </a:endParaRPr>
          </a:p>
        </p:txBody>
      </p:sp>
      <p:sp>
        <p:nvSpPr>
          <p:cNvPr id="35" name="Rectangle 34"/>
          <p:cNvSpPr/>
          <p:nvPr/>
        </p:nvSpPr>
        <p:spPr>
          <a:xfrm>
            <a:off x="2464088" y="2948936"/>
            <a:ext cx="1978026" cy="101837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200">
              <a:latin typeface="Verdana" panose="020B0604030504040204" pitchFamily="34" charset="0"/>
              <a:ea typeface="Verdana" panose="020B0604030504040204" pitchFamily="34" charset="0"/>
              <a:cs typeface="Verdana" panose="020B0604030504040204" pitchFamily="34" charset="0"/>
            </a:endParaRPr>
          </a:p>
        </p:txBody>
      </p:sp>
      <p:sp>
        <p:nvSpPr>
          <p:cNvPr id="36" name="TextBox 74"/>
          <p:cNvSpPr txBox="1"/>
          <p:nvPr/>
        </p:nvSpPr>
        <p:spPr>
          <a:xfrm>
            <a:off x="2769107" y="3169970"/>
            <a:ext cx="1414875" cy="461665"/>
          </a:xfrm>
          <a:prstGeom prst="rect">
            <a:avLst/>
          </a:prstGeom>
          <a:noFill/>
        </p:spPr>
        <p:txBody>
          <a:bodyPr wrap="none" rtlCol="0">
            <a:spAutoFit/>
          </a:bodyPr>
          <a:lstStyle/>
          <a:p>
            <a:pPr algn="ctr"/>
            <a:r>
              <a:rPr lang="fr-FR" sz="1200" dirty="0" smtClean="0">
                <a:solidFill>
                  <a:schemeClr val="tx1">
                    <a:lumMod val="50000"/>
                    <a:lumOff val="50000"/>
                  </a:schemeClr>
                </a:solidFill>
                <a:latin typeface="Verdana" panose="020B0604030504040204" pitchFamily="34" charset="0"/>
                <a:ea typeface="Verdana" panose="020B0604030504040204" pitchFamily="34" charset="0"/>
                <a:cs typeface="Verdana" panose="020B0604030504040204" pitchFamily="34" charset="0"/>
              </a:rPr>
              <a:t>ACTIVITÉ &amp; </a:t>
            </a:r>
          </a:p>
          <a:p>
            <a:pPr algn="ctr"/>
            <a:r>
              <a:rPr lang="fr-FR" sz="1200" dirty="0" smtClean="0">
                <a:solidFill>
                  <a:schemeClr val="tx1">
                    <a:lumMod val="50000"/>
                    <a:lumOff val="50000"/>
                  </a:schemeClr>
                </a:solidFill>
                <a:latin typeface="Verdana" panose="020B0604030504040204" pitchFamily="34" charset="0"/>
                <a:ea typeface="Verdana" panose="020B0604030504040204" pitchFamily="34" charset="0"/>
                <a:cs typeface="Verdana" panose="020B0604030504040204" pitchFamily="34" charset="0"/>
              </a:rPr>
              <a:t>ORGANISATION</a:t>
            </a:r>
            <a:endParaRPr lang="id-ID" sz="1200" dirty="0">
              <a:solidFill>
                <a:srgbClr val="F6AC19"/>
              </a:solidFill>
              <a:latin typeface="Verdana" panose="020B0604030504040204" pitchFamily="34" charset="0"/>
              <a:ea typeface="Verdana" panose="020B0604030504040204" pitchFamily="34" charset="0"/>
              <a:cs typeface="Verdana" panose="020B0604030504040204" pitchFamily="34" charset="0"/>
            </a:endParaRPr>
          </a:p>
        </p:txBody>
      </p:sp>
      <p:cxnSp>
        <p:nvCxnSpPr>
          <p:cNvPr id="37" name="Straight Connector 76"/>
          <p:cNvCxnSpPr/>
          <p:nvPr/>
        </p:nvCxnSpPr>
        <p:spPr>
          <a:xfrm>
            <a:off x="3228375" y="3744542"/>
            <a:ext cx="523590" cy="0"/>
          </a:xfrm>
          <a:prstGeom prst="line">
            <a:avLst/>
          </a:prstGeom>
          <a:ln w="635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38" name="Rectangle 37"/>
          <p:cNvSpPr/>
          <p:nvPr/>
        </p:nvSpPr>
        <p:spPr>
          <a:xfrm>
            <a:off x="4779962" y="1733550"/>
            <a:ext cx="1978026" cy="2233758"/>
          </a:xfrm>
          <a:prstGeom prst="rect">
            <a:avLst/>
          </a:prstGeom>
          <a:solidFill>
            <a:srgbClr val="FBFBFB"/>
          </a:solidFill>
          <a:ln>
            <a:noFill/>
          </a:ln>
          <a:effectLst>
            <a:outerShdw blurRad="254000" dist="88900" dir="8100000" algn="t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200">
              <a:latin typeface="Verdana" panose="020B0604030504040204" pitchFamily="34" charset="0"/>
              <a:ea typeface="Verdana" panose="020B0604030504040204" pitchFamily="34" charset="0"/>
              <a:cs typeface="Verdana" panose="020B0604030504040204" pitchFamily="34" charset="0"/>
            </a:endParaRPr>
          </a:p>
        </p:txBody>
      </p:sp>
      <p:sp>
        <p:nvSpPr>
          <p:cNvPr id="44" name="Rectangle 43"/>
          <p:cNvSpPr/>
          <p:nvPr/>
        </p:nvSpPr>
        <p:spPr>
          <a:xfrm>
            <a:off x="228600" y="2945792"/>
            <a:ext cx="97645" cy="21251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200">
              <a:latin typeface="Verdana" panose="020B0604030504040204" pitchFamily="34" charset="0"/>
              <a:ea typeface="Verdana" panose="020B0604030504040204" pitchFamily="34" charset="0"/>
              <a:cs typeface="Verdana" panose="020B0604030504040204" pitchFamily="34" charset="0"/>
            </a:endParaRPr>
          </a:p>
        </p:txBody>
      </p:sp>
      <p:sp>
        <p:nvSpPr>
          <p:cNvPr id="45" name="Rectangle 44"/>
          <p:cNvSpPr/>
          <p:nvPr/>
        </p:nvSpPr>
        <p:spPr>
          <a:xfrm>
            <a:off x="7010400" y="1733549"/>
            <a:ext cx="1978026" cy="2233758"/>
          </a:xfrm>
          <a:prstGeom prst="rect">
            <a:avLst/>
          </a:prstGeom>
          <a:solidFill>
            <a:srgbClr val="FBFBFB"/>
          </a:solidFill>
          <a:ln>
            <a:noFill/>
          </a:ln>
          <a:effectLst>
            <a:outerShdw blurRad="254000" dist="88900" dir="8100000" algn="t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200">
              <a:latin typeface="Verdana" panose="020B0604030504040204" pitchFamily="34" charset="0"/>
              <a:ea typeface="Verdana" panose="020B0604030504040204" pitchFamily="34" charset="0"/>
              <a:cs typeface="Verdana" panose="020B0604030504040204" pitchFamily="34" charset="0"/>
            </a:endParaRPr>
          </a:p>
        </p:txBody>
      </p:sp>
      <p:sp>
        <p:nvSpPr>
          <p:cNvPr id="48" name="Rectangle 47"/>
          <p:cNvSpPr/>
          <p:nvPr/>
        </p:nvSpPr>
        <p:spPr>
          <a:xfrm>
            <a:off x="7010399" y="2948935"/>
            <a:ext cx="1978026" cy="101837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200">
              <a:latin typeface="Verdana" panose="020B0604030504040204" pitchFamily="34" charset="0"/>
              <a:ea typeface="Verdana" panose="020B0604030504040204" pitchFamily="34" charset="0"/>
              <a:cs typeface="Verdana" panose="020B0604030504040204" pitchFamily="34" charset="0"/>
            </a:endParaRPr>
          </a:p>
        </p:txBody>
      </p:sp>
      <p:sp>
        <p:nvSpPr>
          <p:cNvPr id="49" name="TextBox 74"/>
          <p:cNvSpPr txBox="1"/>
          <p:nvPr/>
        </p:nvSpPr>
        <p:spPr>
          <a:xfrm>
            <a:off x="7359061" y="3247494"/>
            <a:ext cx="1354859" cy="276999"/>
          </a:xfrm>
          <a:prstGeom prst="rect">
            <a:avLst/>
          </a:prstGeom>
          <a:noFill/>
        </p:spPr>
        <p:txBody>
          <a:bodyPr wrap="none" rtlCol="0">
            <a:spAutoFit/>
          </a:bodyPr>
          <a:lstStyle/>
          <a:p>
            <a:pPr algn="ctr"/>
            <a:r>
              <a:rPr lang="fr-FR" sz="1200" dirty="0" smtClean="0">
                <a:solidFill>
                  <a:srgbClr val="002060"/>
                </a:solidFill>
                <a:latin typeface="Verdana" panose="020B0604030504040204" pitchFamily="34" charset="0"/>
                <a:ea typeface="Verdana" panose="020B0604030504040204" pitchFamily="34" charset="0"/>
                <a:cs typeface="Verdana" panose="020B0604030504040204" pitchFamily="34" charset="0"/>
              </a:rPr>
              <a:t>PERSPECTIVES</a:t>
            </a:r>
            <a:endParaRPr lang="id-ID" sz="1200" dirty="0">
              <a:solidFill>
                <a:srgbClr val="002060"/>
              </a:solidFill>
              <a:latin typeface="Verdana" panose="020B0604030504040204" pitchFamily="34" charset="0"/>
              <a:ea typeface="Verdana" panose="020B0604030504040204" pitchFamily="34" charset="0"/>
              <a:cs typeface="Verdana" panose="020B0604030504040204" pitchFamily="34" charset="0"/>
            </a:endParaRPr>
          </a:p>
        </p:txBody>
      </p:sp>
      <p:cxnSp>
        <p:nvCxnSpPr>
          <p:cNvPr id="50" name="Straight Connector 76"/>
          <p:cNvCxnSpPr/>
          <p:nvPr/>
        </p:nvCxnSpPr>
        <p:spPr>
          <a:xfrm>
            <a:off x="7774686" y="3744541"/>
            <a:ext cx="523590" cy="0"/>
          </a:xfrm>
          <a:prstGeom prst="line">
            <a:avLst/>
          </a:prstGeom>
          <a:ln w="635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41" name="Rectangle 40"/>
          <p:cNvSpPr/>
          <p:nvPr/>
        </p:nvSpPr>
        <p:spPr>
          <a:xfrm>
            <a:off x="4779961" y="2948936"/>
            <a:ext cx="1978026" cy="101837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200">
              <a:latin typeface="Verdana" panose="020B0604030504040204" pitchFamily="34" charset="0"/>
              <a:ea typeface="Verdana" panose="020B0604030504040204" pitchFamily="34" charset="0"/>
              <a:cs typeface="Verdana" panose="020B0604030504040204" pitchFamily="34" charset="0"/>
            </a:endParaRPr>
          </a:p>
        </p:txBody>
      </p:sp>
      <p:sp>
        <p:nvSpPr>
          <p:cNvPr id="42" name="TextBox 74"/>
          <p:cNvSpPr txBox="1"/>
          <p:nvPr/>
        </p:nvSpPr>
        <p:spPr>
          <a:xfrm>
            <a:off x="4998482" y="3262302"/>
            <a:ext cx="1615122" cy="276999"/>
          </a:xfrm>
          <a:prstGeom prst="rect">
            <a:avLst/>
          </a:prstGeom>
          <a:noFill/>
        </p:spPr>
        <p:txBody>
          <a:bodyPr wrap="none" rtlCol="0">
            <a:spAutoFit/>
          </a:bodyPr>
          <a:lstStyle/>
          <a:p>
            <a:pPr algn="ctr"/>
            <a:r>
              <a:rPr lang="fr-FR" sz="1200" dirty="0" smtClean="0">
                <a:solidFill>
                  <a:schemeClr val="tx1">
                    <a:lumMod val="50000"/>
                    <a:lumOff val="50000"/>
                  </a:schemeClr>
                </a:solidFill>
                <a:latin typeface="Verdana" panose="020B0604030504040204" pitchFamily="34" charset="0"/>
                <a:ea typeface="Verdana" panose="020B0604030504040204" pitchFamily="34" charset="0"/>
                <a:cs typeface="Verdana" panose="020B0604030504040204" pitchFamily="34" charset="0"/>
              </a:rPr>
              <a:t>VIE COOPÉRATIVE</a:t>
            </a:r>
            <a:endParaRPr lang="id-ID" sz="1200" dirty="0">
              <a:solidFill>
                <a:srgbClr val="F6AC19"/>
              </a:solidFill>
              <a:latin typeface="Verdana" panose="020B0604030504040204" pitchFamily="34" charset="0"/>
              <a:ea typeface="Verdana" panose="020B0604030504040204" pitchFamily="34" charset="0"/>
              <a:cs typeface="Verdana" panose="020B0604030504040204" pitchFamily="34" charset="0"/>
            </a:endParaRPr>
          </a:p>
        </p:txBody>
      </p:sp>
      <p:cxnSp>
        <p:nvCxnSpPr>
          <p:cNvPr id="43" name="Straight Connector 76"/>
          <p:cNvCxnSpPr/>
          <p:nvPr/>
        </p:nvCxnSpPr>
        <p:spPr>
          <a:xfrm>
            <a:off x="5544248" y="3744542"/>
            <a:ext cx="523590" cy="0"/>
          </a:xfrm>
          <a:prstGeom prst="line">
            <a:avLst/>
          </a:prstGeom>
          <a:ln w="635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pic>
        <p:nvPicPr>
          <p:cNvPr id="46" name="Image 1"/>
          <p:cNvPicPr>
            <a:picLocks noChangeAspect="1"/>
          </p:cNvPicPr>
          <p:nvPr/>
        </p:nvPicPr>
        <p:blipFill>
          <a:blip r:embed="rId5" cstate="print">
            <a:extLst>
              <a:ext uri="{BEBA8EAE-BF5A-486C-A8C5-ECC9F3942E4B}">
                <a14:imgProps xmlns:a14="http://schemas.microsoft.com/office/drawing/2010/main">
                  <a14:imgLayer r:embed="rId6">
                    <a14:imgEffect>
                      <a14:saturation sat="0"/>
                    </a14:imgEffect>
                  </a14:imgLayer>
                </a14:imgProps>
              </a:ext>
              <a:ext uri="{28A0092B-C50C-407E-A947-70E740481C1C}">
                <a14:useLocalDpi xmlns:a14="http://schemas.microsoft.com/office/drawing/2010/main" val="0"/>
              </a:ext>
            </a:extLst>
          </a:blip>
          <a:srcRect/>
          <a:stretch>
            <a:fillRect/>
          </a:stretch>
        </p:blipFill>
        <p:spPr bwMode="auto">
          <a:xfrm>
            <a:off x="2464088" y="1733549"/>
            <a:ext cx="1985562" cy="12122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0" name="Picture 41"/>
          <p:cNvPicPr>
            <a:picLocks noChangeAspect="1"/>
          </p:cNvPicPr>
          <p:nvPr/>
        </p:nvPicPr>
        <p:blipFill>
          <a:blip r:embed="rId7">
            <a:extLst>
              <a:ext uri="{BEBA8EAE-BF5A-486C-A8C5-ECC9F3942E4B}">
                <a14:imgProps xmlns:a14="http://schemas.microsoft.com/office/drawing/2010/main">
                  <a14:imgLayer r:embed="rId8">
                    <a14:imgEffect>
                      <a14:saturation sat="0"/>
                    </a14:imgEffect>
                  </a14:imgLayer>
                </a14:imgProps>
              </a:ext>
              <a:ext uri="{28A0092B-C50C-407E-A947-70E740481C1C}">
                <a14:useLocalDpi xmlns:a14="http://schemas.microsoft.com/office/drawing/2010/main" val="0"/>
              </a:ext>
            </a:extLst>
          </a:blip>
          <a:srcRect/>
          <a:stretch>
            <a:fillRect/>
          </a:stretch>
        </p:blipFill>
        <p:spPr bwMode="auto">
          <a:xfrm>
            <a:off x="4786240" y="1729375"/>
            <a:ext cx="1971747" cy="1425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7" name="Picture 41"/>
          <p:cNvPicPr>
            <a:picLocks noChangeAspect="1"/>
          </p:cNvPicPr>
          <p:nvPr/>
        </p:nvPicPr>
        <p:blipFill>
          <a:blip r:embed="rId9">
            <a:extLst>
              <a:ext uri="{28A0092B-C50C-407E-A947-70E740481C1C}">
                <a14:useLocalDpi xmlns:a14="http://schemas.microsoft.com/office/drawing/2010/main" val="0"/>
              </a:ext>
            </a:extLst>
          </a:blip>
          <a:srcRect/>
          <a:stretch>
            <a:fillRect/>
          </a:stretch>
        </p:blipFill>
        <p:spPr bwMode="auto">
          <a:xfrm>
            <a:off x="7010400" y="1733550"/>
            <a:ext cx="1980000" cy="1306720"/>
          </a:xfrm>
          <a:prstGeom prst="rect">
            <a:avLst/>
          </a:prstGeom>
          <a:solidFill>
            <a:srgbClr val="F39900"/>
          </a:solidFill>
          <a:ln>
            <a:noFill/>
          </a:ln>
          <a:extLs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501847350"/>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0" name="Picture 2" descr="P:\Locaux\woopa\2012_01_25_agence_woopa\façadeNef.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762375" y="-236562"/>
            <a:ext cx="5809667" cy="55526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71" name="Groupe 70"/>
          <p:cNvGrpSpPr/>
          <p:nvPr/>
        </p:nvGrpSpPr>
        <p:grpSpPr>
          <a:xfrm>
            <a:off x="454688" y="1976570"/>
            <a:ext cx="2852999" cy="2517031"/>
            <a:chOff x="629977" y="2196257"/>
            <a:chExt cx="2852999" cy="2517031"/>
          </a:xfrm>
        </p:grpSpPr>
        <p:grpSp>
          <p:nvGrpSpPr>
            <p:cNvPr id="72" name="Groupe 71"/>
            <p:cNvGrpSpPr/>
            <p:nvPr userDrawn="1"/>
          </p:nvGrpSpPr>
          <p:grpSpPr>
            <a:xfrm>
              <a:off x="629977" y="2196257"/>
              <a:ext cx="2149736" cy="474979"/>
              <a:chOff x="629977" y="2196257"/>
              <a:chExt cx="2149736" cy="474979"/>
            </a:xfrm>
          </p:grpSpPr>
          <p:grpSp>
            <p:nvGrpSpPr>
              <p:cNvPr id="90" name="Groupe 89"/>
              <p:cNvGrpSpPr/>
              <p:nvPr userDrawn="1"/>
            </p:nvGrpSpPr>
            <p:grpSpPr>
              <a:xfrm>
                <a:off x="629977" y="2196257"/>
                <a:ext cx="472268" cy="474979"/>
                <a:chOff x="629977" y="2196257"/>
                <a:chExt cx="472268" cy="474979"/>
              </a:xfrm>
            </p:grpSpPr>
            <p:sp>
              <p:nvSpPr>
                <p:cNvPr id="92" name="Oval 35"/>
                <p:cNvSpPr/>
                <p:nvPr/>
              </p:nvSpPr>
              <p:spPr>
                <a:xfrm>
                  <a:off x="629977" y="2196257"/>
                  <a:ext cx="472268" cy="474979"/>
                </a:xfrm>
                <a:prstGeom prst="ellipse">
                  <a:avLst/>
                </a:prstGeom>
                <a:solidFill>
                  <a:srgbClr val="25408F"/>
                </a:solidFill>
                <a:ln w="28575">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8800">
                    <a:solidFill>
                      <a:schemeClr val="bg1"/>
                    </a:solidFill>
                    <a:latin typeface="Verdana" panose="020B0604030504040204" pitchFamily="34" charset="0"/>
                    <a:ea typeface="Verdana" panose="020B0604030504040204" pitchFamily="34" charset="0"/>
                    <a:cs typeface="Verdana" panose="020B0604030504040204" pitchFamily="34" charset="0"/>
                  </a:endParaRPr>
                </a:p>
              </p:txBody>
            </p:sp>
            <p:grpSp>
              <p:nvGrpSpPr>
                <p:cNvPr id="93" name="Group 36"/>
                <p:cNvGrpSpPr/>
                <p:nvPr/>
              </p:nvGrpSpPr>
              <p:grpSpPr>
                <a:xfrm>
                  <a:off x="755673" y="2328299"/>
                  <a:ext cx="220877" cy="210894"/>
                  <a:chOff x="4417791" y="3086470"/>
                  <a:chExt cx="441754" cy="421788"/>
                </a:xfrm>
                <a:solidFill>
                  <a:srgbClr val="25408F"/>
                </a:solidFill>
              </p:grpSpPr>
              <p:sp>
                <p:nvSpPr>
                  <p:cNvPr id="94" name="Freeform 64"/>
                  <p:cNvSpPr>
                    <a:spLocks noEditPoints="1"/>
                  </p:cNvSpPr>
                  <p:nvPr/>
                </p:nvSpPr>
                <p:spPr bwMode="auto">
                  <a:xfrm>
                    <a:off x="4417791" y="3086470"/>
                    <a:ext cx="441754" cy="421788"/>
                  </a:xfrm>
                  <a:custGeom>
                    <a:avLst/>
                    <a:gdLst>
                      <a:gd name="T0" fmla="*/ 125 w 133"/>
                      <a:gd name="T1" fmla="*/ 0 h 127"/>
                      <a:gd name="T2" fmla="*/ 9 w 133"/>
                      <a:gd name="T3" fmla="*/ 0 h 127"/>
                      <a:gd name="T4" fmla="*/ 0 w 133"/>
                      <a:gd name="T5" fmla="*/ 9 h 127"/>
                      <a:gd name="T6" fmla="*/ 0 w 133"/>
                      <a:gd name="T7" fmla="*/ 91 h 127"/>
                      <a:gd name="T8" fmla="*/ 9 w 133"/>
                      <a:gd name="T9" fmla="*/ 100 h 127"/>
                      <a:gd name="T10" fmla="*/ 53 w 133"/>
                      <a:gd name="T11" fmla="*/ 100 h 127"/>
                      <a:gd name="T12" fmla="*/ 40 w 133"/>
                      <a:gd name="T13" fmla="*/ 118 h 127"/>
                      <a:gd name="T14" fmla="*/ 40 w 133"/>
                      <a:gd name="T15" fmla="*/ 127 h 127"/>
                      <a:gd name="T16" fmla="*/ 53 w 133"/>
                      <a:gd name="T17" fmla="*/ 127 h 127"/>
                      <a:gd name="T18" fmla="*/ 80 w 133"/>
                      <a:gd name="T19" fmla="*/ 127 h 127"/>
                      <a:gd name="T20" fmla="*/ 94 w 133"/>
                      <a:gd name="T21" fmla="*/ 127 h 127"/>
                      <a:gd name="T22" fmla="*/ 94 w 133"/>
                      <a:gd name="T23" fmla="*/ 118 h 127"/>
                      <a:gd name="T24" fmla="*/ 80 w 133"/>
                      <a:gd name="T25" fmla="*/ 100 h 127"/>
                      <a:gd name="T26" fmla="*/ 125 w 133"/>
                      <a:gd name="T27" fmla="*/ 100 h 127"/>
                      <a:gd name="T28" fmla="*/ 133 w 133"/>
                      <a:gd name="T29" fmla="*/ 91 h 127"/>
                      <a:gd name="T30" fmla="*/ 133 w 133"/>
                      <a:gd name="T31" fmla="*/ 9 h 127"/>
                      <a:gd name="T32" fmla="*/ 125 w 133"/>
                      <a:gd name="T33" fmla="*/ 0 h 127"/>
                      <a:gd name="T34" fmla="*/ 60 w 133"/>
                      <a:gd name="T35" fmla="*/ 89 h 127"/>
                      <a:gd name="T36" fmla="*/ 67 w 133"/>
                      <a:gd name="T37" fmla="*/ 82 h 127"/>
                      <a:gd name="T38" fmla="*/ 75 w 133"/>
                      <a:gd name="T39" fmla="*/ 89 h 127"/>
                      <a:gd name="T40" fmla="*/ 67 w 133"/>
                      <a:gd name="T41" fmla="*/ 97 h 127"/>
                      <a:gd name="T42" fmla="*/ 60 w 133"/>
                      <a:gd name="T43" fmla="*/ 89 h 127"/>
                      <a:gd name="T44" fmla="*/ 124 w 133"/>
                      <a:gd name="T45" fmla="*/ 79 h 127"/>
                      <a:gd name="T46" fmla="*/ 10 w 133"/>
                      <a:gd name="T47" fmla="*/ 79 h 127"/>
                      <a:gd name="T48" fmla="*/ 10 w 133"/>
                      <a:gd name="T49" fmla="*/ 10 h 127"/>
                      <a:gd name="T50" fmla="*/ 124 w 133"/>
                      <a:gd name="T51" fmla="*/ 10 h 127"/>
                      <a:gd name="T52" fmla="*/ 124 w 133"/>
                      <a:gd name="T53" fmla="*/ 79 h 1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33" h="127">
                        <a:moveTo>
                          <a:pt x="125" y="0"/>
                        </a:moveTo>
                        <a:cubicBezTo>
                          <a:pt x="9" y="0"/>
                          <a:pt x="9" y="0"/>
                          <a:pt x="9" y="0"/>
                        </a:cubicBezTo>
                        <a:cubicBezTo>
                          <a:pt x="4" y="0"/>
                          <a:pt x="0" y="4"/>
                          <a:pt x="0" y="9"/>
                        </a:cubicBezTo>
                        <a:cubicBezTo>
                          <a:pt x="0" y="91"/>
                          <a:pt x="0" y="91"/>
                          <a:pt x="0" y="91"/>
                        </a:cubicBezTo>
                        <a:cubicBezTo>
                          <a:pt x="0" y="96"/>
                          <a:pt x="4" y="100"/>
                          <a:pt x="9" y="100"/>
                        </a:cubicBezTo>
                        <a:cubicBezTo>
                          <a:pt x="53" y="100"/>
                          <a:pt x="53" y="100"/>
                          <a:pt x="53" y="100"/>
                        </a:cubicBezTo>
                        <a:cubicBezTo>
                          <a:pt x="53" y="100"/>
                          <a:pt x="55" y="118"/>
                          <a:pt x="40" y="118"/>
                        </a:cubicBezTo>
                        <a:cubicBezTo>
                          <a:pt x="40" y="127"/>
                          <a:pt x="40" y="127"/>
                          <a:pt x="40" y="127"/>
                        </a:cubicBezTo>
                        <a:cubicBezTo>
                          <a:pt x="53" y="127"/>
                          <a:pt x="53" y="127"/>
                          <a:pt x="53" y="127"/>
                        </a:cubicBezTo>
                        <a:cubicBezTo>
                          <a:pt x="80" y="127"/>
                          <a:pt x="80" y="127"/>
                          <a:pt x="80" y="127"/>
                        </a:cubicBezTo>
                        <a:cubicBezTo>
                          <a:pt x="94" y="127"/>
                          <a:pt x="94" y="127"/>
                          <a:pt x="94" y="127"/>
                        </a:cubicBezTo>
                        <a:cubicBezTo>
                          <a:pt x="94" y="118"/>
                          <a:pt x="94" y="118"/>
                          <a:pt x="94" y="118"/>
                        </a:cubicBezTo>
                        <a:cubicBezTo>
                          <a:pt x="78" y="118"/>
                          <a:pt x="80" y="100"/>
                          <a:pt x="80" y="100"/>
                        </a:cubicBezTo>
                        <a:cubicBezTo>
                          <a:pt x="125" y="100"/>
                          <a:pt x="125" y="100"/>
                          <a:pt x="125" y="100"/>
                        </a:cubicBezTo>
                        <a:cubicBezTo>
                          <a:pt x="129" y="100"/>
                          <a:pt x="133" y="96"/>
                          <a:pt x="133" y="91"/>
                        </a:cubicBezTo>
                        <a:cubicBezTo>
                          <a:pt x="133" y="9"/>
                          <a:pt x="133" y="9"/>
                          <a:pt x="133" y="9"/>
                        </a:cubicBezTo>
                        <a:cubicBezTo>
                          <a:pt x="133" y="4"/>
                          <a:pt x="129" y="0"/>
                          <a:pt x="125" y="0"/>
                        </a:cubicBezTo>
                        <a:close/>
                        <a:moveTo>
                          <a:pt x="60" y="89"/>
                        </a:moveTo>
                        <a:cubicBezTo>
                          <a:pt x="60" y="85"/>
                          <a:pt x="63" y="82"/>
                          <a:pt x="67" y="82"/>
                        </a:cubicBezTo>
                        <a:cubicBezTo>
                          <a:pt x="72" y="82"/>
                          <a:pt x="75" y="85"/>
                          <a:pt x="75" y="89"/>
                        </a:cubicBezTo>
                        <a:cubicBezTo>
                          <a:pt x="75" y="94"/>
                          <a:pt x="72" y="97"/>
                          <a:pt x="67" y="97"/>
                        </a:cubicBezTo>
                        <a:cubicBezTo>
                          <a:pt x="63" y="97"/>
                          <a:pt x="60" y="94"/>
                          <a:pt x="60" y="89"/>
                        </a:cubicBezTo>
                        <a:close/>
                        <a:moveTo>
                          <a:pt x="124" y="79"/>
                        </a:moveTo>
                        <a:cubicBezTo>
                          <a:pt x="10" y="79"/>
                          <a:pt x="10" y="79"/>
                          <a:pt x="10" y="79"/>
                        </a:cubicBezTo>
                        <a:cubicBezTo>
                          <a:pt x="10" y="10"/>
                          <a:pt x="10" y="10"/>
                          <a:pt x="10" y="10"/>
                        </a:cubicBezTo>
                        <a:cubicBezTo>
                          <a:pt x="124" y="10"/>
                          <a:pt x="124" y="10"/>
                          <a:pt x="124" y="10"/>
                        </a:cubicBezTo>
                        <a:lnTo>
                          <a:pt x="124" y="79"/>
                        </a:lnTo>
                        <a:close/>
                      </a:path>
                    </a:pathLst>
                  </a:custGeom>
                  <a:solidFill>
                    <a:schemeClr val="bg1"/>
                  </a:solidFill>
                  <a:ln>
                    <a:noFill/>
                  </a:ln>
                </p:spPr>
                <p:txBody>
                  <a:bodyPr/>
                  <a:lstStyle/>
                  <a:p>
                    <a:pPr>
                      <a:defRPr/>
                    </a:pPr>
                    <a:endParaRPr lang="en-US">
                      <a:latin typeface="Verdana" panose="020B0604030504040204" pitchFamily="34" charset="0"/>
                      <a:ea typeface="Verdana" panose="020B0604030504040204" pitchFamily="34" charset="0"/>
                      <a:cs typeface="Verdana" panose="020B0604030504040204" pitchFamily="34" charset="0"/>
                    </a:endParaRPr>
                  </a:p>
                </p:txBody>
              </p:sp>
              <p:sp>
                <p:nvSpPr>
                  <p:cNvPr id="95" name="Oval 65"/>
                  <p:cNvSpPr>
                    <a:spLocks noChangeArrowheads="1"/>
                  </p:cNvSpPr>
                  <p:nvPr/>
                </p:nvSpPr>
                <p:spPr bwMode="auto">
                  <a:xfrm>
                    <a:off x="4627437" y="3365998"/>
                    <a:ext cx="29949" cy="32446"/>
                  </a:xfrm>
                  <a:prstGeom prst="ellipse">
                    <a:avLst/>
                  </a:prstGeom>
                  <a:grpFill/>
                  <a:ln>
                    <a:noFill/>
                  </a:ln>
                </p:spPr>
                <p:txBody>
                  <a:bodyPr/>
                  <a:lstStyle/>
                  <a:p>
                    <a:pPr>
                      <a:defRPr/>
                    </a:pPr>
                    <a:endParaRPr lang="en-US">
                      <a:latin typeface="Verdana" panose="020B0604030504040204" pitchFamily="34" charset="0"/>
                      <a:ea typeface="Verdana" panose="020B0604030504040204" pitchFamily="34" charset="0"/>
                      <a:cs typeface="Verdana" panose="020B0604030504040204" pitchFamily="34" charset="0"/>
                    </a:endParaRPr>
                  </a:p>
                </p:txBody>
              </p:sp>
            </p:grpSp>
          </p:grpSp>
          <p:sp>
            <p:nvSpPr>
              <p:cNvPr id="91" name="Text Box 10">
                <a:hlinkClick r:id="rId3"/>
              </p:cNvPr>
              <p:cNvSpPr txBox="1">
                <a:spLocks noChangeArrowheads="1"/>
              </p:cNvSpPr>
              <p:nvPr userDrawn="1"/>
            </p:nvSpPr>
            <p:spPr bwMode="auto">
              <a:xfrm>
                <a:off x="1219200" y="2309921"/>
                <a:ext cx="1560513" cy="247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45720" tIns="22860" rIns="45720" bIns="22860">
                <a:spAutoFit/>
              </a:bodyPr>
              <a:lstStyle>
                <a:lvl1pPr defTabSz="1087438">
                  <a:defRPr>
                    <a:solidFill>
                      <a:schemeClr val="tx1"/>
                    </a:solidFill>
                    <a:latin typeface="Calibri" pitchFamily="34" charset="0"/>
                  </a:defRPr>
                </a:lvl1pPr>
                <a:lvl2pPr marL="742950" indent="-285750" defTabSz="1087438">
                  <a:defRPr>
                    <a:solidFill>
                      <a:schemeClr val="tx1"/>
                    </a:solidFill>
                    <a:latin typeface="Calibri" pitchFamily="34" charset="0"/>
                  </a:defRPr>
                </a:lvl2pPr>
                <a:lvl3pPr marL="1143000" indent="-228600" defTabSz="1087438">
                  <a:defRPr>
                    <a:solidFill>
                      <a:schemeClr val="tx1"/>
                    </a:solidFill>
                    <a:latin typeface="Calibri" pitchFamily="34" charset="0"/>
                  </a:defRPr>
                </a:lvl3pPr>
                <a:lvl4pPr marL="1600200" indent="-228600" defTabSz="1087438">
                  <a:defRPr>
                    <a:solidFill>
                      <a:schemeClr val="tx1"/>
                    </a:solidFill>
                    <a:latin typeface="Calibri" pitchFamily="34" charset="0"/>
                  </a:defRPr>
                </a:lvl4pPr>
                <a:lvl5pPr marL="2057400" indent="-228600" defTabSz="1087438">
                  <a:defRPr>
                    <a:solidFill>
                      <a:schemeClr val="tx1"/>
                    </a:solidFill>
                    <a:latin typeface="Calibri" pitchFamily="34" charset="0"/>
                  </a:defRPr>
                </a:lvl5pPr>
                <a:lvl6pPr marL="2514600" indent="-228600" defTabSz="1087438" eaLnBrk="0" fontAlgn="base" hangingPunct="0">
                  <a:spcBef>
                    <a:spcPct val="0"/>
                  </a:spcBef>
                  <a:spcAft>
                    <a:spcPct val="0"/>
                  </a:spcAft>
                  <a:defRPr>
                    <a:solidFill>
                      <a:schemeClr val="tx1"/>
                    </a:solidFill>
                    <a:latin typeface="Calibri" pitchFamily="34" charset="0"/>
                  </a:defRPr>
                </a:lvl6pPr>
                <a:lvl7pPr marL="2971800" indent="-228600" defTabSz="1087438" eaLnBrk="0" fontAlgn="base" hangingPunct="0">
                  <a:spcBef>
                    <a:spcPct val="0"/>
                  </a:spcBef>
                  <a:spcAft>
                    <a:spcPct val="0"/>
                  </a:spcAft>
                  <a:defRPr>
                    <a:solidFill>
                      <a:schemeClr val="tx1"/>
                    </a:solidFill>
                    <a:latin typeface="Calibri" pitchFamily="34" charset="0"/>
                  </a:defRPr>
                </a:lvl7pPr>
                <a:lvl8pPr marL="3429000" indent="-228600" defTabSz="1087438" eaLnBrk="0" fontAlgn="base" hangingPunct="0">
                  <a:spcBef>
                    <a:spcPct val="0"/>
                  </a:spcBef>
                  <a:spcAft>
                    <a:spcPct val="0"/>
                  </a:spcAft>
                  <a:defRPr>
                    <a:solidFill>
                      <a:schemeClr val="tx1"/>
                    </a:solidFill>
                    <a:latin typeface="Calibri" pitchFamily="34" charset="0"/>
                  </a:defRPr>
                </a:lvl8pPr>
                <a:lvl9pPr marL="3886200" indent="-228600" defTabSz="1087438" eaLnBrk="0" fontAlgn="base" hangingPunct="0">
                  <a:spcBef>
                    <a:spcPct val="0"/>
                  </a:spcBef>
                  <a:spcAft>
                    <a:spcPct val="0"/>
                  </a:spcAft>
                  <a:defRPr>
                    <a:solidFill>
                      <a:schemeClr val="tx1"/>
                    </a:solidFill>
                    <a:latin typeface="Calibri" pitchFamily="34" charset="0"/>
                  </a:defRPr>
                </a:lvl9pPr>
              </a:lstStyle>
              <a:p>
                <a:r>
                  <a:rPr lang="en-US" altLang="fr-FR" sz="1300" b="0" dirty="0">
                    <a:solidFill>
                      <a:schemeClr val="tx2"/>
                    </a:solidFill>
                    <a:latin typeface="Verdana" pitchFamily="34" charset="0"/>
                    <a:ea typeface="Verdana" pitchFamily="34" charset="0"/>
                    <a:cs typeface="Verdana" pitchFamily="34" charset="0"/>
                  </a:rPr>
                  <a:t>www.lanef.com</a:t>
                </a:r>
              </a:p>
            </p:txBody>
          </p:sp>
        </p:grpSp>
        <p:grpSp>
          <p:nvGrpSpPr>
            <p:cNvPr id="73" name="Groupe 72"/>
            <p:cNvGrpSpPr/>
            <p:nvPr userDrawn="1"/>
          </p:nvGrpSpPr>
          <p:grpSpPr>
            <a:xfrm>
              <a:off x="630368" y="2881313"/>
              <a:ext cx="2225545" cy="476250"/>
              <a:chOff x="630368" y="2881313"/>
              <a:chExt cx="2225545" cy="476250"/>
            </a:xfrm>
          </p:grpSpPr>
          <p:grpSp>
            <p:nvGrpSpPr>
              <p:cNvPr id="84" name="Groupe 83"/>
              <p:cNvGrpSpPr/>
              <p:nvPr userDrawn="1"/>
            </p:nvGrpSpPr>
            <p:grpSpPr>
              <a:xfrm>
                <a:off x="630368" y="2881313"/>
                <a:ext cx="471487" cy="476250"/>
                <a:chOff x="630238" y="2881313"/>
                <a:chExt cx="471487" cy="476250"/>
              </a:xfrm>
            </p:grpSpPr>
            <p:sp>
              <p:nvSpPr>
                <p:cNvPr id="86" name="Oval 30"/>
                <p:cNvSpPr/>
                <p:nvPr/>
              </p:nvSpPr>
              <p:spPr bwMode="auto">
                <a:xfrm>
                  <a:off x="630238" y="2881313"/>
                  <a:ext cx="471487" cy="476250"/>
                </a:xfrm>
                <a:prstGeom prst="ellipse">
                  <a:avLst/>
                </a:prstGeom>
                <a:solidFill>
                  <a:srgbClr val="25408F"/>
                </a:solidFill>
                <a:ln w="28575">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8800">
                    <a:solidFill>
                      <a:schemeClr val="bg1"/>
                    </a:solidFill>
                    <a:latin typeface="Verdana" panose="020B0604030504040204" pitchFamily="34" charset="0"/>
                    <a:ea typeface="Verdana" panose="020B0604030504040204" pitchFamily="34" charset="0"/>
                    <a:cs typeface="Verdana" panose="020B0604030504040204" pitchFamily="34" charset="0"/>
                  </a:endParaRPr>
                </a:p>
              </p:txBody>
            </p:sp>
            <p:grpSp>
              <p:nvGrpSpPr>
                <p:cNvPr id="87" name="Group 31"/>
                <p:cNvGrpSpPr/>
                <p:nvPr/>
              </p:nvGrpSpPr>
              <p:grpSpPr bwMode="auto">
                <a:xfrm>
                  <a:off x="731103" y="3023093"/>
                  <a:ext cx="269757" cy="192691"/>
                  <a:chOff x="4362884" y="1304483"/>
                  <a:chExt cx="466712" cy="331938"/>
                </a:xfrm>
                <a:solidFill>
                  <a:schemeClr val="bg1"/>
                </a:solidFill>
              </p:grpSpPr>
              <p:sp>
                <p:nvSpPr>
                  <p:cNvPr id="88" name="Freeform 32"/>
                  <p:cNvSpPr>
                    <a:spLocks/>
                  </p:cNvSpPr>
                  <p:nvPr/>
                </p:nvSpPr>
                <p:spPr bwMode="auto">
                  <a:xfrm>
                    <a:off x="4362884" y="1366877"/>
                    <a:ext cx="466712" cy="269544"/>
                  </a:xfrm>
                  <a:custGeom>
                    <a:avLst/>
                    <a:gdLst>
                      <a:gd name="T0" fmla="*/ 0 w 187"/>
                      <a:gd name="T1" fmla="*/ 0 h 108"/>
                      <a:gd name="T2" fmla="*/ 0 w 187"/>
                      <a:gd name="T3" fmla="*/ 108 h 108"/>
                      <a:gd name="T4" fmla="*/ 187 w 187"/>
                      <a:gd name="T5" fmla="*/ 108 h 108"/>
                      <a:gd name="T6" fmla="*/ 187 w 187"/>
                      <a:gd name="T7" fmla="*/ 0 h 108"/>
                      <a:gd name="T8" fmla="*/ 94 w 187"/>
                      <a:gd name="T9" fmla="*/ 67 h 108"/>
                      <a:gd name="T10" fmla="*/ 0 w 187"/>
                      <a:gd name="T11" fmla="*/ 0 h 108"/>
                    </a:gdLst>
                    <a:ahLst/>
                    <a:cxnLst>
                      <a:cxn ang="0">
                        <a:pos x="T0" y="T1"/>
                      </a:cxn>
                      <a:cxn ang="0">
                        <a:pos x="T2" y="T3"/>
                      </a:cxn>
                      <a:cxn ang="0">
                        <a:pos x="T4" y="T5"/>
                      </a:cxn>
                      <a:cxn ang="0">
                        <a:pos x="T6" y="T7"/>
                      </a:cxn>
                      <a:cxn ang="0">
                        <a:pos x="T8" y="T9"/>
                      </a:cxn>
                      <a:cxn ang="0">
                        <a:pos x="T10" y="T11"/>
                      </a:cxn>
                    </a:cxnLst>
                    <a:rect l="0" t="0" r="r" b="b"/>
                    <a:pathLst>
                      <a:path w="187" h="108">
                        <a:moveTo>
                          <a:pt x="0" y="0"/>
                        </a:moveTo>
                        <a:lnTo>
                          <a:pt x="0" y="108"/>
                        </a:lnTo>
                        <a:lnTo>
                          <a:pt x="187" y="108"/>
                        </a:lnTo>
                        <a:lnTo>
                          <a:pt x="187" y="0"/>
                        </a:lnTo>
                        <a:lnTo>
                          <a:pt x="94" y="67"/>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US">
                      <a:latin typeface="Verdana" panose="020B0604030504040204" pitchFamily="34" charset="0"/>
                      <a:ea typeface="Verdana" panose="020B0604030504040204" pitchFamily="34" charset="0"/>
                      <a:cs typeface="Verdana" panose="020B0604030504040204" pitchFamily="34" charset="0"/>
                    </a:endParaRPr>
                  </a:p>
                </p:txBody>
              </p:sp>
              <p:sp>
                <p:nvSpPr>
                  <p:cNvPr id="89" name="Freeform 33"/>
                  <p:cNvSpPr>
                    <a:spLocks/>
                  </p:cNvSpPr>
                  <p:nvPr/>
                </p:nvSpPr>
                <p:spPr bwMode="auto">
                  <a:xfrm>
                    <a:off x="4362884" y="1304483"/>
                    <a:ext cx="466712" cy="192176"/>
                  </a:xfrm>
                  <a:custGeom>
                    <a:avLst/>
                    <a:gdLst>
                      <a:gd name="T0" fmla="*/ 187 w 187"/>
                      <a:gd name="T1" fmla="*/ 9 h 77"/>
                      <a:gd name="T2" fmla="*/ 187 w 187"/>
                      <a:gd name="T3" fmla="*/ 0 h 77"/>
                      <a:gd name="T4" fmla="*/ 0 w 187"/>
                      <a:gd name="T5" fmla="*/ 0 h 77"/>
                      <a:gd name="T6" fmla="*/ 0 w 187"/>
                      <a:gd name="T7" fmla="*/ 10 h 77"/>
                      <a:gd name="T8" fmla="*/ 94 w 187"/>
                      <a:gd name="T9" fmla="*/ 77 h 77"/>
                      <a:gd name="T10" fmla="*/ 187 w 187"/>
                      <a:gd name="T11" fmla="*/ 9 h 77"/>
                    </a:gdLst>
                    <a:ahLst/>
                    <a:cxnLst>
                      <a:cxn ang="0">
                        <a:pos x="T0" y="T1"/>
                      </a:cxn>
                      <a:cxn ang="0">
                        <a:pos x="T2" y="T3"/>
                      </a:cxn>
                      <a:cxn ang="0">
                        <a:pos x="T4" y="T5"/>
                      </a:cxn>
                      <a:cxn ang="0">
                        <a:pos x="T6" y="T7"/>
                      </a:cxn>
                      <a:cxn ang="0">
                        <a:pos x="T8" y="T9"/>
                      </a:cxn>
                      <a:cxn ang="0">
                        <a:pos x="T10" y="T11"/>
                      </a:cxn>
                    </a:cxnLst>
                    <a:rect l="0" t="0" r="r" b="b"/>
                    <a:pathLst>
                      <a:path w="187" h="77">
                        <a:moveTo>
                          <a:pt x="187" y="9"/>
                        </a:moveTo>
                        <a:lnTo>
                          <a:pt x="187" y="0"/>
                        </a:lnTo>
                        <a:lnTo>
                          <a:pt x="0" y="0"/>
                        </a:lnTo>
                        <a:lnTo>
                          <a:pt x="0" y="10"/>
                        </a:lnTo>
                        <a:lnTo>
                          <a:pt x="94" y="77"/>
                        </a:lnTo>
                        <a:lnTo>
                          <a:pt x="187" y="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US">
                      <a:latin typeface="Verdana" panose="020B0604030504040204" pitchFamily="34" charset="0"/>
                      <a:ea typeface="Verdana" panose="020B0604030504040204" pitchFamily="34" charset="0"/>
                      <a:cs typeface="Verdana" panose="020B0604030504040204" pitchFamily="34" charset="0"/>
                    </a:endParaRPr>
                  </a:p>
                </p:txBody>
              </p:sp>
            </p:grpSp>
          </p:grpSp>
          <p:sp>
            <p:nvSpPr>
              <p:cNvPr id="85" name="Text Box 10"/>
              <p:cNvSpPr txBox="1">
                <a:spLocks noChangeArrowheads="1"/>
              </p:cNvSpPr>
              <p:nvPr userDrawn="1"/>
            </p:nvSpPr>
            <p:spPr bwMode="auto">
              <a:xfrm>
                <a:off x="1219200" y="2996407"/>
                <a:ext cx="1636713"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45720" tIns="22860" rIns="45720" bIns="22860">
                <a:spAutoFit/>
              </a:bodyPr>
              <a:lstStyle>
                <a:lvl1pPr defTabSz="1087438">
                  <a:defRPr>
                    <a:solidFill>
                      <a:schemeClr val="tx1"/>
                    </a:solidFill>
                    <a:latin typeface="Calibri" pitchFamily="34" charset="0"/>
                  </a:defRPr>
                </a:lvl1pPr>
                <a:lvl2pPr marL="742950" indent="-285750" defTabSz="1087438">
                  <a:defRPr>
                    <a:solidFill>
                      <a:schemeClr val="tx1"/>
                    </a:solidFill>
                    <a:latin typeface="Calibri" pitchFamily="34" charset="0"/>
                  </a:defRPr>
                </a:lvl2pPr>
                <a:lvl3pPr marL="1143000" indent="-228600" defTabSz="1087438">
                  <a:defRPr>
                    <a:solidFill>
                      <a:schemeClr val="tx1"/>
                    </a:solidFill>
                    <a:latin typeface="Calibri" pitchFamily="34" charset="0"/>
                  </a:defRPr>
                </a:lvl3pPr>
                <a:lvl4pPr marL="1600200" indent="-228600" defTabSz="1087438">
                  <a:defRPr>
                    <a:solidFill>
                      <a:schemeClr val="tx1"/>
                    </a:solidFill>
                    <a:latin typeface="Calibri" pitchFamily="34" charset="0"/>
                  </a:defRPr>
                </a:lvl4pPr>
                <a:lvl5pPr marL="2057400" indent="-228600" defTabSz="1087438">
                  <a:defRPr>
                    <a:solidFill>
                      <a:schemeClr val="tx1"/>
                    </a:solidFill>
                    <a:latin typeface="Calibri" pitchFamily="34" charset="0"/>
                  </a:defRPr>
                </a:lvl5pPr>
                <a:lvl6pPr marL="2514600" indent="-228600" defTabSz="1087438" eaLnBrk="0" fontAlgn="base" hangingPunct="0">
                  <a:spcBef>
                    <a:spcPct val="0"/>
                  </a:spcBef>
                  <a:spcAft>
                    <a:spcPct val="0"/>
                  </a:spcAft>
                  <a:defRPr>
                    <a:solidFill>
                      <a:schemeClr val="tx1"/>
                    </a:solidFill>
                    <a:latin typeface="Calibri" pitchFamily="34" charset="0"/>
                  </a:defRPr>
                </a:lvl6pPr>
                <a:lvl7pPr marL="2971800" indent="-228600" defTabSz="1087438" eaLnBrk="0" fontAlgn="base" hangingPunct="0">
                  <a:spcBef>
                    <a:spcPct val="0"/>
                  </a:spcBef>
                  <a:spcAft>
                    <a:spcPct val="0"/>
                  </a:spcAft>
                  <a:defRPr>
                    <a:solidFill>
                      <a:schemeClr val="tx1"/>
                    </a:solidFill>
                    <a:latin typeface="Calibri" pitchFamily="34" charset="0"/>
                  </a:defRPr>
                </a:lvl7pPr>
                <a:lvl8pPr marL="3429000" indent="-228600" defTabSz="1087438" eaLnBrk="0" fontAlgn="base" hangingPunct="0">
                  <a:spcBef>
                    <a:spcPct val="0"/>
                  </a:spcBef>
                  <a:spcAft>
                    <a:spcPct val="0"/>
                  </a:spcAft>
                  <a:defRPr>
                    <a:solidFill>
                      <a:schemeClr val="tx1"/>
                    </a:solidFill>
                    <a:latin typeface="Calibri" pitchFamily="34" charset="0"/>
                  </a:defRPr>
                </a:lvl8pPr>
                <a:lvl9pPr marL="3886200" indent="-228600" defTabSz="1087438" eaLnBrk="0" fontAlgn="base" hangingPunct="0">
                  <a:spcBef>
                    <a:spcPct val="0"/>
                  </a:spcBef>
                  <a:spcAft>
                    <a:spcPct val="0"/>
                  </a:spcAft>
                  <a:defRPr>
                    <a:solidFill>
                      <a:schemeClr val="tx1"/>
                    </a:solidFill>
                    <a:latin typeface="Calibri" pitchFamily="34" charset="0"/>
                  </a:defRPr>
                </a:lvl9pPr>
              </a:lstStyle>
              <a:p>
                <a:r>
                  <a:rPr lang="en-US" altLang="fr-FR" sz="1300" b="0" dirty="0">
                    <a:solidFill>
                      <a:schemeClr val="tx2"/>
                    </a:solidFill>
                    <a:latin typeface="Verdana" pitchFamily="34" charset="0"/>
                    <a:ea typeface="Verdana" pitchFamily="34" charset="0"/>
                    <a:cs typeface="Verdana" pitchFamily="34" charset="0"/>
                  </a:rPr>
                  <a:t>lanef@lanef.com</a:t>
                </a:r>
              </a:p>
            </p:txBody>
          </p:sp>
        </p:grpSp>
        <p:grpSp>
          <p:nvGrpSpPr>
            <p:cNvPr id="74" name="Groupe 73"/>
            <p:cNvGrpSpPr/>
            <p:nvPr userDrawn="1"/>
          </p:nvGrpSpPr>
          <p:grpSpPr>
            <a:xfrm>
              <a:off x="630368" y="3567113"/>
              <a:ext cx="1765170" cy="476250"/>
              <a:chOff x="630368" y="3567113"/>
              <a:chExt cx="1765170" cy="476250"/>
            </a:xfrm>
          </p:grpSpPr>
          <p:grpSp>
            <p:nvGrpSpPr>
              <p:cNvPr id="80" name="Groupe 79"/>
              <p:cNvGrpSpPr/>
              <p:nvPr userDrawn="1"/>
            </p:nvGrpSpPr>
            <p:grpSpPr>
              <a:xfrm>
                <a:off x="630368" y="3567113"/>
                <a:ext cx="471487" cy="476250"/>
                <a:chOff x="630238" y="3567113"/>
                <a:chExt cx="471487" cy="476250"/>
              </a:xfrm>
            </p:grpSpPr>
            <p:sp>
              <p:nvSpPr>
                <p:cNvPr id="82" name="Oval 43"/>
                <p:cNvSpPr/>
                <p:nvPr userDrawn="1"/>
              </p:nvSpPr>
              <p:spPr bwMode="auto">
                <a:xfrm>
                  <a:off x="630238" y="3567113"/>
                  <a:ext cx="471487" cy="476250"/>
                </a:xfrm>
                <a:prstGeom prst="ellipse">
                  <a:avLst/>
                </a:prstGeom>
                <a:solidFill>
                  <a:srgbClr val="25408F"/>
                </a:solidFill>
                <a:ln w="28575">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8800">
                    <a:solidFill>
                      <a:schemeClr val="bg1"/>
                    </a:solidFill>
                    <a:latin typeface="Verdana" panose="020B0604030504040204" pitchFamily="34" charset="0"/>
                    <a:ea typeface="Verdana" panose="020B0604030504040204" pitchFamily="34" charset="0"/>
                    <a:cs typeface="Verdana" panose="020B0604030504040204" pitchFamily="34" charset="0"/>
                  </a:endParaRPr>
                </a:p>
              </p:txBody>
            </p:sp>
            <p:sp>
              <p:nvSpPr>
                <p:cNvPr id="83" name="Freeform 6"/>
                <p:cNvSpPr>
                  <a:spLocks/>
                </p:cNvSpPr>
                <p:nvPr userDrawn="1"/>
              </p:nvSpPr>
              <p:spPr bwMode="auto">
                <a:xfrm flipH="1">
                  <a:off x="730673" y="3713508"/>
                  <a:ext cx="270617" cy="226393"/>
                </a:xfrm>
                <a:custGeom>
                  <a:avLst/>
                  <a:gdLst>
                    <a:gd name="T0" fmla="*/ 0 w 345"/>
                    <a:gd name="T1" fmla="*/ 2147483647 h 287"/>
                    <a:gd name="T2" fmla="*/ 2147483647 w 345"/>
                    <a:gd name="T3" fmla="*/ 2147483647 h 287"/>
                    <a:gd name="T4" fmla="*/ 2147483647 w 345"/>
                    <a:gd name="T5" fmla="*/ 2147483647 h 287"/>
                    <a:gd name="T6" fmla="*/ 2147483647 w 345"/>
                    <a:gd name="T7" fmla="*/ 2147483647 h 287"/>
                    <a:gd name="T8" fmla="*/ 2147483647 w 345"/>
                    <a:gd name="T9" fmla="*/ 2147483647 h 287"/>
                    <a:gd name="T10" fmla="*/ 2147483647 w 345"/>
                    <a:gd name="T11" fmla="*/ 2147483647 h 287"/>
                    <a:gd name="T12" fmla="*/ 2147483647 w 345"/>
                    <a:gd name="T13" fmla="*/ 2147483647 h 287"/>
                    <a:gd name="T14" fmla="*/ 2147483647 w 345"/>
                    <a:gd name="T15" fmla="*/ 2147483647 h 287"/>
                    <a:gd name="T16" fmla="*/ 2147483647 w 345"/>
                    <a:gd name="T17" fmla="*/ 2147483647 h 287"/>
                    <a:gd name="T18" fmla="*/ 2147483647 w 345"/>
                    <a:gd name="T19" fmla="*/ 0 h 287"/>
                    <a:gd name="T20" fmla="*/ 2147483647 w 345"/>
                    <a:gd name="T21" fmla="*/ 2147483647 h 287"/>
                    <a:gd name="T22" fmla="*/ 2147483647 w 345"/>
                    <a:gd name="T23" fmla="*/ 2147483647 h 287"/>
                    <a:gd name="T24" fmla="*/ 2147483647 w 345"/>
                    <a:gd name="T25" fmla="*/ 2147483647 h 287"/>
                    <a:gd name="T26" fmla="*/ 2147483647 w 345"/>
                    <a:gd name="T27" fmla="*/ 2147483647 h 287"/>
                    <a:gd name="T28" fmla="*/ 2147483647 w 345"/>
                    <a:gd name="T29" fmla="*/ 2147483647 h 287"/>
                    <a:gd name="T30" fmla="*/ 2147483647 w 345"/>
                    <a:gd name="T31" fmla="*/ 2147483647 h 287"/>
                    <a:gd name="T32" fmla="*/ 2147483647 w 345"/>
                    <a:gd name="T33" fmla="*/ 2147483647 h 287"/>
                    <a:gd name="T34" fmla="*/ 2147483647 w 345"/>
                    <a:gd name="T35" fmla="*/ 2147483647 h 287"/>
                    <a:gd name="T36" fmla="*/ 2147483647 w 345"/>
                    <a:gd name="T37" fmla="*/ 2147483647 h 287"/>
                    <a:gd name="T38" fmla="*/ 2147483647 w 345"/>
                    <a:gd name="T39" fmla="*/ 2147483647 h 287"/>
                    <a:gd name="T40" fmla="*/ 2147483647 w 345"/>
                    <a:gd name="T41" fmla="*/ 2147483647 h 287"/>
                    <a:gd name="T42" fmla="*/ 2147483647 w 345"/>
                    <a:gd name="T43" fmla="*/ 2147483647 h 287"/>
                    <a:gd name="T44" fmla="*/ 2147483647 w 345"/>
                    <a:gd name="T45" fmla="*/ 2147483647 h 287"/>
                    <a:gd name="T46" fmla="*/ 0 w 345"/>
                    <a:gd name="T47" fmla="*/ 2147483647 h 287"/>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345" h="287">
                      <a:moveTo>
                        <a:pt x="0" y="109"/>
                      </a:moveTo>
                      <a:cubicBezTo>
                        <a:pt x="12" y="111"/>
                        <a:pt x="30" y="109"/>
                        <a:pt x="39" y="105"/>
                      </a:cubicBezTo>
                      <a:cubicBezTo>
                        <a:pt x="20" y="104"/>
                        <a:pt x="7" y="95"/>
                        <a:pt x="2" y="83"/>
                      </a:cubicBezTo>
                      <a:cubicBezTo>
                        <a:pt x="9" y="87"/>
                        <a:pt x="30" y="92"/>
                        <a:pt x="42" y="88"/>
                      </a:cubicBezTo>
                      <a:cubicBezTo>
                        <a:pt x="43" y="85"/>
                        <a:pt x="44" y="82"/>
                        <a:pt x="44" y="80"/>
                      </a:cubicBezTo>
                      <a:cubicBezTo>
                        <a:pt x="53" y="46"/>
                        <a:pt x="85" y="19"/>
                        <a:pt x="117" y="22"/>
                      </a:cubicBezTo>
                      <a:cubicBezTo>
                        <a:pt x="115" y="21"/>
                        <a:pt x="112" y="20"/>
                        <a:pt x="109" y="19"/>
                      </a:cubicBezTo>
                      <a:cubicBezTo>
                        <a:pt x="106" y="18"/>
                        <a:pt x="85" y="15"/>
                        <a:pt x="88" y="7"/>
                      </a:cubicBezTo>
                      <a:cubicBezTo>
                        <a:pt x="91" y="1"/>
                        <a:pt x="117" y="12"/>
                        <a:pt x="121" y="14"/>
                      </a:cubicBezTo>
                      <a:cubicBezTo>
                        <a:pt x="115" y="11"/>
                        <a:pt x="104" y="7"/>
                        <a:pt x="103" y="0"/>
                      </a:cubicBezTo>
                      <a:cubicBezTo>
                        <a:pt x="113" y="1"/>
                        <a:pt x="123" y="6"/>
                        <a:pt x="130" y="13"/>
                      </a:cubicBezTo>
                      <a:cubicBezTo>
                        <a:pt x="127" y="10"/>
                        <a:pt x="125" y="6"/>
                        <a:pt x="125" y="2"/>
                      </a:cubicBezTo>
                      <a:cubicBezTo>
                        <a:pt x="151" y="19"/>
                        <a:pt x="166" y="53"/>
                        <a:pt x="179" y="86"/>
                      </a:cubicBezTo>
                      <a:cubicBezTo>
                        <a:pt x="189" y="76"/>
                        <a:pt x="197" y="69"/>
                        <a:pt x="205" y="65"/>
                      </a:cubicBezTo>
                      <a:cubicBezTo>
                        <a:pt x="227" y="53"/>
                        <a:pt x="253" y="41"/>
                        <a:pt x="293" y="26"/>
                      </a:cubicBezTo>
                      <a:cubicBezTo>
                        <a:pt x="295" y="39"/>
                        <a:pt x="287" y="57"/>
                        <a:pt x="264" y="69"/>
                      </a:cubicBezTo>
                      <a:cubicBezTo>
                        <a:pt x="269" y="68"/>
                        <a:pt x="278" y="70"/>
                        <a:pt x="285" y="72"/>
                      </a:cubicBezTo>
                      <a:cubicBezTo>
                        <a:pt x="282" y="87"/>
                        <a:pt x="272" y="100"/>
                        <a:pt x="246" y="106"/>
                      </a:cubicBezTo>
                      <a:cubicBezTo>
                        <a:pt x="258" y="107"/>
                        <a:pt x="264" y="109"/>
                        <a:pt x="270" y="115"/>
                      </a:cubicBezTo>
                      <a:cubicBezTo>
                        <a:pt x="265" y="126"/>
                        <a:pt x="251" y="139"/>
                        <a:pt x="228" y="136"/>
                      </a:cubicBezTo>
                      <a:cubicBezTo>
                        <a:pt x="254" y="147"/>
                        <a:pt x="238" y="169"/>
                        <a:pt x="217" y="165"/>
                      </a:cubicBezTo>
                      <a:cubicBezTo>
                        <a:pt x="254" y="203"/>
                        <a:pt x="311" y="201"/>
                        <a:pt x="345" y="169"/>
                      </a:cubicBezTo>
                      <a:cubicBezTo>
                        <a:pt x="258" y="287"/>
                        <a:pt x="69" y="239"/>
                        <a:pt x="41" y="125"/>
                      </a:cubicBezTo>
                      <a:cubicBezTo>
                        <a:pt x="20" y="125"/>
                        <a:pt x="8" y="118"/>
                        <a:pt x="0" y="109"/>
                      </a:cubicBez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grpSp>
          <p:sp>
            <p:nvSpPr>
              <p:cNvPr id="81" name="Text Box 10"/>
              <p:cNvSpPr txBox="1">
                <a:spLocks noChangeArrowheads="1"/>
              </p:cNvSpPr>
              <p:nvPr userDrawn="1"/>
            </p:nvSpPr>
            <p:spPr bwMode="auto">
              <a:xfrm>
                <a:off x="1219200" y="3703673"/>
                <a:ext cx="1176338"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45720" tIns="22860" rIns="45720" bIns="22860">
                <a:spAutoFit/>
              </a:bodyPr>
              <a:lstStyle>
                <a:lvl1pPr defTabSz="1087438">
                  <a:defRPr>
                    <a:solidFill>
                      <a:schemeClr val="tx1"/>
                    </a:solidFill>
                    <a:latin typeface="Calibri" pitchFamily="34" charset="0"/>
                  </a:defRPr>
                </a:lvl1pPr>
                <a:lvl2pPr marL="742950" indent="-285750" defTabSz="1087438">
                  <a:defRPr>
                    <a:solidFill>
                      <a:schemeClr val="tx1"/>
                    </a:solidFill>
                    <a:latin typeface="Calibri" pitchFamily="34" charset="0"/>
                  </a:defRPr>
                </a:lvl2pPr>
                <a:lvl3pPr marL="1143000" indent="-228600" defTabSz="1087438">
                  <a:defRPr>
                    <a:solidFill>
                      <a:schemeClr val="tx1"/>
                    </a:solidFill>
                    <a:latin typeface="Calibri" pitchFamily="34" charset="0"/>
                  </a:defRPr>
                </a:lvl3pPr>
                <a:lvl4pPr marL="1600200" indent="-228600" defTabSz="1087438">
                  <a:defRPr>
                    <a:solidFill>
                      <a:schemeClr val="tx1"/>
                    </a:solidFill>
                    <a:latin typeface="Calibri" pitchFamily="34" charset="0"/>
                  </a:defRPr>
                </a:lvl4pPr>
                <a:lvl5pPr marL="2057400" indent="-228600" defTabSz="1087438">
                  <a:defRPr>
                    <a:solidFill>
                      <a:schemeClr val="tx1"/>
                    </a:solidFill>
                    <a:latin typeface="Calibri" pitchFamily="34" charset="0"/>
                  </a:defRPr>
                </a:lvl5pPr>
                <a:lvl6pPr marL="2514600" indent="-228600" defTabSz="1087438" eaLnBrk="0" fontAlgn="base" hangingPunct="0">
                  <a:spcBef>
                    <a:spcPct val="0"/>
                  </a:spcBef>
                  <a:spcAft>
                    <a:spcPct val="0"/>
                  </a:spcAft>
                  <a:defRPr>
                    <a:solidFill>
                      <a:schemeClr val="tx1"/>
                    </a:solidFill>
                    <a:latin typeface="Calibri" pitchFamily="34" charset="0"/>
                  </a:defRPr>
                </a:lvl6pPr>
                <a:lvl7pPr marL="2971800" indent="-228600" defTabSz="1087438" eaLnBrk="0" fontAlgn="base" hangingPunct="0">
                  <a:spcBef>
                    <a:spcPct val="0"/>
                  </a:spcBef>
                  <a:spcAft>
                    <a:spcPct val="0"/>
                  </a:spcAft>
                  <a:defRPr>
                    <a:solidFill>
                      <a:schemeClr val="tx1"/>
                    </a:solidFill>
                    <a:latin typeface="Calibri" pitchFamily="34" charset="0"/>
                  </a:defRPr>
                </a:lvl7pPr>
                <a:lvl8pPr marL="3429000" indent="-228600" defTabSz="1087438" eaLnBrk="0" fontAlgn="base" hangingPunct="0">
                  <a:spcBef>
                    <a:spcPct val="0"/>
                  </a:spcBef>
                  <a:spcAft>
                    <a:spcPct val="0"/>
                  </a:spcAft>
                  <a:defRPr>
                    <a:solidFill>
                      <a:schemeClr val="tx1"/>
                    </a:solidFill>
                    <a:latin typeface="Calibri" pitchFamily="34" charset="0"/>
                  </a:defRPr>
                </a:lvl8pPr>
                <a:lvl9pPr marL="3886200" indent="-228600" defTabSz="1087438" eaLnBrk="0" fontAlgn="base" hangingPunct="0">
                  <a:spcBef>
                    <a:spcPct val="0"/>
                  </a:spcBef>
                  <a:spcAft>
                    <a:spcPct val="0"/>
                  </a:spcAft>
                  <a:defRPr>
                    <a:solidFill>
                      <a:schemeClr val="tx1"/>
                    </a:solidFill>
                    <a:latin typeface="Calibri" pitchFamily="34" charset="0"/>
                  </a:defRPr>
                </a:lvl9pPr>
              </a:lstStyle>
              <a:p>
                <a:r>
                  <a:rPr lang="en-US" altLang="fr-FR" sz="1300" b="0" dirty="0">
                    <a:solidFill>
                      <a:schemeClr val="tx2"/>
                    </a:solidFill>
                    <a:latin typeface="Verdana" pitchFamily="34" charset="0"/>
                    <a:ea typeface="Verdana" pitchFamily="34" charset="0"/>
                    <a:cs typeface="Verdana" pitchFamily="34" charset="0"/>
                  </a:rPr>
                  <a:t>@</a:t>
                </a:r>
                <a:r>
                  <a:rPr lang="en-US" altLang="fr-FR" sz="1300" b="0" dirty="0" err="1" smtClean="0">
                    <a:solidFill>
                      <a:schemeClr val="tx2"/>
                    </a:solidFill>
                    <a:latin typeface="Verdana" pitchFamily="34" charset="0"/>
                    <a:ea typeface="Verdana" pitchFamily="34" charset="0"/>
                    <a:cs typeface="Verdana" pitchFamily="34" charset="0"/>
                  </a:rPr>
                  <a:t>laNef</a:t>
                </a:r>
                <a:endParaRPr lang="en-US" altLang="fr-FR" sz="1300" b="0" dirty="0">
                  <a:solidFill>
                    <a:schemeClr val="tx2"/>
                  </a:solidFill>
                  <a:latin typeface="Verdana" pitchFamily="34" charset="0"/>
                  <a:ea typeface="Verdana" pitchFamily="34" charset="0"/>
                  <a:cs typeface="Verdana" pitchFamily="34" charset="0"/>
                </a:endParaRPr>
              </a:p>
            </p:txBody>
          </p:sp>
        </p:grpSp>
        <p:grpSp>
          <p:nvGrpSpPr>
            <p:cNvPr id="75" name="Groupe 74"/>
            <p:cNvGrpSpPr/>
            <p:nvPr userDrawn="1"/>
          </p:nvGrpSpPr>
          <p:grpSpPr>
            <a:xfrm>
              <a:off x="630368" y="4238625"/>
              <a:ext cx="2852608" cy="474663"/>
              <a:chOff x="630368" y="4238625"/>
              <a:chExt cx="2852608" cy="474663"/>
            </a:xfrm>
          </p:grpSpPr>
          <p:grpSp>
            <p:nvGrpSpPr>
              <p:cNvPr id="76" name="Groupe 75"/>
              <p:cNvGrpSpPr/>
              <p:nvPr userDrawn="1"/>
            </p:nvGrpSpPr>
            <p:grpSpPr>
              <a:xfrm>
                <a:off x="630368" y="4238625"/>
                <a:ext cx="471487" cy="474663"/>
                <a:chOff x="630238" y="4238625"/>
                <a:chExt cx="471487" cy="474663"/>
              </a:xfrm>
            </p:grpSpPr>
            <p:sp>
              <p:nvSpPr>
                <p:cNvPr id="78" name="Oval 40"/>
                <p:cNvSpPr/>
                <p:nvPr userDrawn="1"/>
              </p:nvSpPr>
              <p:spPr bwMode="auto">
                <a:xfrm>
                  <a:off x="630238" y="4238625"/>
                  <a:ext cx="471487" cy="474663"/>
                </a:xfrm>
                <a:prstGeom prst="ellipse">
                  <a:avLst/>
                </a:prstGeom>
                <a:solidFill>
                  <a:srgbClr val="25408F"/>
                </a:solidFill>
                <a:ln w="28575">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8800">
                    <a:solidFill>
                      <a:schemeClr val="bg1"/>
                    </a:solidFill>
                    <a:latin typeface="Verdana" panose="020B0604030504040204" pitchFamily="34" charset="0"/>
                    <a:ea typeface="Verdana" panose="020B0604030504040204" pitchFamily="34" charset="0"/>
                    <a:cs typeface="Verdana" panose="020B0604030504040204" pitchFamily="34" charset="0"/>
                  </a:endParaRPr>
                </a:p>
              </p:txBody>
            </p:sp>
            <p:sp>
              <p:nvSpPr>
                <p:cNvPr id="79" name="Freeform 5"/>
                <p:cNvSpPr>
                  <a:spLocks/>
                </p:cNvSpPr>
                <p:nvPr userDrawn="1"/>
              </p:nvSpPr>
              <p:spPr bwMode="auto">
                <a:xfrm>
                  <a:off x="775644" y="4331784"/>
                  <a:ext cx="180676" cy="323635"/>
                </a:xfrm>
                <a:custGeom>
                  <a:avLst/>
                  <a:gdLst>
                    <a:gd name="T0" fmla="*/ 2147483647 w 173"/>
                    <a:gd name="T1" fmla="*/ 0 h 309"/>
                    <a:gd name="T2" fmla="*/ 2147483647 w 173"/>
                    <a:gd name="T3" fmla="*/ 0 h 309"/>
                    <a:gd name="T4" fmla="*/ 2147483647 w 173"/>
                    <a:gd name="T5" fmla="*/ 2147483647 h 309"/>
                    <a:gd name="T6" fmla="*/ 2147483647 w 173"/>
                    <a:gd name="T7" fmla="*/ 2147483647 h 309"/>
                    <a:gd name="T8" fmla="*/ 2147483647 w 173"/>
                    <a:gd name="T9" fmla="*/ 2147483647 h 309"/>
                    <a:gd name="T10" fmla="*/ 2147483647 w 173"/>
                    <a:gd name="T11" fmla="*/ 2147483647 h 309"/>
                    <a:gd name="T12" fmla="*/ 2147483647 w 173"/>
                    <a:gd name="T13" fmla="*/ 2147483647 h 309"/>
                    <a:gd name="T14" fmla="*/ 0 w 173"/>
                    <a:gd name="T15" fmla="*/ 2147483647 h 309"/>
                    <a:gd name="T16" fmla="*/ 0 w 173"/>
                    <a:gd name="T17" fmla="*/ 2147483647 h 309"/>
                    <a:gd name="T18" fmla="*/ 0 w 173"/>
                    <a:gd name="T19" fmla="*/ 2147483647 h 309"/>
                    <a:gd name="T20" fmla="*/ 2147483647 w 173"/>
                    <a:gd name="T21" fmla="*/ 2147483647 h 309"/>
                    <a:gd name="T22" fmla="*/ 2147483647 w 173"/>
                    <a:gd name="T23" fmla="*/ 2147483647 h 309"/>
                    <a:gd name="T24" fmla="*/ 2147483647 w 173"/>
                    <a:gd name="T25" fmla="*/ 2147483647 h 309"/>
                    <a:gd name="T26" fmla="*/ 2147483647 w 173"/>
                    <a:gd name="T27" fmla="*/ 2147483647 h 309"/>
                    <a:gd name="T28" fmla="*/ 2147483647 w 173"/>
                    <a:gd name="T29" fmla="*/ 2147483647 h 309"/>
                    <a:gd name="T30" fmla="*/ 2147483647 w 173"/>
                    <a:gd name="T31" fmla="*/ 2147483647 h 309"/>
                    <a:gd name="T32" fmla="*/ 2147483647 w 173"/>
                    <a:gd name="T33" fmla="*/ 2147483647 h 309"/>
                    <a:gd name="T34" fmla="*/ 2147483647 w 173"/>
                    <a:gd name="T35" fmla="*/ 2147483647 h 309"/>
                    <a:gd name="T36" fmla="*/ 2147483647 w 173"/>
                    <a:gd name="T37" fmla="*/ 2147483647 h 309"/>
                    <a:gd name="T38" fmla="*/ 2147483647 w 173"/>
                    <a:gd name="T39" fmla="*/ 2147483647 h 309"/>
                    <a:gd name="T40" fmla="*/ 2147483647 w 173"/>
                    <a:gd name="T41" fmla="*/ 2147483647 h 309"/>
                    <a:gd name="T42" fmla="*/ 2147483647 w 173"/>
                    <a:gd name="T43" fmla="*/ 0 h 309"/>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173" h="309">
                      <a:moveTo>
                        <a:pt x="173" y="0"/>
                      </a:moveTo>
                      <a:cubicBezTo>
                        <a:pt x="124" y="0"/>
                        <a:pt x="124" y="0"/>
                        <a:pt x="124" y="0"/>
                      </a:cubicBezTo>
                      <a:cubicBezTo>
                        <a:pt x="83" y="0"/>
                        <a:pt x="50" y="36"/>
                        <a:pt x="50" y="80"/>
                      </a:cubicBezTo>
                      <a:cubicBezTo>
                        <a:pt x="50" y="68"/>
                        <a:pt x="50" y="68"/>
                        <a:pt x="50" y="68"/>
                      </a:cubicBezTo>
                      <a:cubicBezTo>
                        <a:pt x="50" y="68"/>
                        <a:pt x="50" y="68"/>
                        <a:pt x="50" y="68"/>
                      </a:cubicBezTo>
                      <a:cubicBezTo>
                        <a:pt x="50" y="99"/>
                        <a:pt x="50" y="99"/>
                        <a:pt x="50" y="99"/>
                      </a:cubicBezTo>
                      <a:cubicBezTo>
                        <a:pt x="50" y="111"/>
                        <a:pt x="50" y="111"/>
                        <a:pt x="50" y="111"/>
                      </a:cubicBezTo>
                      <a:cubicBezTo>
                        <a:pt x="0" y="111"/>
                        <a:pt x="0" y="111"/>
                        <a:pt x="0" y="111"/>
                      </a:cubicBezTo>
                      <a:cubicBezTo>
                        <a:pt x="0" y="99"/>
                        <a:pt x="0" y="99"/>
                        <a:pt x="0" y="99"/>
                      </a:cubicBezTo>
                      <a:cubicBezTo>
                        <a:pt x="0" y="160"/>
                        <a:pt x="0" y="160"/>
                        <a:pt x="0" y="160"/>
                      </a:cubicBezTo>
                      <a:cubicBezTo>
                        <a:pt x="50" y="160"/>
                        <a:pt x="50" y="160"/>
                        <a:pt x="50" y="160"/>
                      </a:cubicBezTo>
                      <a:cubicBezTo>
                        <a:pt x="50" y="309"/>
                        <a:pt x="50" y="309"/>
                        <a:pt x="50" y="309"/>
                      </a:cubicBezTo>
                      <a:cubicBezTo>
                        <a:pt x="112" y="309"/>
                        <a:pt x="112" y="309"/>
                        <a:pt x="112" y="309"/>
                      </a:cubicBezTo>
                      <a:cubicBezTo>
                        <a:pt x="112" y="160"/>
                        <a:pt x="112" y="160"/>
                        <a:pt x="112" y="160"/>
                      </a:cubicBezTo>
                      <a:cubicBezTo>
                        <a:pt x="173" y="160"/>
                        <a:pt x="173" y="160"/>
                        <a:pt x="173" y="160"/>
                      </a:cubicBezTo>
                      <a:cubicBezTo>
                        <a:pt x="173" y="111"/>
                        <a:pt x="173" y="111"/>
                        <a:pt x="173" y="111"/>
                      </a:cubicBezTo>
                      <a:cubicBezTo>
                        <a:pt x="112" y="111"/>
                        <a:pt x="112" y="111"/>
                        <a:pt x="112" y="111"/>
                      </a:cubicBezTo>
                      <a:cubicBezTo>
                        <a:pt x="112" y="99"/>
                        <a:pt x="112" y="99"/>
                        <a:pt x="112" y="99"/>
                      </a:cubicBezTo>
                      <a:cubicBezTo>
                        <a:pt x="112" y="67"/>
                        <a:pt x="112" y="67"/>
                        <a:pt x="112" y="67"/>
                      </a:cubicBezTo>
                      <a:cubicBezTo>
                        <a:pt x="112" y="57"/>
                        <a:pt x="118" y="49"/>
                        <a:pt x="124" y="49"/>
                      </a:cubicBezTo>
                      <a:cubicBezTo>
                        <a:pt x="173" y="49"/>
                        <a:pt x="173" y="49"/>
                        <a:pt x="173" y="49"/>
                      </a:cubicBezTo>
                      <a:cubicBezTo>
                        <a:pt x="173" y="0"/>
                        <a:pt x="173" y="0"/>
                        <a:pt x="173" y="0"/>
                      </a:cubicBezTo>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grpSp>
          <p:sp>
            <p:nvSpPr>
              <p:cNvPr id="77" name="Text Box 10"/>
              <p:cNvSpPr txBox="1">
                <a:spLocks noChangeArrowheads="1"/>
              </p:cNvSpPr>
              <p:nvPr userDrawn="1"/>
            </p:nvSpPr>
            <p:spPr bwMode="auto">
              <a:xfrm>
                <a:off x="1219200" y="4370491"/>
                <a:ext cx="2263776"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45720" tIns="22860" rIns="45720" bIns="22860">
                <a:spAutoFit/>
              </a:bodyPr>
              <a:lstStyle>
                <a:lvl1pPr defTabSz="1087438">
                  <a:defRPr>
                    <a:solidFill>
                      <a:schemeClr val="tx1"/>
                    </a:solidFill>
                    <a:latin typeface="Calibri" pitchFamily="34" charset="0"/>
                  </a:defRPr>
                </a:lvl1pPr>
                <a:lvl2pPr marL="742950" indent="-285750" defTabSz="1087438">
                  <a:defRPr>
                    <a:solidFill>
                      <a:schemeClr val="tx1"/>
                    </a:solidFill>
                    <a:latin typeface="Calibri" pitchFamily="34" charset="0"/>
                  </a:defRPr>
                </a:lvl2pPr>
                <a:lvl3pPr marL="1143000" indent="-228600" defTabSz="1087438">
                  <a:defRPr>
                    <a:solidFill>
                      <a:schemeClr val="tx1"/>
                    </a:solidFill>
                    <a:latin typeface="Calibri" pitchFamily="34" charset="0"/>
                  </a:defRPr>
                </a:lvl3pPr>
                <a:lvl4pPr marL="1600200" indent="-228600" defTabSz="1087438">
                  <a:defRPr>
                    <a:solidFill>
                      <a:schemeClr val="tx1"/>
                    </a:solidFill>
                    <a:latin typeface="Calibri" pitchFamily="34" charset="0"/>
                  </a:defRPr>
                </a:lvl4pPr>
                <a:lvl5pPr marL="2057400" indent="-228600" defTabSz="1087438">
                  <a:defRPr>
                    <a:solidFill>
                      <a:schemeClr val="tx1"/>
                    </a:solidFill>
                    <a:latin typeface="Calibri" pitchFamily="34" charset="0"/>
                  </a:defRPr>
                </a:lvl5pPr>
                <a:lvl6pPr marL="2514600" indent="-228600" defTabSz="1087438" eaLnBrk="0" fontAlgn="base" hangingPunct="0">
                  <a:spcBef>
                    <a:spcPct val="0"/>
                  </a:spcBef>
                  <a:spcAft>
                    <a:spcPct val="0"/>
                  </a:spcAft>
                  <a:defRPr>
                    <a:solidFill>
                      <a:schemeClr val="tx1"/>
                    </a:solidFill>
                    <a:latin typeface="Calibri" pitchFamily="34" charset="0"/>
                  </a:defRPr>
                </a:lvl6pPr>
                <a:lvl7pPr marL="2971800" indent="-228600" defTabSz="1087438" eaLnBrk="0" fontAlgn="base" hangingPunct="0">
                  <a:spcBef>
                    <a:spcPct val="0"/>
                  </a:spcBef>
                  <a:spcAft>
                    <a:spcPct val="0"/>
                  </a:spcAft>
                  <a:defRPr>
                    <a:solidFill>
                      <a:schemeClr val="tx1"/>
                    </a:solidFill>
                    <a:latin typeface="Calibri" pitchFamily="34" charset="0"/>
                  </a:defRPr>
                </a:lvl7pPr>
                <a:lvl8pPr marL="3429000" indent="-228600" defTabSz="1087438" eaLnBrk="0" fontAlgn="base" hangingPunct="0">
                  <a:spcBef>
                    <a:spcPct val="0"/>
                  </a:spcBef>
                  <a:spcAft>
                    <a:spcPct val="0"/>
                  </a:spcAft>
                  <a:defRPr>
                    <a:solidFill>
                      <a:schemeClr val="tx1"/>
                    </a:solidFill>
                    <a:latin typeface="Calibri" pitchFamily="34" charset="0"/>
                  </a:defRPr>
                </a:lvl8pPr>
                <a:lvl9pPr marL="3886200" indent="-228600" defTabSz="1087438" eaLnBrk="0" fontAlgn="base" hangingPunct="0">
                  <a:spcBef>
                    <a:spcPct val="0"/>
                  </a:spcBef>
                  <a:spcAft>
                    <a:spcPct val="0"/>
                  </a:spcAft>
                  <a:defRPr>
                    <a:solidFill>
                      <a:schemeClr val="tx1"/>
                    </a:solidFill>
                    <a:latin typeface="Calibri" pitchFamily="34" charset="0"/>
                  </a:defRPr>
                </a:lvl9pPr>
              </a:lstStyle>
              <a:p>
                <a:r>
                  <a:rPr lang="en-US" altLang="fr-FR" sz="1300" b="0" dirty="0">
                    <a:solidFill>
                      <a:schemeClr val="tx2"/>
                    </a:solidFill>
                    <a:latin typeface="Verdana" pitchFamily="34" charset="0"/>
                    <a:ea typeface="Verdana" pitchFamily="34" charset="0"/>
                    <a:cs typeface="Verdana" pitchFamily="34" charset="0"/>
                  </a:rPr>
                  <a:t>/</a:t>
                </a:r>
                <a:r>
                  <a:rPr lang="en-US" altLang="fr-FR" sz="1300" b="0" dirty="0" err="1">
                    <a:solidFill>
                      <a:schemeClr val="tx2"/>
                    </a:solidFill>
                    <a:latin typeface="Verdana" pitchFamily="34" charset="0"/>
                    <a:ea typeface="Verdana" pitchFamily="34" charset="0"/>
                    <a:cs typeface="Verdana" pitchFamily="34" charset="0"/>
                  </a:rPr>
                  <a:t>societefinancieredelaNef</a:t>
                </a:r>
                <a:endParaRPr lang="en-US" altLang="fr-FR" sz="1300" b="0" dirty="0">
                  <a:solidFill>
                    <a:schemeClr val="tx2"/>
                  </a:solidFill>
                  <a:latin typeface="Verdana" pitchFamily="34" charset="0"/>
                  <a:ea typeface="Verdana" pitchFamily="34" charset="0"/>
                  <a:cs typeface="Verdana" pitchFamily="34" charset="0"/>
                </a:endParaRPr>
              </a:p>
            </p:txBody>
          </p:sp>
        </p:grpSp>
      </p:grpSp>
      <p:sp>
        <p:nvSpPr>
          <p:cNvPr id="96" name="Text Box 10"/>
          <p:cNvSpPr txBox="1">
            <a:spLocks noChangeArrowheads="1"/>
          </p:cNvSpPr>
          <p:nvPr/>
        </p:nvSpPr>
        <p:spPr bwMode="auto">
          <a:xfrm>
            <a:off x="188999" y="590550"/>
            <a:ext cx="3384376" cy="907941"/>
          </a:xfrm>
          <a:prstGeom prst="rect">
            <a:avLst/>
          </a:prstGeom>
          <a:noFill/>
          <a:ln w="9525">
            <a:noFill/>
            <a:miter lim="800000"/>
            <a:headEnd/>
            <a:tailEnd/>
          </a:ln>
        </p:spPr>
        <p:txBody>
          <a:bodyPr wrap="square" lIns="45720" tIns="22860" rIns="45720" bIns="22860">
            <a:spAutoFit/>
          </a:bodyPr>
          <a:lstStyle/>
          <a:p>
            <a:pPr algn="ctr" defTabSz="1088232">
              <a:defRPr/>
            </a:pPr>
            <a:r>
              <a:rPr lang="en-US" sz="1200" b="1" dirty="0" smtClean="0">
                <a:solidFill>
                  <a:srgbClr val="25408F"/>
                </a:solidFill>
                <a:latin typeface="Verdana" panose="020B0604030504040204" pitchFamily="34" charset="0"/>
                <a:ea typeface="Verdana" panose="020B0604030504040204" pitchFamily="34" charset="0"/>
                <a:cs typeface="Verdana" panose="020B0604030504040204" pitchFamily="34" charset="0"/>
              </a:rPr>
              <a:t>SOCIÉTÉ FINANCIÈRE DE LA NEF</a:t>
            </a:r>
          </a:p>
          <a:p>
            <a:pPr algn="ctr" defTabSz="1088232">
              <a:defRPr/>
            </a:pPr>
            <a:endParaRPr lang="en-US" sz="1100" b="1" dirty="0">
              <a:solidFill>
                <a:srgbClr val="45C1A4"/>
              </a:solidFill>
              <a:latin typeface="Verdana" panose="020B0604030504040204" pitchFamily="34" charset="0"/>
              <a:ea typeface="Verdana" panose="020B0604030504040204" pitchFamily="34" charset="0"/>
              <a:cs typeface="Verdana" panose="020B0604030504040204" pitchFamily="34" charset="0"/>
            </a:endParaRPr>
          </a:p>
          <a:p>
            <a:pPr algn="ctr" defTabSz="1088232">
              <a:defRPr/>
            </a:pPr>
            <a:r>
              <a:rPr lang="en-US" sz="1100" dirty="0" err="1">
                <a:solidFill>
                  <a:schemeClr val="tx1">
                    <a:lumMod val="85000"/>
                    <a:lumOff val="15000"/>
                  </a:schemeClr>
                </a:solidFill>
                <a:latin typeface="Verdana" panose="020B0604030504040204" pitchFamily="34" charset="0"/>
                <a:ea typeface="Verdana" panose="020B0604030504040204" pitchFamily="34" charset="0"/>
                <a:cs typeface="Verdana" panose="020B0604030504040204" pitchFamily="34" charset="0"/>
              </a:rPr>
              <a:t>Immeuble</a:t>
            </a:r>
            <a:r>
              <a:rPr lang="en-US" sz="1100" dirty="0">
                <a:solidFill>
                  <a:schemeClr val="tx1">
                    <a:lumMod val="85000"/>
                    <a:lumOff val="15000"/>
                  </a:schemeClr>
                </a:solidFill>
                <a:latin typeface="Verdana" panose="020B0604030504040204" pitchFamily="34" charset="0"/>
                <a:ea typeface="Verdana" panose="020B0604030504040204" pitchFamily="34" charset="0"/>
                <a:cs typeface="Verdana" panose="020B0604030504040204" pitchFamily="34" charset="0"/>
              </a:rPr>
              <a:t> </a:t>
            </a:r>
            <a:r>
              <a:rPr lang="en-US" sz="1100" dirty="0" err="1">
                <a:solidFill>
                  <a:schemeClr val="tx1">
                    <a:lumMod val="85000"/>
                    <a:lumOff val="15000"/>
                  </a:schemeClr>
                </a:solidFill>
                <a:latin typeface="Verdana" panose="020B0604030504040204" pitchFamily="34" charset="0"/>
                <a:ea typeface="Verdana" panose="020B0604030504040204" pitchFamily="34" charset="0"/>
                <a:cs typeface="Verdana" panose="020B0604030504040204" pitchFamily="34" charset="0"/>
              </a:rPr>
              <a:t>Woopa</a:t>
            </a:r>
            <a:endParaRPr lang="en-US" sz="1100" dirty="0">
              <a:solidFill>
                <a:schemeClr val="tx1">
                  <a:lumMod val="85000"/>
                  <a:lumOff val="15000"/>
                </a:schemeClr>
              </a:solidFill>
              <a:latin typeface="Verdana" panose="020B0604030504040204" pitchFamily="34" charset="0"/>
              <a:ea typeface="Verdana" panose="020B0604030504040204" pitchFamily="34" charset="0"/>
              <a:cs typeface="Verdana" panose="020B0604030504040204" pitchFamily="34" charset="0"/>
            </a:endParaRPr>
          </a:p>
          <a:p>
            <a:pPr algn="ctr" defTabSz="1088232">
              <a:defRPr/>
            </a:pPr>
            <a:r>
              <a:rPr lang="en-US" sz="1100" dirty="0">
                <a:solidFill>
                  <a:schemeClr val="tx1">
                    <a:lumMod val="85000"/>
                    <a:lumOff val="15000"/>
                  </a:schemeClr>
                </a:solidFill>
                <a:latin typeface="Verdana" panose="020B0604030504040204" pitchFamily="34" charset="0"/>
                <a:ea typeface="Verdana" panose="020B0604030504040204" pitchFamily="34" charset="0"/>
                <a:cs typeface="Verdana" panose="020B0604030504040204" pitchFamily="34" charset="0"/>
              </a:rPr>
              <a:t>8 avenue des </a:t>
            </a:r>
            <a:r>
              <a:rPr lang="en-US" sz="1100" dirty="0" err="1">
                <a:solidFill>
                  <a:schemeClr val="tx1">
                    <a:lumMod val="85000"/>
                    <a:lumOff val="15000"/>
                  </a:schemeClr>
                </a:solidFill>
                <a:latin typeface="Verdana" panose="020B0604030504040204" pitchFamily="34" charset="0"/>
                <a:ea typeface="Verdana" panose="020B0604030504040204" pitchFamily="34" charset="0"/>
                <a:cs typeface="Verdana" panose="020B0604030504040204" pitchFamily="34" charset="0"/>
              </a:rPr>
              <a:t>Canuts</a:t>
            </a:r>
            <a:r>
              <a:rPr lang="en-US" sz="1100" dirty="0">
                <a:solidFill>
                  <a:schemeClr val="tx1">
                    <a:lumMod val="85000"/>
                    <a:lumOff val="15000"/>
                  </a:schemeClr>
                </a:solidFill>
                <a:latin typeface="Verdana" panose="020B0604030504040204" pitchFamily="34" charset="0"/>
                <a:ea typeface="Verdana" panose="020B0604030504040204" pitchFamily="34" charset="0"/>
                <a:cs typeface="Verdana" panose="020B0604030504040204" pitchFamily="34" charset="0"/>
              </a:rPr>
              <a:t> – CS 60032</a:t>
            </a:r>
          </a:p>
          <a:p>
            <a:pPr algn="ctr" defTabSz="1088232">
              <a:defRPr/>
            </a:pPr>
            <a:r>
              <a:rPr lang="en-US" sz="1100" dirty="0">
                <a:solidFill>
                  <a:schemeClr val="tx1">
                    <a:lumMod val="85000"/>
                    <a:lumOff val="15000"/>
                  </a:schemeClr>
                </a:solidFill>
                <a:latin typeface="Verdana" panose="020B0604030504040204" pitchFamily="34" charset="0"/>
                <a:ea typeface="Verdana" panose="020B0604030504040204" pitchFamily="34" charset="0"/>
                <a:cs typeface="Verdana" panose="020B0604030504040204" pitchFamily="34" charset="0"/>
              </a:rPr>
              <a:t>69517 </a:t>
            </a:r>
            <a:r>
              <a:rPr lang="en-US" sz="1100" dirty="0" err="1">
                <a:solidFill>
                  <a:schemeClr val="tx1">
                    <a:lumMod val="85000"/>
                    <a:lumOff val="15000"/>
                  </a:schemeClr>
                </a:solidFill>
                <a:latin typeface="Verdana" panose="020B0604030504040204" pitchFamily="34" charset="0"/>
                <a:ea typeface="Verdana" panose="020B0604030504040204" pitchFamily="34" charset="0"/>
                <a:cs typeface="Verdana" panose="020B0604030504040204" pitchFamily="34" charset="0"/>
              </a:rPr>
              <a:t>Vaulx-en-Velin</a:t>
            </a:r>
            <a:r>
              <a:rPr lang="en-US" sz="1100" dirty="0">
                <a:solidFill>
                  <a:schemeClr val="tx1">
                    <a:lumMod val="85000"/>
                    <a:lumOff val="15000"/>
                  </a:schemeClr>
                </a:solidFill>
                <a:latin typeface="Verdana" panose="020B0604030504040204" pitchFamily="34" charset="0"/>
                <a:ea typeface="Verdana" panose="020B0604030504040204" pitchFamily="34" charset="0"/>
                <a:cs typeface="Verdana" panose="020B0604030504040204" pitchFamily="34" charset="0"/>
              </a:rPr>
              <a:t> </a:t>
            </a:r>
            <a:r>
              <a:rPr lang="en-US" sz="1100" dirty="0" err="1">
                <a:solidFill>
                  <a:schemeClr val="tx1">
                    <a:lumMod val="85000"/>
                    <a:lumOff val="15000"/>
                  </a:schemeClr>
                </a:solidFill>
                <a:latin typeface="Verdana" panose="020B0604030504040204" pitchFamily="34" charset="0"/>
                <a:ea typeface="Verdana" panose="020B0604030504040204" pitchFamily="34" charset="0"/>
                <a:cs typeface="Verdana" panose="020B0604030504040204" pitchFamily="34" charset="0"/>
              </a:rPr>
              <a:t>Cedex</a:t>
            </a:r>
            <a:endParaRPr lang="en-US" sz="1100" dirty="0">
              <a:solidFill>
                <a:schemeClr val="tx1">
                  <a:lumMod val="85000"/>
                  <a:lumOff val="15000"/>
                </a:schemeClr>
              </a:solidFill>
              <a:latin typeface="Verdana" panose="020B0604030504040204" pitchFamily="34" charset="0"/>
              <a:ea typeface="Verdana" panose="020B0604030504040204" pitchFamily="34" charset="0"/>
              <a:cs typeface="Verdana" panose="020B0604030504040204" pitchFamily="34" charset="0"/>
            </a:endParaRP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Image 19"/>
          <p:cNvPicPr>
            <a:picLocks noChangeAspect="1"/>
          </p:cNvPicPr>
          <p:nvPr/>
        </p:nvPicPr>
        <p:blipFill rotWithShape="1">
          <a:blip r:embed="rId2" cstate="print">
            <a:extLst>
              <a:ext uri="{28A0092B-C50C-407E-A947-70E740481C1C}">
                <a14:useLocalDpi xmlns:a14="http://schemas.microsoft.com/office/drawing/2010/main" val="0"/>
              </a:ext>
            </a:extLst>
          </a:blip>
          <a:srcRect t="3799" r="2724" b="13689"/>
          <a:stretch/>
        </p:blipFill>
        <p:spPr bwMode="auto">
          <a:xfrm>
            <a:off x="0" y="-1"/>
            <a:ext cx="9144000" cy="51371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 name="Rectangle 23"/>
          <p:cNvSpPr/>
          <p:nvPr/>
        </p:nvSpPr>
        <p:spPr>
          <a:xfrm>
            <a:off x="0" y="1"/>
            <a:ext cx="9144000" cy="5238748"/>
          </a:xfrm>
          <a:prstGeom prst="rect">
            <a:avLst/>
          </a:prstGeom>
          <a:solidFill>
            <a:srgbClr val="D9D9D9">
              <a:alpha val="3411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p>
        </p:txBody>
      </p:sp>
      <p:sp>
        <p:nvSpPr>
          <p:cNvPr id="25" name="Rectangle 24"/>
          <p:cNvSpPr/>
          <p:nvPr/>
        </p:nvSpPr>
        <p:spPr>
          <a:xfrm>
            <a:off x="0" y="4421188"/>
            <a:ext cx="9144000" cy="715962"/>
          </a:xfrm>
          <a:prstGeom prst="rect">
            <a:avLst/>
          </a:prstGeom>
          <a:solidFill>
            <a:srgbClr val="FFFFFF"/>
          </a:solidFill>
          <a:ln>
            <a:noFill/>
          </a:ln>
        </p:spPr>
        <p:style>
          <a:lnRef idx="1">
            <a:schemeClr val="accent1"/>
          </a:lnRef>
          <a:fillRef idx="3">
            <a:schemeClr val="accent1"/>
          </a:fillRef>
          <a:effectRef idx="2">
            <a:schemeClr val="accent1"/>
          </a:effectRef>
          <a:fontRef idx="minor">
            <a:schemeClr val="lt1"/>
          </a:fontRef>
        </p:style>
        <p:txBody>
          <a:bodyPr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defRPr/>
            </a:pPr>
            <a:endParaRPr lang="fr-FR"/>
          </a:p>
        </p:txBody>
      </p:sp>
      <p:cxnSp>
        <p:nvCxnSpPr>
          <p:cNvPr id="26" name="Connecteur droit 25"/>
          <p:cNvCxnSpPr/>
          <p:nvPr/>
        </p:nvCxnSpPr>
        <p:spPr>
          <a:xfrm flipH="1">
            <a:off x="2" y="4421188"/>
            <a:ext cx="9612558" cy="0"/>
          </a:xfrm>
          <a:prstGeom prst="line">
            <a:avLst/>
          </a:prstGeom>
          <a:ln>
            <a:solidFill>
              <a:srgbClr val="25408F"/>
            </a:solidFill>
          </a:ln>
          <a:effectLst/>
        </p:spPr>
        <p:style>
          <a:lnRef idx="2">
            <a:schemeClr val="accent1"/>
          </a:lnRef>
          <a:fillRef idx="0">
            <a:schemeClr val="accent1"/>
          </a:fillRef>
          <a:effectRef idx="1">
            <a:schemeClr val="accent1"/>
          </a:effectRef>
          <a:fontRef idx="minor">
            <a:schemeClr val="tx1"/>
          </a:fontRef>
        </p:style>
      </p:cxnSp>
      <p:sp>
        <p:nvSpPr>
          <p:cNvPr id="27" name="ZoneTexte 14"/>
          <p:cNvSpPr txBox="1">
            <a:spLocks noChangeArrowheads="1"/>
          </p:cNvSpPr>
          <p:nvPr/>
        </p:nvSpPr>
        <p:spPr bwMode="auto">
          <a:xfrm>
            <a:off x="403225" y="4625976"/>
            <a:ext cx="8337550"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algn="ctr"/>
            <a:r>
              <a:rPr lang="fr-FR" altLang="fr-FR" sz="1200" dirty="0">
                <a:latin typeface="Verdana" pitchFamily="34" charset="0"/>
                <a:ea typeface="Verdana" pitchFamily="34" charset="0"/>
                <a:cs typeface="Verdana" pitchFamily="34" charset="0"/>
              </a:rPr>
              <a:t>© Société financière de la Nef</a:t>
            </a:r>
            <a:endParaRPr lang="fr-FR" altLang="fr-FR" sz="1200" b="1" dirty="0">
              <a:solidFill>
                <a:srgbClr val="31859C"/>
              </a:solidFill>
              <a:latin typeface="Verdana" pitchFamily="34" charset="0"/>
              <a:ea typeface="Verdana" pitchFamily="34" charset="0"/>
              <a:cs typeface="Verdana" pitchFamily="34" charset="0"/>
            </a:endParaRPr>
          </a:p>
        </p:txBody>
      </p:sp>
      <p:pic>
        <p:nvPicPr>
          <p:cNvPr id="28" name="Image 27"/>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309382" y="989308"/>
            <a:ext cx="2525237" cy="252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9" name="ZoneTexte 28"/>
          <p:cNvSpPr txBox="1"/>
          <p:nvPr/>
        </p:nvSpPr>
        <p:spPr>
          <a:xfrm>
            <a:off x="3347864" y="1833809"/>
            <a:ext cx="2448272" cy="923330"/>
          </a:xfrm>
          <a:prstGeom prst="rect">
            <a:avLst/>
          </a:prstGeom>
          <a:noFill/>
        </p:spPr>
        <p:txBody>
          <a:bodyPr wrap="square" rtlCol="0">
            <a:spAutoFit/>
          </a:bodyPr>
          <a:lstStyle/>
          <a:p>
            <a:pPr algn="ctr"/>
            <a:r>
              <a:rPr lang="fr-FR" sz="5400" dirty="0" smtClean="0">
                <a:solidFill>
                  <a:schemeClr val="bg1"/>
                </a:solidFill>
                <a:latin typeface="Verdana" panose="020B0604030504040204" pitchFamily="34" charset="0"/>
                <a:ea typeface="Verdana" panose="020B0604030504040204" pitchFamily="34" charset="0"/>
                <a:cs typeface="Verdana" panose="020B0604030504040204" pitchFamily="34" charset="0"/>
              </a:rPr>
              <a:t>Merci</a:t>
            </a:r>
            <a:endParaRPr lang="fr-FR" sz="5400" dirty="0">
              <a:solidFill>
                <a:schemeClr val="bg1"/>
              </a:solidFill>
              <a:latin typeface="Verdana" panose="020B0604030504040204" pitchFamily="34" charset="0"/>
              <a:ea typeface="Verdana" panose="020B0604030504040204" pitchFamily="34" charset="0"/>
              <a:cs typeface="Verdana" panose="020B0604030504040204" pitchFamily="34" charset="0"/>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3"/>
          <p:cNvSpPr/>
          <p:nvPr/>
        </p:nvSpPr>
        <p:spPr>
          <a:xfrm>
            <a:off x="228603" y="1733550"/>
            <a:ext cx="1978026" cy="2233758"/>
          </a:xfrm>
          <a:prstGeom prst="rect">
            <a:avLst/>
          </a:prstGeom>
          <a:solidFill>
            <a:srgbClr val="FBFBFB"/>
          </a:solidFill>
          <a:ln>
            <a:noFill/>
          </a:ln>
          <a:effectLst>
            <a:outerShdw blurRad="254000" dist="88900" dir="8100000" algn="t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200">
              <a:latin typeface="Verdana" panose="020B0604030504040204" pitchFamily="34" charset="0"/>
              <a:ea typeface="Verdana" panose="020B0604030504040204" pitchFamily="34" charset="0"/>
              <a:cs typeface="Verdana" panose="020B0604030504040204" pitchFamily="34" charset="0"/>
            </a:endParaRPr>
          </a:p>
        </p:txBody>
      </p:sp>
      <p:grpSp>
        <p:nvGrpSpPr>
          <p:cNvPr id="25" name="Groupe 24"/>
          <p:cNvGrpSpPr/>
          <p:nvPr/>
        </p:nvGrpSpPr>
        <p:grpSpPr>
          <a:xfrm>
            <a:off x="228602" y="1733550"/>
            <a:ext cx="1987960" cy="2233758"/>
            <a:chOff x="898297" y="819150"/>
            <a:chExt cx="3222456" cy="3083421"/>
          </a:xfrm>
        </p:grpSpPr>
        <p:pic>
          <p:nvPicPr>
            <p:cNvPr id="26" name="Picture 4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98297" y="819150"/>
              <a:ext cx="3212893" cy="1739511"/>
            </a:xfrm>
            <a:prstGeom prst="rect">
              <a:avLst/>
            </a:prstGeom>
          </p:spPr>
        </p:pic>
        <p:sp>
          <p:nvSpPr>
            <p:cNvPr id="29" name="Rectangle 28"/>
            <p:cNvSpPr/>
            <p:nvPr/>
          </p:nvSpPr>
          <p:spPr>
            <a:xfrm>
              <a:off x="914400" y="2496836"/>
              <a:ext cx="3206353" cy="140573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200">
                <a:latin typeface="Verdana" panose="020B0604030504040204" pitchFamily="34" charset="0"/>
                <a:ea typeface="Verdana" panose="020B0604030504040204" pitchFamily="34" charset="0"/>
                <a:cs typeface="Verdana" panose="020B0604030504040204" pitchFamily="34" charset="0"/>
              </a:endParaRPr>
            </a:p>
          </p:txBody>
        </p:sp>
      </p:grpSp>
      <p:sp>
        <p:nvSpPr>
          <p:cNvPr id="30" name="TextBox 74"/>
          <p:cNvSpPr txBox="1"/>
          <p:nvPr/>
        </p:nvSpPr>
        <p:spPr>
          <a:xfrm>
            <a:off x="281501" y="3155162"/>
            <a:ext cx="1946366" cy="461665"/>
          </a:xfrm>
          <a:prstGeom prst="rect">
            <a:avLst/>
          </a:prstGeom>
          <a:noFill/>
        </p:spPr>
        <p:txBody>
          <a:bodyPr wrap="none" rtlCol="0">
            <a:spAutoFit/>
          </a:bodyPr>
          <a:lstStyle/>
          <a:p>
            <a:pPr algn="ctr"/>
            <a:r>
              <a:rPr lang="fr-FR" sz="1200" dirty="0" smtClean="0">
                <a:solidFill>
                  <a:srgbClr val="002060"/>
                </a:solidFill>
                <a:latin typeface="Verdana" panose="020B0604030504040204" pitchFamily="34" charset="0"/>
                <a:ea typeface="Verdana" panose="020B0604030504040204" pitchFamily="34" charset="0"/>
                <a:cs typeface="Verdana" panose="020B0604030504040204" pitchFamily="34" charset="0"/>
              </a:rPr>
              <a:t>SOCIÉTÉ FINANCIÈRE </a:t>
            </a:r>
          </a:p>
          <a:p>
            <a:pPr algn="ctr"/>
            <a:r>
              <a:rPr lang="fr-FR" sz="1200" dirty="0" smtClean="0">
                <a:solidFill>
                  <a:srgbClr val="002060"/>
                </a:solidFill>
                <a:latin typeface="Verdana" panose="020B0604030504040204" pitchFamily="34" charset="0"/>
                <a:ea typeface="Verdana" panose="020B0604030504040204" pitchFamily="34" charset="0"/>
                <a:cs typeface="Verdana" panose="020B0604030504040204" pitchFamily="34" charset="0"/>
              </a:rPr>
              <a:t>DE LA NEF</a:t>
            </a:r>
            <a:endParaRPr lang="id-ID" sz="1200" dirty="0">
              <a:solidFill>
                <a:srgbClr val="002060"/>
              </a:solidFill>
              <a:latin typeface="Verdana" panose="020B0604030504040204" pitchFamily="34" charset="0"/>
              <a:ea typeface="Verdana" panose="020B0604030504040204" pitchFamily="34" charset="0"/>
              <a:cs typeface="Verdana" panose="020B0604030504040204" pitchFamily="34" charset="0"/>
            </a:endParaRPr>
          </a:p>
        </p:txBody>
      </p:sp>
      <p:cxnSp>
        <p:nvCxnSpPr>
          <p:cNvPr id="31" name="Straight Connector 76"/>
          <p:cNvCxnSpPr/>
          <p:nvPr/>
        </p:nvCxnSpPr>
        <p:spPr>
          <a:xfrm>
            <a:off x="992889" y="3744542"/>
            <a:ext cx="523590" cy="0"/>
          </a:xfrm>
          <a:prstGeom prst="line">
            <a:avLst/>
          </a:prstGeom>
          <a:ln w="635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32" name="Rectangle 31"/>
          <p:cNvSpPr/>
          <p:nvPr/>
        </p:nvSpPr>
        <p:spPr>
          <a:xfrm>
            <a:off x="2464089" y="1733550"/>
            <a:ext cx="1978026" cy="2233758"/>
          </a:xfrm>
          <a:prstGeom prst="rect">
            <a:avLst/>
          </a:prstGeom>
          <a:solidFill>
            <a:srgbClr val="FBFBFB"/>
          </a:solidFill>
          <a:ln>
            <a:noFill/>
          </a:ln>
          <a:effectLst>
            <a:outerShdw blurRad="254000" dist="88900" dir="8100000" algn="t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200">
              <a:latin typeface="Verdana" panose="020B0604030504040204" pitchFamily="34" charset="0"/>
              <a:ea typeface="Verdana" panose="020B0604030504040204" pitchFamily="34" charset="0"/>
              <a:cs typeface="Verdana" panose="020B0604030504040204" pitchFamily="34" charset="0"/>
            </a:endParaRPr>
          </a:p>
        </p:txBody>
      </p:sp>
      <p:sp>
        <p:nvSpPr>
          <p:cNvPr id="35" name="Rectangle 34"/>
          <p:cNvSpPr/>
          <p:nvPr/>
        </p:nvSpPr>
        <p:spPr>
          <a:xfrm>
            <a:off x="2464088" y="2948936"/>
            <a:ext cx="1978026" cy="101837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200">
              <a:latin typeface="Verdana" panose="020B0604030504040204" pitchFamily="34" charset="0"/>
              <a:ea typeface="Verdana" panose="020B0604030504040204" pitchFamily="34" charset="0"/>
              <a:cs typeface="Verdana" panose="020B0604030504040204" pitchFamily="34" charset="0"/>
            </a:endParaRPr>
          </a:p>
        </p:txBody>
      </p:sp>
      <p:sp>
        <p:nvSpPr>
          <p:cNvPr id="36" name="TextBox 74"/>
          <p:cNvSpPr txBox="1"/>
          <p:nvPr/>
        </p:nvSpPr>
        <p:spPr>
          <a:xfrm>
            <a:off x="2769107" y="3169970"/>
            <a:ext cx="1414875" cy="461665"/>
          </a:xfrm>
          <a:prstGeom prst="rect">
            <a:avLst/>
          </a:prstGeom>
          <a:noFill/>
        </p:spPr>
        <p:txBody>
          <a:bodyPr wrap="none" rtlCol="0">
            <a:spAutoFit/>
          </a:bodyPr>
          <a:lstStyle/>
          <a:p>
            <a:pPr algn="ctr"/>
            <a:r>
              <a:rPr lang="fr-FR" sz="1200" dirty="0" smtClean="0">
                <a:solidFill>
                  <a:schemeClr val="tx1">
                    <a:lumMod val="50000"/>
                    <a:lumOff val="50000"/>
                  </a:schemeClr>
                </a:solidFill>
                <a:latin typeface="Verdana" panose="020B0604030504040204" pitchFamily="34" charset="0"/>
                <a:ea typeface="Verdana" panose="020B0604030504040204" pitchFamily="34" charset="0"/>
                <a:cs typeface="Verdana" panose="020B0604030504040204" pitchFamily="34" charset="0"/>
              </a:rPr>
              <a:t>ACTIVITÉ &amp; </a:t>
            </a:r>
          </a:p>
          <a:p>
            <a:pPr algn="ctr"/>
            <a:r>
              <a:rPr lang="fr-FR" sz="1200" dirty="0" smtClean="0">
                <a:solidFill>
                  <a:schemeClr val="tx1">
                    <a:lumMod val="50000"/>
                    <a:lumOff val="50000"/>
                  </a:schemeClr>
                </a:solidFill>
                <a:latin typeface="Verdana" panose="020B0604030504040204" pitchFamily="34" charset="0"/>
                <a:ea typeface="Verdana" panose="020B0604030504040204" pitchFamily="34" charset="0"/>
                <a:cs typeface="Verdana" panose="020B0604030504040204" pitchFamily="34" charset="0"/>
              </a:rPr>
              <a:t>ORGANISATION</a:t>
            </a:r>
            <a:endParaRPr lang="id-ID" sz="1200" dirty="0">
              <a:solidFill>
                <a:srgbClr val="F6AC19"/>
              </a:solidFill>
              <a:latin typeface="Verdana" panose="020B0604030504040204" pitchFamily="34" charset="0"/>
              <a:ea typeface="Verdana" panose="020B0604030504040204" pitchFamily="34" charset="0"/>
              <a:cs typeface="Verdana" panose="020B0604030504040204" pitchFamily="34" charset="0"/>
            </a:endParaRPr>
          </a:p>
        </p:txBody>
      </p:sp>
      <p:cxnSp>
        <p:nvCxnSpPr>
          <p:cNvPr id="37" name="Straight Connector 76"/>
          <p:cNvCxnSpPr/>
          <p:nvPr/>
        </p:nvCxnSpPr>
        <p:spPr>
          <a:xfrm>
            <a:off x="3228375" y="3744542"/>
            <a:ext cx="523590" cy="0"/>
          </a:xfrm>
          <a:prstGeom prst="line">
            <a:avLst/>
          </a:prstGeom>
          <a:ln w="635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38" name="Rectangle 37"/>
          <p:cNvSpPr/>
          <p:nvPr/>
        </p:nvSpPr>
        <p:spPr>
          <a:xfrm>
            <a:off x="4779962" y="1733550"/>
            <a:ext cx="1978026" cy="2233758"/>
          </a:xfrm>
          <a:prstGeom prst="rect">
            <a:avLst/>
          </a:prstGeom>
          <a:solidFill>
            <a:srgbClr val="FBFBFB"/>
          </a:solidFill>
          <a:ln>
            <a:noFill/>
          </a:ln>
          <a:effectLst>
            <a:outerShdw blurRad="254000" dist="88900" dir="8100000" algn="t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200">
              <a:latin typeface="Verdana" panose="020B0604030504040204" pitchFamily="34" charset="0"/>
              <a:ea typeface="Verdana" panose="020B0604030504040204" pitchFamily="34" charset="0"/>
              <a:cs typeface="Verdana" panose="020B0604030504040204" pitchFamily="34" charset="0"/>
            </a:endParaRPr>
          </a:p>
        </p:txBody>
      </p:sp>
      <p:sp>
        <p:nvSpPr>
          <p:cNvPr id="44" name="Rectangle 43"/>
          <p:cNvSpPr/>
          <p:nvPr/>
        </p:nvSpPr>
        <p:spPr>
          <a:xfrm>
            <a:off x="228600" y="2945792"/>
            <a:ext cx="97645" cy="21251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200">
              <a:latin typeface="Verdana" panose="020B0604030504040204" pitchFamily="34" charset="0"/>
              <a:ea typeface="Verdana" panose="020B0604030504040204" pitchFamily="34" charset="0"/>
              <a:cs typeface="Verdana" panose="020B0604030504040204" pitchFamily="34" charset="0"/>
            </a:endParaRPr>
          </a:p>
        </p:txBody>
      </p:sp>
      <p:sp>
        <p:nvSpPr>
          <p:cNvPr id="45" name="Rectangle 44"/>
          <p:cNvSpPr/>
          <p:nvPr/>
        </p:nvSpPr>
        <p:spPr>
          <a:xfrm>
            <a:off x="7010400" y="1733549"/>
            <a:ext cx="1978026" cy="2233758"/>
          </a:xfrm>
          <a:prstGeom prst="rect">
            <a:avLst/>
          </a:prstGeom>
          <a:solidFill>
            <a:srgbClr val="FBFBFB"/>
          </a:solidFill>
          <a:ln>
            <a:noFill/>
          </a:ln>
          <a:effectLst>
            <a:outerShdw blurRad="254000" dist="88900" dir="8100000" algn="t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200">
              <a:latin typeface="Verdana" panose="020B0604030504040204" pitchFamily="34" charset="0"/>
              <a:ea typeface="Verdana" panose="020B0604030504040204" pitchFamily="34" charset="0"/>
              <a:cs typeface="Verdana" panose="020B0604030504040204" pitchFamily="34" charset="0"/>
            </a:endParaRPr>
          </a:p>
        </p:txBody>
      </p:sp>
      <p:sp>
        <p:nvSpPr>
          <p:cNvPr id="48" name="Rectangle 47"/>
          <p:cNvSpPr/>
          <p:nvPr/>
        </p:nvSpPr>
        <p:spPr>
          <a:xfrm>
            <a:off x="7010399" y="2948935"/>
            <a:ext cx="1978026" cy="101837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200">
              <a:latin typeface="Verdana" panose="020B0604030504040204" pitchFamily="34" charset="0"/>
              <a:ea typeface="Verdana" panose="020B0604030504040204" pitchFamily="34" charset="0"/>
              <a:cs typeface="Verdana" panose="020B0604030504040204" pitchFamily="34" charset="0"/>
            </a:endParaRPr>
          </a:p>
        </p:txBody>
      </p:sp>
      <p:sp>
        <p:nvSpPr>
          <p:cNvPr id="49" name="TextBox 74"/>
          <p:cNvSpPr txBox="1"/>
          <p:nvPr/>
        </p:nvSpPr>
        <p:spPr>
          <a:xfrm>
            <a:off x="7359061" y="3247494"/>
            <a:ext cx="1354859" cy="276999"/>
          </a:xfrm>
          <a:prstGeom prst="rect">
            <a:avLst/>
          </a:prstGeom>
          <a:noFill/>
        </p:spPr>
        <p:txBody>
          <a:bodyPr wrap="none" rtlCol="0">
            <a:spAutoFit/>
          </a:bodyPr>
          <a:lstStyle/>
          <a:p>
            <a:pPr algn="ctr"/>
            <a:r>
              <a:rPr lang="fr-FR" sz="1200" dirty="0" smtClean="0">
                <a:solidFill>
                  <a:schemeClr val="tx1">
                    <a:lumMod val="50000"/>
                    <a:lumOff val="50000"/>
                  </a:schemeClr>
                </a:solidFill>
                <a:latin typeface="Verdana" panose="020B0604030504040204" pitchFamily="34" charset="0"/>
                <a:ea typeface="Verdana" panose="020B0604030504040204" pitchFamily="34" charset="0"/>
                <a:cs typeface="Verdana" panose="020B0604030504040204" pitchFamily="34" charset="0"/>
              </a:rPr>
              <a:t>PERSPECTIVES</a:t>
            </a:r>
            <a:endParaRPr lang="id-ID" sz="1200" dirty="0">
              <a:solidFill>
                <a:srgbClr val="F6AC19"/>
              </a:solidFill>
              <a:latin typeface="Verdana" panose="020B0604030504040204" pitchFamily="34" charset="0"/>
              <a:ea typeface="Verdana" panose="020B0604030504040204" pitchFamily="34" charset="0"/>
              <a:cs typeface="Verdana" panose="020B0604030504040204" pitchFamily="34" charset="0"/>
            </a:endParaRPr>
          </a:p>
        </p:txBody>
      </p:sp>
      <p:cxnSp>
        <p:nvCxnSpPr>
          <p:cNvPr id="50" name="Straight Connector 76"/>
          <p:cNvCxnSpPr/>
          <p:nvPr/>
        </p:nvCxnSpPr>
        <p:spPr>
          <a:xfrm>
            <a:off x="7774686" y="3744541"/>
            <a:ext cx="523590" cy="0"/>
          </a:xfrm>
          <a:prstGeom prst="line">
            <a:avLst/>
          </a:prstGeom>
          <a:ln w="635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pic>
        <p:nvPicPr>
          <p:cNvPr id="51" name="Image 1"/>
          <p:cNvPicPr>
            <a:picLocks noChangeAspect="1"/>
          </p:cNvPicPr>
          <p:nvPr/>
        </p:nvPicPr>
        <p:blipFill>
          <a:blip r:embed="rId3" cstate="print">
            <a:extLst>
              <a:ext uri="{BEBA8EAE-BF5A-486C-A8C5-ECC9F3942E4B}">
                <a14:imgProps xmlns:a14="http://schemas.microsoft.com/office/drawing/2010/main">
                  <a14:imgLayer r:embed="rId4">
                    <a14:imgEffect>
                      <a14:saturation sat="0"/>
                    </a14:imgEffect>
                  </a14:imgLayer>
                </a14:imgProps>
              </a:ext>
              <a:ext uri="{28A0092B-C50C-407E-A947-70E740481C1C}">
                <a14:useLocalDpi xmlns:a14="http://schemas.microsoft.com/office/drawing/2010/main" val="0"/>
              </a:ext>
            </a:extLst>
          </a:blip>
          <a:srcRect/>
          <a:stretch>
            <a:fillRect/>
          </a:stretch>
        </p:blipFill>
        <p:spPr bwMode="auto">
          <a:xfrm>
            <a:off x="2464088" y="1733549"/>
            <a:ext cx="1985562" cy="12122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2" name="Picture 41"/>
          <p:cNvPicPr>
            <a:picLocks noChangeAspect="1"/>
          </p:cNvPicPr>
          <p:nvPr/>
        </p:nvPicPr>
        <p:blipFill>
          <a:blip r:embed="rId5">
            <a:extLst>
              <a:ext uri="{BEBA8EAE-BF5A-486C-A8C5-ECC9F3942E4B}">
                <a14:imgProps xmlns:a14="http://schemas.microsoft.com/office/drawing/2010/main">
                  <a14:imgLayer r:embed="rId6">
                    <a14:imgEffect>
                      <a14:saturation sat="0"/>
                    </a14:imgEffect>
                  </a14:imgLayer>
                </a14:imgProps>
              </a:ext>
              <a:ext uri="{28A0092B-C50C-407E-A947-70E740481C1C}">
                <a14:useLocalDpi xmlns:a14="http://schemas.microsoft.com/office/drawing/2010/main" val="0"/>
              </a:ext>
            </a:extLst>
          </a:blip>
          <a:srcRect/>
          <a:stretch>
            <a:fillRect/>
          </a:stretch>
        </p:blipFill>
        <p:spPr bwMode="auto">
          <a:xfrm>
            <a:off x="4786240" y="1729375"/>
            <a:ext cx="1971747" cy="1425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4" name="Picture 41"/>
          <p:cNvPicPr>
            <a:picLocks noChangeAspect="1"/>
          </p:cNvPicPr>
          <p:nvPr/>
        </p:nvPicPr>
        <p:blipFill>
          <a:blip r:embed="rId7">
            <a:extLst>
              <a:ext uri="{BEBA8EAE-BF5A-486C-A8C5-ECC9F3942E4B}">
                <a14:imgProps xmlns:a14="http://schemas.microsoft.com/office/drawing/2010/main">
                  <a14:imgLayer r:embed="rId8">
                    <a14:imgEffect>
                      <a14:sharpenSoften amount="-50000"/>
                    </a14:imgEffect>
                    <a14:imgEffect>
                      <a14:saturation sat="0"/>
                    </a14:imgEffect>
                  </a14:imgLayer>
                </a14:imgProps>
              </a:ext>
              <a:ext uri="{28A0092B-C50C-407E-A947-70E740481C1C}">
                <a14:useLocalDpi xmlns:a14="http://schemas.microsoft.com/office/drawing/2010/main" val="0"/>
              </a:ext>
            </a:extLst>
          </a:blip>
          <a:srcRect/>
          <a:stretch>
            <a:fillRect/>
          </a:stretch>
        </p:blipFill>
        <p:spPr bwMode="auto">
          <a:xfrm>
            <a:off x="7010400" y="1733550"/>
            <a:ext cx="1980000" cy="1306720"/>
          </a:xfrm>
          <a:prstGeom prst="rect">
            <a:avLst/>
          </a:prstGeom>
          <a:solidFill>
            <a:srgbClr val="F39900"/>
          </a:solidFill>
          <a:ln>
            <a:noFill/>
          </a:ln>
          <a:extLst/>
        </p:spPr>
      </p:pic>
      <p:sp>
        <p:nvSpPr>
          <p:cNvPr id="41" name="Rectangle 40"/>
          <p:cNvSpPr/>
          <p:nvPr/>
        </p:nvSpPr>
        <p:spPr>
          <a:xfrm>
            <a:off x="4779961" y="2948936"/>
            <a:ext cx="1978026" cy="101837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200">
              <a:latin typeface="Verdana" panose="020B0604030504040204" pitchFamily="34" charset="0"/>
              <a:ea typeface="Verdana" panose="020B0604030504040204" pitchFamily="34" charset="0"/>
              <a:cs typeface="Verdana" panose="020B0604030504040204" pitchFamily="34" charset="0"/>
            </a:endParaRPr>
          </a:p>
        </p:txBody>
      </p:sp>
      <p:sp>
        <p:nvSpPr>
          <p:cNvPr id="42" name="TextBox 74"/>
          <p:cNvSpPr txBox="1"/>
          <p:nvPr/>
        </p:nvSpPr>
        <p:spPr>
          <a:xfrm>
            <a:off x="4998482" y="3262302"/>
            <a:ext cx="1615122" cy="276999"/>
          </a:xfrm>
          <a:prstGeom prst="rect">
            <a:avLst/>
          </a:prstGeom>
          <a:noFill/>
        </p:spPr>
        <p:txBody>
          <a:bodyPr wrap="none" rtlCol="0">
            <a:spAutoFit/>
          </a:bodyPr>
          <a:lstStyle/>
          <a:p>
            <a:pPr algn="ctr"/>
            <a:r>
              <a:rPr lang="fr-FR" sz="1200" dirty="0" smtClean="0">
                <a:solidFill>
                  <a:schemeClr val="tx1">
                    <a:lumMod val="50000"/>
                    <a:lumOff val="50000"/>
                  </a:schemeClr>
                </a:solidFill>
                <a:latin typeface="Verdana" panose="020B0604030504040204" pitchFamily="34" charset="0"/>
                <a:ea typeface="Verdana" panose="020B0604030504040204" pitchFamily="34" charset="0"/>
                <a:cs typeface="Verdana" panose="020B0604030504040204" pitchFamily="34" charset="0"/>
              </a:rPr>
              <a:t>VIE COOPÉRATIVE</a:t>
            </a:r>
            <a:endParaRPr lang="id-ID" sz="1200" dirty="0">
              <a:solidFill>
                <a:srgbClr val="F6AC19"/>
              </a:solidFill>
              <a:latin typeface="Verdana" panose="020B0604030504040204" pitchFamily="34" charset="0"/>
              <a:ea typeface="Verdana" panose="020B0604030504040204" pitchFamily="34" charset="0"/>
              <a:cs typeface="Verdana" panose="020B0604030504040204" pitchFamily="34" charset="0"/>
            </a:endParaRPr>
          </a:p>
        </p:txBody>
      </p:sp>
      <p:cxnSp>
        <p:nvCxnSpPr>
          <p:cNvPr id="43" name="Straight Connector 76"/>
          <p:cNvCxnSpPr/>
          <p:nvPr/>
        </p:nvCxnSpPr>
        <p:spPr>
          <a:xfrm>
            <a:off x="5544248" y="3744542"/>
            <a:ext cx="523590" cy="0"/>
          </a:xfrm>
          <a:prstGeom prst="line">
            <a:avLst/>
          </a:prstGeom>
          <a:ln w="635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4738181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AutoShape 6"/>
          <p:cNvSpPr>
            <a:spLocks/>
          </p:cNvSpPr>
          <p:nvPr/>
        </p:nvSpPr>
        <p:spPr bwMode="auto">
          <a:xfrm>
            <a:off x="539750" y="431800"/>
            <a:ext cx="5708650" cy="28575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600"/>
                </a:lnTo>
                <a:lnTo>
                  <a:pt x="0" y="2160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38100" tIns="38100" rIns="38100" bIns="38100" anchor="ctr"/>
          <a:lstStyle/>
          <a:p>
            <a:pPr>
              <a:defRPr/>
            </a:pPr>
            <a:r>
              <a:rPr lang="es-ES" sz="2000" dirty="0">
                <a:solidFill>
                  <a:srgbClr val="53585F"/>
                </a:solidFill>
                <a:latin typeface="Verdana" panose="020B0604030504040204" pitchFamily="34" charset="0"/>
                <a:ea typeface="Verdana" panose="020B0604030504040204" pitchFamily="34" charset="0"/>
                <a:cs typeface="Verdana" panose="020B0604030504040204" pitchFamily="34" charset="0"/>
              </a:rPr>
              <a:t>LA SOCIÉTÉ FINANCIÈRE DE LA NEF</a:t>
            </a:r>
            <a:endParaRPr lang="es-ES" sz="800" dirty="0">
              <a:latin typeface="Verdana" panose="020B0604030504040204" pitchFamily="34" charset="0"/>
              <a:ea typeface="Verdana" panose="020B0604030504040204" pitchFamily="34" charset="0"/>
              <a:cs typeface="Verdana" panose="020B0604030504040204" pitchFamily="34" charset="0"/>
            </a:endParaRPr>
          </a:p>
        </p:txBody>
      </p:sp>
      <p:sp>
        <p:nvSpPr>
          <p:cNvPr id="9" name="Text Box 7"/>
          <p:cNvSpPr txBox="1">
            <a:spLocks noChangeArrowheads="1"/>
          </p:cNvSpPr>
          <p:nvPr/>
        </p:nvSpPr>
        <p:spPr bwMode="auto">
          <a:xfrm>
            <a:off x="376238" y="1566226"/>
            <a:ext cx="4682862" cy="1751173"/>
          </a:xfrm>
          <a:prstGeom prst="rect">
            <a:avLst/>
          </a:prstGeom>
          <a:noFill/>
          <a:ln w="9525">
            <a:noFill/>
            <a:miter lim="800000"/>
            <a:headEnd/>
            <a:tailEnd/>
          </a:ln>
        </p:spPr>
        <p:txBody>
          <a:bodyPr wrap="square" lIns="45720" tIns="22860" rIns="45720" bIns="22860" anchor="ctr">
            <a:spAutoFit/>
          </a:bodyPr>
          <a:lstStyle/>
          <a:p>
            <a:pPr defTabSz="1088232" eaLnBrk="1" fontAlgn="auto" hangingPunct="1">
              <a:spcBef>
                <a:spcPts val="0"/>
              </a:spcBef>
              <a:spcAft>
                <a:spcPts val="0"/>
              </a:spcAft>
              <a:defRPr/>
            </a:pPr>
            <a:r>
              <a:rPr lang="fr-FR" dirty="0" smtClean="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rPr>
              <a:t>Unique en </a:t>
            </a:r>
            <a:r>
              <a:rPr lang="fr-FR" dirty="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rPr>
              <a:t>F</a:t>
            </a:r>
            <a:r>
              <a:rPr lang="fr-FR" dirty="0" smtClean="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rPr>
              <a:t>rance, la Nef est une </a:t>
            </a:r>
            <a:r>
              <a:rPr lang="fr-FR" dirty="0" smtClean="0">
                <a:solidFill>
                  <a:srgbClr val="25408F"/>
                </a:solidFill>
                <a:latin typeface="Verdana" panose="020B0604030504040204" pitchFamily="34" charset="0"/>
                <a:ea typeface="Verdana" panose="020B0604030504040204" pitchFamily="34" charset="0"/>
                <a:cs typeface="Verdana" panose="020B0604030504040204" pitchFamily="34" charset="0"/>
              </a:rPr>
              <a:t>coopérative financière </a:t>
            </a:r>
            <a:r>
              <a:rPr lang="fr-FR" dirty="0" smtClean="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rPr>
              <a:t>qui relie des projets ayant une </a:t>
            </a:r>
            <a:r>
              <a:rPr lang="fr-FR" dirty="0" smtClean="0">
                <a:solidFill>
                  <a:srgbClr val="25408F"/>
                </a:solidFill>
                <a:latin typeface="Verdana" panose="020B0604030504040204" pitchFamily="34" charset="0"/>
                <a:ea typeface="Verdana" panose="020B0604030504040204" pitchFamily="34" charset="0"/>
                <a:cs typeface="Verdana" panose="020B0604030504040204" pitchFamily="34" charset="0"/>
              </a:rPr>
              <a:t>utilité sociale, écologique et/ou culturelle </a:t>
            </a:r>
            <a:r>
              <a:rPr lang="fr-FR" dirty="0" smtClean="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rPr>
              <a:t>et des porteurs d’argent désireux de </a:t>
            </a:r>
          </a:p>
          <a:p>
            <a:pPr defTabSz="1088232" eaLnBrk="1" fontAlgn="auto" hangingPunct="1">
              <a:spcBef>
                <a:spcPts val="0"/>
              </a:spcBef>
              <a:spcAft>
                <a:spcPts val="0"/>
              </a:spcAft>
              <a:defRPr/>
            </a:pPr>
            <a:r>
              <a:rPr lang="fr-FR" dirty="0" smtClean="0">
                <a:solidFill>
                  <a:srgbClr val="25408F"/>
                </a:solidFill>
                <a:latin typeface="Verdana" panose="020B0604030504040204" pitchFamily="34" charset="0"/>
                <a:ea typeface="Verdana" panose="020B0604030504040204" pitchFamily="34" charset="0"/>
                <a:cs typeface="Verdana" panose="020B0604030504040204" pitchFamily="34" charset="0"/>
              </a:rPr>
              <a:t>donner du sens </a:t>
            </a:r>
            <a:r>
              <a:rPr lang="fr-FR" dirty="0" smtClean="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rPr>
              <a:t>à leur épargne.</a:t>
            </a:r>
            <a:endParaRPr lang="fr-FR" dirty="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endParaRPr>
          </a:p>
        </p:txBody>
      </p:sp>
      <p:pic>
        <p:nvPicPr>
          <p:cNvPr id="24" name="Picture 4"/>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a:stretch/>
        </p:blipFill>
        <p:spPr bwMode="auto">
          <a:xfrm>
            <a:off x="5128288" y="1276350"/>
            <a:ext cx="3367349" cy="26357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 name="Picture 2" descr="L:\COMMUNICATION\CHANTIERS_COMMUNICATION\2015_Refonte_Docs_Internes\Présentation Nef\Images\Powerpoint\fiance_ethique.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740650" y="3699532"/>
            <a:ext cx="1371600" cy="1350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96797450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AutoShape 6"/>
          <p:cNvSpPr>
            <a:spLocks/>
          </p:cNvSpPr>
          <p:nvPr/>
        </p:nvSpPr>
        <p:spPr bwMode="auto">
          <a:xfrm>
            <a:off x="539750" y="431800"/>
            <a:ext cx="5708650" cy="28575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600"/>
                </a:lnTo>
                <a:lnTo>
                  <a:pt x="0" y="2160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38100" tIns="38100" rIns="38100" bIns="38100" anchor="ctr"/>
          <a:lstStyle/>
          <a:p>
            <a:pPr>
              <a:defRPr/>
            </a:pPr>
            <a:r>
              <a:rPr lang="es-ES" sz="2000" dirty="0">
                <a:solidFill>
                  <a:srgbClr val="53585F"/>
                </a:solidFill>
                <a:latin typeface="Verdana" panose="020B0604030504040204" pitchFamily="34" charset="0"/>
                <a:ea typeface="Verdana" panose="020B0604030504040204" pitchFamily="34" charset="0"/>
                <a:cs typeface="Verdana" panose="020B0604030504040204" pitchFamily="34" charset="0"/>
              </a:rPr>
              <a:t>LA SOCIÉTÉ FINANCIÈRE DE LA NEF</a:t>
            </a:r>
            <a:endParaRPr lang="es-ES" sz="800" dirty="0">
              <a:latin typeface="Verdana" panose="020B0604030504040204" pitchFamily="34" charset="0"/>
              <a:ea typeface="Verdana" panose="020B0604030504040204" pitchFamily="34" charset="0"/>
              <a:cs typeface="Verdana" panose="020B0604030504040204" pitchFamily="34" charset="0"/>
            </a:endParaRPr>
          </a:p>
        </p:txBody>
      </p:sp>
      <p:sp>
        <p:nvSpPr>
          <p:cNvPr id="3" name="Rectangle 2"/>
          <p:cNvSpPr/>
          <p:nvPr/>
        </p:nvSpPr>
        <p:spPr>
          <a:xfrm>
            <a:off x="359253" y="1428750"/>
            <a:ext cx="5262562" cy="2031325"/>
          </a:xfrm>
          <a:prstGeom prst="rect">
            <a:avLst/>
          </a:prstGeom>
        </p:spPr>
        <p:txBody>
          <a:bodyPr wrap="square">
            <a:spAutoFit/>
          </a:bodyPr>
          <a:lstStyle/>
          <a:p>
            <a:pPr defTabSz="1088232" eaLnBrk="1" fontAlgn="auto" hangingPunct="1">
              <a:spcBef>
                <a:spcPts val="0"/>
              </a:spcBef>
              <a:spcAft>
                <a:spcPts val="0"/>
              </a:spcAft>
              <a:defRPr/>
            </a:pPr>
            <a:r>
              <a:rPr lang="fr-FR" dirty="0" smtClean="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rPr>
              <a:t>Dans un souci de </a:t>
            </a:r>
            <a:r>
              <a:rPr lang="fr-FR" dirty="0">
                <a:solidFill>
                  <a:srgbClr val="25408F"/>
                </a:solidFill>
                <a:latin typeface="Verdana" panose="020B0604030504040204" pitchFamily="34" charset="0"/>
                <a:ea typeface="Verdana" panose="020B0604030504040204" pitchFamily="34" charset="0"/>
                <a:cs typeface="Verdana" panose="020B0604030504040204" pitchFamily="34" charset="0"/>
              </a:rPr>
              <a:t>transparence</a:t>
            </a:r>
            <a:r>
              <a:rPr lang="fr-FR" dirty="0" smtClean="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rPr>
              <a:t>, la Nef est le seul établissement financier français à publier chaque année et depuis sa création la </a:t>
            </a:r>
            <a:r>
              <a:rPr lang="fr-FR" dirty="0">
                <a:solidFill>
                  <a:srgbClr val="25408F"/>
                </a:solidFill>
                <a:latin typeface="Verdana" panose="020B0604030504040204" pitchFamily="34" charset="0"/>
                <a:ea typeface="Verdana" panose="020B0604030504040204" pitchFamily="34" charset="0"/>
                <a:cs typeface="Verdana" panose="020B0604030504040204" pitchFamily="34" charset="0"/>
              </a:rPr>
              <a:t>liste intégrale des financements </a:t>
            </a:r>
            <a:r>
              <a:rPr lang="fr-FR" dirty="0" smtClean="0">
                <a:solidFill>
                  <a:srgbClr val="25408F"/>
                </a:solidFill>
                <a:latin typeface="Verdana" panose="020B0604030504040204" pitchFamily="34" charset="0"/>
                <a:ea typeface="Verdana" panose="020B0604030504040204" pitchFamily="34" charset="0"/>
                <a:cs typeface="Verdana" panose="020B0604030504040204" pitchFamily="34" charset="0"/>
              </a:rPr>
              <a:t>débloqués</a:t>
            </a:r>
            <a:r>
              <a:rPr lang="fr-FR" dirty="0" smtClean="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rPr>
              <a:t>. </a:t>
            </a:r>
          </a:p>
          <a:p>
            <a:pPr defTabSz="1088232" eaLnBrk="1" fontAlgn="auto" hangingPunct="1">
              <a:spcBef>
                <a:spcPts val="0"/>
              </a:spcBef>
              <a:spcAft>
                <a:spcPts val="0"/>
              </a:spcAft>
              <a:defRPr/>
            </a:pPr>
            <a:endParaRPr lang="fr-FR" dirty="0" smtClean="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endParaRPr>
          </a:p>
          <a:p>
            <a:pPr defTabSz="1088232" eaLnBrk="1" fontAlgn="auto" hangingPunct="1">
              <a:spcBef>
                <a:spcPts val="0"/>
              </a:spcBef>
              <a:spcAft>
                <a:spcPts val="0"/>
              </a:spcAft>
              <a:defRPr/>
            </a:pPr>
            <a:r>
              <a:rPr lang="fr-FR" dirty="0" smtClean="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rPr>
              <a:t>Chacun peut ainsi voir </a:t>
            </a:r>
            <a:r>
              <a:rPr lang="fr-FR" dirty="0">
                <a:solidFill>
                  <a:srgbClr val="25408F"/>
                </a:solidFill>
                <a:latin typeface="Verdana" panose="020B0604030504040204" pitchFamily="34" charset="0"/>
                <a:ea typeface="Verdana" panose="020B0604030504040204" pitchFamily="34" charset="0"/>
                <a:cs typeface="Verdana" panose="020B0604030504040204" pitchFamily="34" charset="0"/>
              </a:rPr>
              <a:t>où va son </a:t>
            </a:r>
            <a:r>
              <a:rPr lang="fr-FR" dirty="0" smtClean="0">
                <a:solidFill>
                  <a:srgbClr val="25408F"/>
                </a:solidFill>
                <a:latin typeface="Verdana" panose="020B0604030504040204" pitchFamily="34" charset="0"/>
                <a:ea typeface="Verdana" panose="020B0604030504040204" pitchFamily="34" charset="0"/>
                <a:cs typeface="Verdana" panose="020B0604030504040204" pitchFamily="34" charset="0"/>
              </a:rPr>
              <a:t>argent</a:t>
            </a:r>
            <a:r>
              <a:rPr lang="fr-FR" dirty="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rPr>
              <a:t>.</a:t>
            </a:r>
          </a:p>
        </p:txBody>
      </p:sp>
      <p:pic>
        <p:nvPicPr>
          <p:cNvPr id="25" name="Picture 2" descr="L:\COMMUNICATION\CHANTIERS_COMMUNICATION\2015_Refonte_Docs_Internes\Présentation Nef\Images\Powerpoint\fiance_ethique.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740650" y="3699532"/>
            <a:ext cx="1371600" cy="1350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Imag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562600" y="1123950"/>
            <a:ext cx="2038197" cy="2876550"/>
          </a:xfrm>
          <a:prstGeom prst="rect">
            <a:avLst/>
          </a:prstGeom>
        </p:spPr>
      </p:pic>
    </p:spTree>
    <p:extLst>
      <p:ext uri="{BB962C8B-B14F-4D97-AF65-F5344CB8AC3E}">
        <p14:creationId xmlns:p14="http://schemas.microsoft.com/office/powerpoint/2010/main" val="230501242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8" name="Picture 2" descr="L:\COMMUNICATION\CHANTIERS_COMMUNICATION\2015_Refonte_Docs_Internes\Présentation Nef\Images\Powerpoint\crantage_bleuNef.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294980" y="3503263"/>
            <a:ext cx="710792" cy="708723"/>
          </a:xfrm>
          <a:prstGeom prst="rect">
            <a:avLst/>
          </a:prstGeom>
          <a:noFill/>
          <a:extLst>
            <a:ext uri="{909E8E84-426E-40DD-AFC4-6F175D3DCCD1}">
              <a14:hiddenFill xmlns:a14="http://schemas.microsoft.com/office/drawing/2010/main">
                <a:solidFill>
                  <a:srgbClr val="FFFFFF"/>
                </a:solidFill>
              </a14:hiddenFill>
            </a:ext>
          </a:extLst>
        </p:spPr>
      </p:pic>
      <p:pic>
        <p:nvPicPr>
          <p:cNvPr id="90" name="Picture 2" descr="L:\COMMUNICATION\CHANTIERS_COMMUNICATION\2015_Refonte_Docs_Internes\Présentation Nef\Images\Powerpoint\crantage_bleuNef.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234485" y="3520377"/>
            <a:ext cx="710792" cy="708723"/>
          </a:xfrm>
          <a:prstGeom prst="rect">
            <a:avLst/>
          </a:prstGeom>
          <a:noFill/>
          <a:extLst>
            <a:ext uri="{909E8E84-426E-40DD-AFC4-6F175D3DCCD1}">
              <a14:hiddenFill xmlns:a14="http://schemas.microsoft.com/office/drawing/2010/main">
                <a:solidFill>
                  <a:srgbClr val="FFFFFF"/>
                </a:solidFill>
              </a14:hiddenFill>
            </a:ext>
          </a:extLst>
        </p:spPr>
      </p:pic>
      <p:sp>
        <p:nvSpPr>
          <p:cNvPr id="92" name="AutoShape 6"/>
          <p:cNvSpPr>
            <a:spLocks/>
          </p:cNvSpPr>
          <p:nvPr/>
        </p:nvSpPr>
        <p:spPr bwMode="auto">
          <a:xfrm>
            <a:off x="539750" y="431800"/>
            <a:ext cx="5708650" cy="28575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600"/>
                </a:lnTo>
                <a:lnTo>
                  <a:pt x="0" y="2160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38100" tIns="38100" rIns="38100" bIns="38100" anchor="ctr"/>
          <a:lstStyle/>
          <a:p>
            <a:pPr>
              <a:defRPr/>
            </a:pPr>
            <a:r>
              <a:rPr lang="es-ES" sz="2000" dirty="0">
                <a:solidFill>
                  <a:srgbClr val="53585F"/>
                </a:solidFill>
                <a:latin typeface="Verdana" panose="020B0604030504040204" pitchFamily="34" charset="0"/>
                <a:ea typeface="Verdana" panose="020B0604030504040204" pitchFamily="34" charset="0"/>
                <a:cs typeface="Verdana" panose="020B0604030504040204" pitchFamily="34" charset="0"/>
              </a:rPr>
              <a:t>HISTOIRE</a:t>
            </a:r>
            <a:endParaRPr lang="es-ES" sz="800" dirty="0">
              <a:latin typeface="Verdana" panose="020B0604030504040204" pitchFamily="34" charset="0"/>
              <a:ea typeface="Verdana" panose="020B0604030504040204" pitchFamily="34" charset="0"/>
              <a:cs typeface="Verdana" panose="020B0604030504040204" pitchFamily="34" charset="0"/>
            </a:endParaRPr>
          </a:p>
        </p:txBody>
      </p:sp>
      <p:cxnSp>
        <p:nvCxnSpPr>
          <p:cNvPr id="98" name="Connecteur droit 97"/>
          <p:cNvCxnSpPr>
            <a:cxnSpLocks noChangeShapeType="1"/>
          </p:cNvCxnSpPr>
          <p:nvPr/>
        </p:nvCxnSpPr>
        <p:spPr bwMode="auto">
          <a:xfrm>
            <a:off x="4637676" y="3028950"/>
            <a:ext cx="0" cy="644525"/>
          </a:xfrm>
          <a:prstGeom prst="line">
            <a:avLst/>
          </a:prstGeom>
          <a:noFill/>
          <a:ln w="9525" algn="ctr">
            <a:solidFill>
              <a:srgbClr val="25408F"/>
            </a:solidFill>
            <a:prstDash val="sysDash"/>
            <a:miter lim="800000"/>
            <a:headEnd/>
            <a:tailEnd/>
          </a:ln>
          <a:extLst>
            <a:ext uri="{909E8E84-426E-40DD-AFC4-6F175D3DCCD1}">
              <a14:hiddenFill xmlns:a14="http://schemas.microsoft.com/office/drawing/2010/main">
                <a:noFill/>
              </a14:hiddenFill>
            </a:ext>
          </a:extLst>
        </p:spPr>
      </p:cxnSp>
      <p:sp>
        <p:nvSpPr>
          <p:cNvPr id="100" name="ZoneTexte 99"/>
          <p:cNvSpPr txBox="1">
            <a:spLocks noChangeArrowheads="1"/>
          </p:cNvSpPr>
          <p:nvPr/>
        </p:nvSpPr>
        <p:spPr bwMode="auto">
          <a:xfrm>
            <a:off x="228600" y="3662363"/>
            <a:ext cx="944563"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r>
              <a:rPr lang="fr-FR" altLang="fr-FR" b="1" kern="0" dirty="0">
                <a:solidFill>
                  <a:schemeClr val="tx1">
                    <a:lumMod val="75000"/>
                    <a:lumOff val="25000"/>
                  </a:schemeClr>
                </a:solidFill>
                <a:latin typeface="Verdana" panose="020B0604030504040204" pitchFamily="34" charset="0"/>
                <a:ea typeface="Verdana" panose="020B0604030504040204" pitchFamily="34" charset="0"/>
                <a:cs typeface="Verdana" panose="020B0604030504040204" pitchFamily="34" charset="0"/>
              </a:rPr>
              <a:t>1978</a:t>
            </a:r>
          </a:p>
        </p:txBody>
      </p:sp>
      <p:cxnSp>
        <p:nvCxnSpPr>
          <p:cNvPr id="101" name="Connecteur droit 19"/>
          <p:cNvCxnSpPr>
            <a:cxnSpLocks noChangeShapeType="1"/>
          </p:cNvCxnSpPr>
          <p:nvPr/>
        </p:nvCxnSpPr>
        <p:spPr bwMode="auto">
          <a:xfrm flipH="1">
            <a:off x="669925" y="2867025"/>
            <a:ext cx="7920038" cy="0"/>
          </a:xfrm>
          <a:prstGeom prst="line">
            <a:avLst/>
          </a:prstGeom>
          <a:noFill/>
          <a:ln w="12700" algn="ctr">
            <a:solidFill>
              <a:srgbClr val="505050"/>
            </a:solidFill>
            <a:prstDash val="dot"/>
            <a:miter lim="800000"/>
            <a:headEnd/>
            <a:tailEnd/>
          </a:ln>
          <a:extLst>
            <a:ext uri="{909E8E84-426E-40DD-AFC4-6F175D3DCCD1}">
              <a14:hiddenFill xmlns:a14="http://schemas.microsoft.com/office/drawing/2010/main">
                <a:noFill/>
              </a14:hiddenFill>
            </a:ext>
          </a:extLst>
        </p:spPr>
      </p:cxnSp>
      <p:sp>
        <p:nvSpPr>
          <p:cNvPr id="102" name="Ellipse 101"/>
          <p:cNvSpPr/>
          <p:nvPr/>
        </p:nvSpPr>
        <p:spPr>
          <a:xfrm>
            <a:off x="1409700" y="2690813"/>
            <a:ext cx="360363" cy="360362"/>
          </a:xfrm>
          <a:prstGeom prst="ellipse">
            <a:avLst/>
          </a:prstGeom>
          <a:solidFill>
            <a:sysClr val="window" lastClr="FFFFFF"/>
          </a:solidFill>
          <a:ln w="28575" cap="flat" cmpd="sng" algn="ctr">
            <a:solidFill>
              <a:srgbClr val="25408F"/>
            </a:solidFill>
            <a:prstDash val="solid"/>
            <a:miter lim="800000"/>
          </a:ln>
          <a:effectLst/>
        </p:spPr>
        <p:txBody>
          <a:bodyPr anchor="ctr"/>
          <a:lstStyle/>
          <a:p>
            <a:pPr algn="ctr" eaLnBrk="1" fontAlgn="auto" hangingPunct="1">
              <a:spcBef>
                <a:spcPts val="0"/>
              </a:spcBef>
              <a:spcAft>
                <a:spcPts val="0"/>
              </a:spcAft>
              <a:defRPr/>
            </a:pPr>
            <a:endParaRPr lang="fr-FR" sz="1600" kern="0" dirty="0">
              <a:solidFill>
                <a:sysClr val="window" lastClr="FFFFFF"/>
              </a:solidFill>
              <a:latin typeface="Verdana" panose="020B0604030504040204" pitchFamily="34" charset="0"/>
              <a:ea typeface="Verdana" panose="020B0604030504040204" pitchFamily="34" charset="0"/>
              <a:cs typeface="Verdana" panose="020B0604030504040204" pitchFamily="34" charset="0"/>
            </a:endParaRPr>
          </a:p>
        </p:txBody>
      </p:sp>
      <p:sp>
        <p:nvSpPr>
          <p:cNvPr id="104" name="Ellipse 103"/>
          <p:cNvSpPr/>
          <p:nvPr/>
        </p:nvSpPr>
        <p:spPr>
          <a:xfrm>
            <a:off x="4470989" y="2697163"/>
            <a:ext cx="358775" cy="360362"/>
          </a:xfrm>
          <a:prstGeom prst="ellipse">
            <a:avLst/>
          </a:prstGeom>
          <a:solidFill>
            <a:sysClr val="window" lastClr="FFFFFF"/>
          </a:solidFill>
          <a:ln w="28575" cap="flat" cmpd="sng" algn="ctr">
            <a:solidFill>
              <a:srgbClr val="25408F"/>
            </a:solidFill>
            <a:prstDash val="solid"/>
            <a:miter lim="800000"/>
          </a:ln>
          <a:effectLst/>
        </p:spPr>
        <p:txBody>
          <a:bodyPr anchor="ctr"/>
          <a:lstStyle/>
          <a:p>
            <a:pPr algn="ctr" eaLnBrk="1" fontAlgn="auto" hangingPunct="1">
              <a:spcBef>
                <a:spcPts val="0"/>
              </a:spcBef>
              <a:spcAft>
                <a:spcPts val="0"/>
              </a:spcAft>
              <a:defRPr/>
            </a:pPr>
            <a:endParaRPr lang="fr-FR" sz="1600" kern="0">
              <a:solidFill>
                <a:sysClr val="window" lastClr="FFFFFF"/>
              </a:solidFill>
              <a:latin typeface="Verdana" panose="020B0604030504040204" pitchFamily="34" charset="0"/>
              <a:ea typeface="Verdana" panose="020B0604030504040204" pitchFamily="34" charset="0"/>
              <a:cs typeface="Verdana" panose="020B0604030504040204" pitchFamily="34" charset="0"/>
            </a:endParaRPr>
          </a:p>
        </p:txBody>
      </p:sp>
      <p:cxnSp>
        <p:nvCxnSpPr>
          <p:cNvPr id="106" name="Connecteur droit 105"/>
          <p:cNvCxnSpPr>
            <a:cxnSpLocks noChangeShapeType="1"/>
            <a:stCxn id="102" idx="4"/>
          </p:cNvCxnSpPr>
          <p:nvPr/>
        </p:nvCxnSpPr>
        <p:spPr bwMode="auto">
          <a:xfrm flipH="1">
            <a:off x="1587500" y="3051175"/>
            <a:ext cx="1588" cy="644525"/>
          </a:xfrm>
          <a:prstGeom prst="line">
            <a:avLst/>
          </a:prstGeom>
          <a:noFill/>
          <a:ln w="9525" algn="ctr">
            <a:solidFill>
              <a:srgbClr val="25408F"/>
            </a:solidFill>
            <a:prstDash val="sysDash"/>
            <a:miter lim="800000"/>
            <a:headEnd/>
            <a:tailEnd/>
          </a:ln>
          <a:extLst>
            <a:ext uri="{909E8E84-426E-40DD-AFC4-6F175D3DCCD1}">
              <a14:hiddenFill xmlns:a14="http://schemas.microsoft.com/office/drawing/2010/main">
                <a:noFill/>
              </a14:hiddenFill>
            </a:ext>
          </a:extLst>
        </p:spPr>
      </p:cxnSp>
      <p:cxnSp>
        <p:nvCxnSpPr>
          <p:cNvPr id="107" name="Connecteur droit 106"/>
          <p:cNvCxnSpPr>
            <a:cxnSpLocks noChangeShapeType="1"/>
          </p:cNvCxnSpPr>
          <p:nvPr/>
        </p:nvCxnSpPr>
        <p:spPr bwMode="auto">
          <a:xfrm>
            <a:off x="1025525" y="3857625"/>
            <a:ext cx="446088" cy="0"/>
          </a:xfrm>
          <a:prstGeom prst="line">
            <a:avLst/>
          </a:prstGeom>
          <a:noFill/>
          <a:ln w="9525" algn="ctr">
            <a:solidFill>
              <a:srgbClr val="25408F"/>
            </a:solidFill>
            <a:prstDash val="sysDash"/>
            <a:miter lim="800000"/>
            <a:headEnd/>
            <a:tailEnd/>
          </a:ln>
          <a:extLst>
            <a:ext uri="{909E8E84-426E-40DD-AFC4-6F175D3DCCD1}">
              <a14:hiddenFill xmlns:a14="http://schemas.microsoft.com/office/drawing/2010/main">
                <a:noFill/>
              </a14:hiddenFill>
            </a:ext>
          </a:extLst>
        </p:spPr>
      </p:cxnSp>
      <p:cxnSp>
        <p:nvCxnSpPr>
          <p:cNvPr id="111" name="Connecteur droit 110"/>
          <p:cNvCxnSpPr>
            <a:cxnSpLocks noChangeShapeType="1"/>
          </p:cNvCxnSpPr>
          <p:nvPr/>
        </p:nvCxnSpPr>
        <p:spPr bwMode="auto">
          <a:xfrm rot="-5400000">
            <a:off x="4242594" y="3722687"/>
            <a:ext cx="0" cy="358775"/>
          </a:xfrm>
          <a:prstGeom prst="line">
            <a:avLst/>
          </a:prstGeom>
          <a:noFill/>
          <a:ln w="9525" algn="ctr">
            <a:solidFill>
              <a:srgbClr val="25408F"/>
            </a:solidFill>
            <a:prstDash val="sysDash"/>
            <a:miter lim="800000"/>
            <a:headEnd/>
            <a:tailEnd/>
          </a:ln>
          <a:extLst>
            <a:ext uri="{909E8E84-426E-40DD-AFC4-6F175D3DCCD1}">
              <a14:hiddenFill xmlns:a14="http://schemas.microsoft.com/office/drawing/2010/main">
                <a:noFill/>
              </a14:hiddenFill>
            </a:ext>
          </a:extLst>
        </p:spPr>
      </p:cxnSp>
      <p:sp>
        <p:nvSpPr>
          <p:cNvPr id="112" name="ZoneTexte 111"/>
          <p:cNvSpPr txBox="1"/>
          <p:nvPr/>
        </p:nvSpPr>
        <p:spPr>
          <a:xfrm>
            <a:off x="2304051" y="3714750"/>
            <a:ext cx="1889125" cy="369888"/>
          </a:xfrm>
          <a:prstGeom prst="rect">
            <a:avLst/>
          </a:prstGeom>
          <a:noFill/>
        </p:spPr>
        <p:txBody>
          <a:bodyPr>
            <a:spAutoFit/>
          </a:bodyPr>
          <a:lstStyle>
            <a:defPPr>
              <a:defRPr lang="en-US"/>
            </a:defPPr>
            <a:lvl1pPr eaLnBrk="1" fontAlgn="auto" hangingPunct="1">
              <a:spcBef>
                <a:spcPts val="0"/>
              </a:spcBef>
              <a:spcAft>
                <a:spcPts val="0"/>
              </a:spcAft>
              <a:defRPr b="1" kern="0">
                <a:solidFill>
                  <a:schemeClr val="tx1">
                    <a:lumMod val="75000"/>
                    <a:lumOff val="25000"/>
                  </a:schemeClr>
                </a:solidFill>
                <a:latin typeface="Verdana" panose="020B0604030504040204" pitchFamily="34" charset="0"/>
                <a:ea typeface="Verdana" panose="020B0604030504040204" pitchFamily="34" charset="0"/>
                <a:cs typeface="Verdana" panose="020B0604030504040204" pitchFamily="34" charset="0"/>
              </a:defRPr>
            </a:lvl1pPr>
          </a:lstStyle>
          <a:p>
            <a:r>
              <a:rPr lang="fr-FR" dirty="0"/>
              <a:t>25 mai 2014</a:t>
            </a:r>
          </a:p>
        </p:txBody>
      </p:sp>
      <p:cxnSp>
        <p:nvCxnSpPr>
          <p:cNvPr id="113" name="Connecteur droit 112"/>
          <p:cNvCxnSpPr>
            <a:cxnSpLocks noChangeShapeType="1"/>
          </p:cNvCxnSpPr>
          <p:nvPr/>
        </p:nvCxnSpPr>
        <p:spPr bwMode="auto">
          <a:xfrm flipH="1">
            <a:off x="5594350" y="1835150"/>
            <a:ext cx="358775" cy="0"/>
          </a:xfrm>
          <a:prstGeom prst="line">
            <a:avLst/>
          </a:prstGeom>
          <a:noFill/>
          <a:ln w="9525" algn="ctr">
            <a:solidFill>
              <a:srgbClr val="25408F"/>
            </a:solidFill>
            <a:prstDash val="sysDash"/>
            <a:miter lim="800000"/>
            <a:headEnd/>
            <a:tailEnd/>
          </a:ln>
          <a:extLst>
            <a:ext uri="{909E8E84-426E-40DD-AFC4-6F175D3DCCD1}">
              <a14:hiddenFill xmlns:a14="http://schemas.microsoft.com/office/drawing/2010/main">
                <a:noFill/>
              </a14:hiddenFill>
            </a:ext>
          </a:extLst>
        </p:spPr>
      </p:cxnSp>
      <p:sp>
        <p:nvSpPr>
          <p:cNvPr id="115" name="Rectangle 114"/>
          <p:cNvSpPr/>
          <p:nvPr/>
        </p:nvSpPr>
        <p:spPr>
          <a:xfrm>
            <a:off x="314325" y="4357688"/>
            <a:ext cx="1677988" cy="577081"/>
          </a:xfrm>
          <a:prstGeom prst="rect">
            <a:avLst/>
          </a:prstGeom>
        </p:spPr>
        <p:txBody>
          <a:bodyPr>
            <a:spAutoFit/>
          </a:bodyPr>
          <a:lstStyle/>
          <a:p>
            <a:pPr algn="r">
              <a:buSzPct val="130000"/>
              <a:defRPr/>
            </a:pPr>
            <a:r>
              <a:rPr lang="fr-FR" sz="1050" dirty="0">
                <a:solidFill>
                  <a:schemeClr val="tx1">
                    <a:lumMod val="75000"/>
                    <a:lumOff val="25000"/>
                  </a:schemeClr>
                </a:solidFill>
                <a:latin typeface="Verdana" panose="020B0604030504040204" pitchFamily="34" charset="0"/>
                <a:ea typeface="Verdana" panose="020B0604030504040204" pitchFamily="34" charset="0"/>
                <a:cs typeface="Verdana" panose="020B0604030504040204" pitchFamily="34" charset="0"/>
              </a:rPr>
              <a:t>NAISSANCE DE L’ASSOCIATION LA NEF</a:t>
            </a:r>
          </a:p>
        </p:txBody>
      </p:sp>
      <p:sp>
        <p:nvSpPr>
          <p:cNvPr id="117" name="Rectangle 116"/>
          <p:cNvSpPr/>
          <p:nvPr/>
        </p:nvSpPr>
        <p:spPr>
          <a:xfrm>
            <a:off x="1951626" y="4111625"/>
            <a:ext cx="2033588" cy="415498"/>
          </a:xfrm>
          <a:prstGeom prst="rect">
            <a:avLst/>
          </a:prstGeom>
        </p:spPr>
        <p:txBody>
          <a:bodyPr>
            <a:spAutoFit/>
          </a:bodyPr>
          <a:lstStyle/>
          <a:p>
            <a:pPr algn="r">
              <a:buSzPct val="130000"/>
              <a:defRPr/>
            </a:pPr>
            <a:r>
              <a:rPr lang="fr-FR" sz="1050" dirty="0" smtClean="0">
                <a:solidFill>
                  <a:schemeClr val="tx1">
                    <a:lumMod val="75000"/>
                    <a:lumOff val="25000"/>
                  </a:schemeClr>
                </a:solidFill>
                <a:latin typeface="Verdana" panose="020B0604030504040204" pitchFamily="34" charset="0"/>
                <a:ea typeface="Verdana" panose="020B0604030504040204" pitchFamily="34" charset="0"/>
                <a:cs typeface="Verdana" panose="020B0604030504040204" pitchFamily="34" charset="0"/>
              </a:rPr>
              <a:t>ASSEMBLÉE GÉNÉRALE EXTRAORDINAIRE</a:t>
            </a:r>
            <a:endParaRPr lang="fr-FR" sz="1050" dirty="0">
              <a:solidFill>
                <a:schemeClr val="tx1">
                  <a:lumMod val="75000"/>
                  <a:lumOff val="25000"/>
                </a:schemeClr>
              </a:solidFill>
              <a:latin typeface="Verdana" panose="020B0604030504040204" pitchFamily="34" charset="0"/>
              <a:ea typeface="Verdana" panose="020B0604030504040204" pitchFamily="34" charset="0"/>
              <a:cs typeface="Verdana" panose="020B0604030504040204" pitchFamily="34" charset="0"/>
            </a:endParaRPr>
          </a:p>
        </p:txBody>
      </p:sp>
      <p:grpSp>
        <p:nvGrpSpPr>
          <p:cNvPr id="119" name="Group 57"/>
          <p:cNvGrpSpPr/>
          <p:nvPr/>
        </p:nvGrpSpPr>
        <p:grpSpPr>
          <a:xfrm>
            <a:off x="1409298" y="3660331"/>
            <a:ext cx="419758" cy="402211"/>
            <a:chOff x="3440113" y="1050925"/>
            <a:chExt cx="390525" cy="333374"/>
          </a:xfrm>
          <a:solidFill>
            <a:sysClr val="window" lastClr="FFFFFF"/>
          </a:solidFill>
        </p:grpSpPr>
        <p:sp>
          <p:nvSpPr>
            <p:cNvPr id="120" name="Freeform 8"/>
            <p:cNvSpPr>
              <a:spLocks/>
            </p:cNvSpPr>
            <p:nvPr/>
          </p:nvSpPr>
          <p:spPr bwMode="auto">
            <a:xfrm>
              <a:off x="3563938" y="1244600"/>
              <a:ext cx="69850" cy="71438"/>
            </a:xfrm>
            <a:custGeom>
              <a:avLst/>
              <a:gdLst>
                <a:gd name="T0" fmla="*/ 44 w 44"/>
                <a:gd name="T1" fmla="*/ 25 h 45"/>
                <a:gd name="T2" fmla="*/ 19 w 44"/>
                <a:gd name="T3" fmla="*/ 0 h 45"/>
                <a:gd name="T4" fmla="*/ 19 w 44"/>
                <a:gd name="T5" fmla="*/ 0 h 45"/>
                <a:gd name="T6" fmla="*/ 0 w 44"/>
                <a:gd name="T7" fmla="*/ 45 h 45"/>
                <a:gd name="T8" fmla="*/ 44 w 44"/>
                <a:gd name="T9" fmla="*/ 25 h 45"/>
              </a:gdLst>
              <a:ahLst/>
              <a:cxnLst>
                <a:cxn ang="0">
                  <a:pos x="T0" y="T1"/>
                </a:cxn>
                <a:cxn ang="0">
                  <a:pos x="T2" y="T3"/>
                </a:cxn>
                <a:cxn ang="0">
                  <a:pos x="T4" y="T5"/>
                </a:cxn>
                <a:cxn ang="0">
                  <a:pos x="T6" y="T7"/>
                </a:cxn>
                <a:cxn ang="0">
                  <a:pos x="T8" y="T9"/>
                </a:cxn>
              </a:cxnLst>
              <a:rect l="0" t="0" r="r" b="b"/>
              <a:pathLst>
                <a:path w="44" h="45">
                  <a:moveTo>
                    <a:pt x="44" y="25"/>
                  </a:moveTo>
                  <a:lnTo>
                    <a:pt x="19" y="0"/>
                  </a:lnTo>
                  <a:lnTo>
                    <a:pt x="19" y="0"/>
                  </a:lnTo>
                  <a:lnTo>
                    <a:pt x="0" y="45"/>
                  </a:lnTo>
                  <a:lnTo>
                    <a:pt x="44" y="2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fontAlgn="auto" hangingPunct="1">
                <a:spcBef>
                  <a:spcPts val="0"/>
                </a:spcBef>
                <a:spcAft>
                  <a:spcPts val="0"/>
                </a:spcAft>
                <a:defRPr/>
              </a:pPr>
              <a:endParaRPr lang="en-US" sz="1600" kern="0">
                <a:solidFill>
                  <a:sysClr val="windowText" lastClr="000000"/>
                </a:solidFill>
                <a:latin typeface="Verdana" panose="020B0604030504040204" pitchFamily="34" charset="0"/>
                <a:ea typeface="Verdana" panose="020B0604030504040204" pitchFamily="34" charset="0"/>
                <a:cs typeface="Verdana" panose="020B0604030504040204" pitchFamily="34" charset="0"/>
              </a:endParaRPr>
            </a:p>
          </p:txBody>
        </p:sp>
        <p:sp>
          <p:nvSpPr>
            <p:cNvPr id="121" name="Rectangle 9"/>
            <p:cNvSpPr>
              <a:spLocks noChangeArrowheads="1"/>
            </p:cNvSpPr>
            <p:nvPr/>
          </p:nvSpPr>
          <p:spPr bwMode="auto">
            <a:xfrm>
              <a:off x="3633788" y="1284288"/>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eaLnBrk="1" fontAlgn="auto" hangingPunct="1">
                <a:spcBef>
                  <a:spcPts val="0"/>
                </a:spcBef>
                <a:spcAft>
                  <a:spcPts val="0"/>
                </a:spcAft>
                <a:defRPr/>
              </a:pPr>
              <a:endParaRPr lang="en-US" sz="1600" kern="0">
                <a:solidFill>
                  <a:sysClr val="windowText" lastClr="000000"/>
                </a:solidFill>
                <a:latin typeface="Verdana" panose="020B0604030504040204" pitchFamily="34" charset="0"/>
                <a:ea typeface="Verdana" panose="020B0604030504040204" pitchFamily="34" charset="0"/>
                <a:cs typeface="Verdana" panose="020B0604030504040204" pitchFamily="34" charset="0"/>
              </a:endParaRPr>
            </a:p>
          </p:txBody>
        </p:sp>
        <p:sp>
          <p:nvSpPr>
            <p:cNvPr id="122" name="Freeform 10"/>
            <p:cNvSpPr>
              <a:spLocks/>
            </p:cNvSpPr>
            <p:nvPr/>
          </p:nvSpPr>
          <p:spPr bwMode="auto">
            <a:xfrm>
              <a:off x="3605213" y="1074738"/>
              <a:ext cx="176213" cy="176213"/>
            </a:xfrm>
            <a:custGeom>
              <a:avLst/>
              <a:gdLst>
                <a:gd name="T0" fmla="*/ 101 w 111"/>
                <a:gd name="T1" fmla="*/ 0 h 111"/>
                <a:gd name="T2" fmla="*/ 0 w 111"/>
                <a:gd name="T3" fmla="*/ 101 h 111"/>
                <a:gd name="T4" fmla="*/ 10 w 111"/>
                <a:gd name="T5" fmla="*/ 111 h 111"/>
                <a:gd name="T6" fmla="*/ 111 w 111"/>
                <a:gd name="T7" fmla="*/ 10 h 111"/>
                <a:gd name="T8" fmla="*/ 101 w 111"/>
                <a:gd name="T9" fmla="*/ 0 h 111"/>
              </a:gdLst>
              <a:ahLst/>
              <a:cxnLst>
                <a:cxn ang="0">
                  <a:pos x="T0" y="T1"/>
                </a:cxn>
                <a:cxn ang="0">
                  <a:pos x="T2" y="T3"/>
                </a:cxn>
                <a:cxn ang="0">
                  <a:pos x="T4" y="T5"/>
                </a:cxn>
                <a:cxn ang="0">
                  <a:pos x="T6" y="T7"/>
                </a:cxn>
                <a:cxn ang="0">
                  <a:pos x="T8" y="T9"/>
                </a:cxn>
              </a:cxnLst>
              <a:rect l="0" t="0" r="r" b="b"/>
              <a:pathLst>
                <a:path w="111" h="111">
                  <a:moveTo>
                    <a:pt x="101" y="0"/>
                  </a:moveTo>
                  <a:lnTo>
                    <a:pt x="0" y="101"/>
                  </a:lnTo>
                  <a:lnTo>
                    <a:pt x="10" y="111"/>
                  </a:lnTo>
                  <a:lnTo>
                    <a:pt x="111" y="10"/>
                  </a:lnTo>
                  <a:lnTo>
                    <a:pt x="101"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fontAlgn="auto" hangingPunct="1">
                <a:spcBef>
                  <a:spcPts val="0"/>
                </a:spcBef>
                <a:spcAft>
                  <a:spcPts val="0"/>
                </a:spcAft>
                <a:defRPr/>
              </a:pPr>
              <a:endParaRPr lang="en-US" sz="1600" kern="0">
                <a:solidFill>
                  <a:sysClr val="windowText" lastClr="000000"/>
                </a:solidFill>
                <a:latin typeface="Verdana" panose="020B0604030504040204" pitchFamily="34" charset="0"/>
                <a:ea typeface="Verdana" panose="020B0604030504040204" pitchFamily="34" charset="0"/>
                <a:cs typeface="Verdana" panose="020B0604030504040204" pitchFamily="34" charset="0"/>
              </a:endParaRPr>
            </a:p>
          </p:txBody>
        </p:sp>
        <p:sp>
          <p:nvSpPr>
            <p:cNvPr id="123" name="Freeform 11"/>
            <p:cNvSpPr>
              <a:spLocks/>
            </p:cNvSpPr>
            <p:nvPr/>
          </p:nvSpPr>
          <p:spPr bwMode="auto">
            <a:xfrm>
              <a:off x="3629026" y="1098551"/>
              <a:ext cx="177799" cy="177800"/>
            </a:xfrm>
            <a:custGeom>
              <a:avLst/>
              <a:gdLst>
                <a:gd name="T0" fmla="*/ 0 w 112"/>
                <a:gd name="T1" fmla="*/ 102 h 112"/>
                <a:gd name="T2" fmla="*/ 10 w 112"/>
                <a:gd name="T3" fmla="*/ 112 h 112"/>
                <a:gd name="T4" fmla="*/ 112 w 112"/>
                <a:gd name="T5" fmla="*/ 12 h 112"/>
                <a:gd name="T6" fmla="*/ 102 w 112"/>
                <a:gd name="T7" fmla="*/ 0 h 112"/>
                <a:gd name="T8" fmla="*/ 0 w 112"/>
                <a:gd name="T9" fmla="*/ 102 h 112"/>
              </a:gdLst>
              <a:ahLst/>
              <a:cxnLst>
                <a:cxn ang="0">
                  <a:pos x="T0" y="T1"/>
                </a:cxn>
                <a:cxn ang="0">
                  <a:pos x="T2" y="T3"/>
                </a:cxn>
                <a:cxn ang="0">
                  <a:pos x="T4" y="T5"/>
                </a:cxn>
                <a:cxn ang="0">
                  <a:pos x="T6" y="T7"/>
                </a:cxn>
                <a:cxn ang="0">
                  <a:pos x="T8" y="T9"/>
                </a:cxn>
              </a:cxnLst>
              <a:rect l="0" t="0" r="r" b="b"/>
              <a:pathLst>
                <a:path w="112" h="112">
                  <a:moveTo>
                    <a:pt x="0" y="102"/>
                  </a:moveTo>
                  <a:lnTo>
                    <a:pt x="10" y="112"/>
                  </a:lnTo>
                  <a:lnTo>
                    <a:pt x="112" y="12"/>
                  </a:lnTo>
                  <a:lnTo>
                    <a:pt x="102" y="0"/>
                  </a:lnTo>
                  <a:lnTo>
                    <a:pt x="0" y="10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fontAlgn="auto" hangingPunct="1">
                <a:spcBef>
                  <a:spcPts val="0"/>
                </a:spcBef>
                <a:spcAft>
                  <a:spcPts val="0"/>
                </a:spcAft>
                <a:defRPr/>
              </a:pPr>
              <a:endParaRPr lang="en-US" sz="1600" kern="0">
                <a:solidFill>
                  <a:sysClr val="windowText" lastClr="000000"/>
                </a:solidFill>
                <a:latin typeface="Verdana" panose="020B0604030504040204" pitchFamily="34" charset="0"/>
                <a:ea typeface="Verdana" panose="020B0604030504040204" pitchFamily="34" charset="0"/>
                <a:cs typeface="Verdana" panose="020B0604030504040204" pitchFamily="34" charset="0"/>
              </a:endParaRPr>
            </a:p>
          </p:txBody>
        </p:sp>
        <p:sp>
          <p:nvSpPr>
            <p:cNvPr id="124" name="Freeform 12"/>
            <p:cNvSpPr>
              <a:spLocks/>
            </p:cNvSpPr>
            <p:nvPr/>
          </p:nvSpPr>
          <p:spPr bwMode="auto">
            <a:xfrm>
              <a:off x="3775075" y="1050925"/>
              <a:ext cx="55563" cy="52388"/>
            </a:xfrm>
            <a:custGeom>
              <a:avLst/>
              <a:gdLst>
                <a:gd name="T0" fmla="*/ 14 w 21"/>
                <a:gd name="T1" fmla="*/ 6 h 20"/>
                <a:gd name="T2" fmla="*/ 0 w 21"/>
                <a:gd name="T3" fmla="*/ 6 h 20"/>
                <a:gd name="T4" fmla="*/ 15 w 21"/>
                <a:gd name="T5" fmla="*/ 20 h 20"/>
                <a:gd name="T6" fmla="*/ 14 w 21"/>
                <a:gd name="T7" fmla="*/ 6 h 20"/>
              </a:gdLst>
              <a:ahLst/>
              <a:cxnLst>
                <a:cxn ang="0">
                  <a:pos x="T0" y="T1"/>
                </a:cxn>
                <a:cxn ang="0">
                  <a:pos x="T2" y="T3"/>
                </a:cxn>
                <a:cxn ang="0">
                  <a:pos x="T4" y="T5"/>
                </a:cxn>
                <a:cxn ang="0">
                  <a:pos x="T6" y="T7"/>
                </a:cxn>
              </a:cxnLst>
              <a:rect l="0" t="0" r="r" b="b"/>
              <a:pathLst>
                <a:path w="21" h="20">
                  <a:moveTo>
                    <a:pt x="14" y="6"/>
                  </a:moveTo>
                  <a:cubicBezTo>
                    <a:pt x="8" y="0"/>
                    <a:pt x="0" y="6"/>
                    <a:pt x="0" y="6"/>
                  </a:cubicBezTo>
                  <a:cubicBezTo>
                    <a:pt x="15" y="20"/>
                    <a:pt x="15" y="20"/>
                    <a:pt x="15" y="20"/>
                  </a:cubicBezTo>
                  <a:cubicBezTo>
                    <a:pt x="15" y="20"/>
                    <a:pt x="21" y="14"/>
                    <a:pt x="14"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fontAlgn="auto" hangingPunct="1">
                <a:spcBef>
                  <a:spcPts val="0"/>
                </a:spcBef>
                <a:spcAft>
                  <a:spcPts val="0"/>
                </a:spcAft>
                <a:defRPr/>
              </a:pPr>
              <a:endParaRPr lang="en-US" sz="1600" kern="0">
                <a:solidFill>
                  <a:sysClr val="windowText" lastClr="000000"/>
                </a:solidFill>
                <a:latin typeface="Verdana" panose="020B0604030504040204" pitchFamily="34" charset="0"/>
                <a:ea typeface="Verdana" panose="020B0604030504040204" pitchFamily="34" charset="0"/>
                <a:cs typeface="Verdana" panose="020B0604030504040204" pitchFamily="34" charset="0"/>
              </a:endParaRPr>
            </a:p>
          </p:txBody>
        </p:sp>
        <p:sp>
          <p:nvSpPr>
            <p:cNvPr id="125" name="Freeform 13"/>
            <p:cNvSpPr>
              <a:spLocks/>
            </p:cNvSpPr>
            <p:nvPr/>
          </p:nvSpPr>
          <p:spPr bwMode="auto">
            <a:xfrm>
              <a:off x="3440113" y="1058862"/>
              <a:ext cx="327025" cy="325437"/>
            </a:xfrm>
            <a:custGeom>
              <a:avLst/>
              <a:gdLst>
                <a:gd name="T0" fmla="*/ 182 w 206"/>
                <a:gd name="T1" fmla="*/ 180 h 205"/>
                <a:gd name="T2" fmla="*/ 25 w 206"/>
                <a:gd name="T3" fmla="*/ 180 h 205"/>
                <a:gd name="T4" fmla="*/ 25 w 206"/>
                <a:gd name="T5" fmla="*/ 25 h 205"/>
                <a:gd name="T6" fmla="*/ 172 w 206"/>
                <a:gd name="T7" fmla="*/ 25 h 205"/>
                <a:gd name="T8" fmla="*/ 198 w 206"/>
                <a:gd name="T9" fmla="*/ 0 h 205"/>
                <a:gd name="T10" fmla="*/ 0 w 206"/>
                <a:gd name="T11" fmla="*/ 0 h 205"/>
                <a:gd name="T12" fmla="*/ 0 w 206"/>
                <a:gd name="T13" fmla="*/ 205 h 205"/>
                <a:gd name="T14" fmla="*/ 206 w 206"/>
                <a:gd name="T15" fmla="*/ 205 h 205"/>
                <a:gd name="T16" fmla="*/ 206 w 206"/>
                <a:gd name="T17" fmla="*/ 76 h 205"/>
                <a:gd name="T18" fmla="*/ 182 w 206"/>
                <a:gd name="T19" fmla="*/ 101 h 205"/>
                <a:gd name="T20" fmla="*/ 182 w 206"/>
                <a:gd name="T21" fmla="*/ 180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06" h="205">
                  <a:moveTo>
                    <a:pt x="182" y="180"/>
                  </a:moveTo>
                  <a:lnTo>
                    <a:pt x="25" y="180"/>
                  </a:lnTo>
                  <a:lnTo>
                    <a:pt x="25" y="25"/>
                  </a:lnTo>
                  <a:lnTo>
                    <a:pt x="172" y="25"/>
                  </a:lnTo>
                  <a:lnTo>
                    <a:pt x="198" y="0"/>
                  </a:lnTo>
                  <a:lnTo>
                    <a:pt x="0" y="0"/>
                  </a:lnTo>
                  <a:lnTo>
                    <a:pt x="0" y="205"/>
                  </a:lnTo>
                  <a:lnTo>
                    <a:pt x="206" y="205"/>
                  </a:lnTo>
                  <a:lnTo>
                    <a:pt x="206" y="76"/>
                  </a:lnTo>
                  <a:lnTo>
                    <a:pt x="182" y="101"/>
                  </a:lnTo>
                  <a:lnTo>
                    <a:pt x="182" y="18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fontAlgn="auto" hangingPunct="1">
                <a:spcBef>
                  <a:spcPts val="0"/>
                </a:spcBef>
                <a:spcAft>
                  <a:spcPts val="0"/>
                </a:spcAft>
                <a:defRPr/>
              </a:pPr>
              <a:endParaRPr lang="en-US" sz="1600" kern="0">
                <a:solidFill>
                  <a:sysClr val="windowText" lastClr="000000"/>
                </a:solidFill>
                <a:latin typeface="Verdana" panose="020B0604030504040204" pitchFamily="34" charset="0"/>
                <a:ea typeface="Verdana" panose="020B0604030504040204" pitchFamily="34" charset="0"/>
                <a:cs typeface="Verdana" panose="020B0604030504040204" pitchFamily="34" charset="0"/>
              </a:endParaRPr>
            </a:p>
          </p:txBody>
        </p:sp>
      </p:grpSp>
      <p:grpSp>
        <p:nvGrpSpPr>
          <p:cNvPr id="3" name="Groupe 2"/>
          <p:cNvGrpSpPr/>
          <p:nvPr/>
        </p:nvGrpSpPr>
        <p:grpSpPr>
          <a:xfrm>
            <a:off x="1248569" y="966788"/>
            <a:ext cx="2223088" cy="2103437"/>
            <a:chOff x="1025525" y="966788"/>
            <a:chExt cx="2223088" cy="2103437"/>
          </a:xfrm>
        </p:grpSpPr>
        <p:pic>
          <p:nvPicPr>
            <p:cNvPr id="89" name="Picture 2" descr="L:\COMMUNICATION\CHANTIERS_COMMUNICATION\2015_Refonte_Docs_Internes\Présentation Nef\Images\Powerpoint\crantage_bleuNef.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537821" y="1528413"/>
              <a:ext cx="710792" cy="708723"/>
            </a:xfrm>
            <a:prstGeom prst="rect">
              <a:avLst/>
            </a:prstGeom>
            <a:noFill/>
            <a:extLst>
              <a:ext uri="{909E8E84-426E-40DD-AFC4-6F175D3DCCD1}">
                <a14:hiddenFill xmlns:a14="http://schemas.microsoft.com/office/drawing/2010/main">
                  <a:solidFill>
                    <a:srgbClr val="FFFFFF"/>
                  </a:solidFill>
                </a14:hiddenFill>
              </a:ext>
            </a:extLst>
          </p:spPr>
        </p:pic>
        <p:cxnSp>
          <p:nvCxnSpPr>
            <p:cNvPr id="99" name="Connecteur droit 98"/>
            <p:cNvCxnSpPr>
              <a:cxnSpLocks noChangeShapeType="1"/>
            </p:cNvCxnSpPr>
            <p:nvPr/>
          </p:nvCxnSpPr>
          <p:spPr bwMode="auto">
            <a:xfrm flipH="1">
              <a:off x="2856707" y="2133600"/>
              <a:ext cx="1588" cy="646113"/>
            </a:xfrm>
            <a:prstGeom prst="line">
              <a:avLst/>
            </a:prstGeom>
            <a:noFill/>
            <a:ln w="9525" algn="ctr">
              <a:solidFill>
                <a:srgbClr val="25408F"/>
              </a:solidFill>
              <a:prstDash val="sysDash"/>
              <a:miter lim="800000"/>
              <a:headEnd/>
              <a:tailEnd/>
            </a:ln>
            <a:extLst>
              <a:ext uri="{909E8E84-426E-40DD-AFC4-6F175D3DCCD1}">
                <a14:hiddenFill xmlns:a14="http://schemas.microsoft.com/office/drawing/2010/main">
                  <a:noFill/>
                </a14:hiddenFill>
              </a:ext>
            </a:extLst>
          </p:spPr>
        </p:cxnSp>
        <p:sp>
          <p:nvSpPr>
            <p:cNvPr id="103" name="Ellipse 102"/>
            <p:cNvSpPr/>
            <p:nvPr/>
          </p:nvSpPr>
          <p:spPr>
            <a:xfrm>
              <a:off x="2677320" y="2709863"/>
              <a:ext cx="360362" cy="360362"/>
            </a:xfrm>
            <a:prstGeom prst="ellipse">
              <a:avLst/>
            </a:prstGeom>
            <a:solidFill>
              <a:sysClr val="window" lastClr="FFFFFF"/>
            </a:solidFill>
            <a:ln w="28575" cap="flat" cmpd="sng" algn="ctr">
              <a:solidFill>
                <a:srgbClr val="25408F"/>
              </a:solidFill>
              <a:prstDash val="solid"/>
              <a:miter lim="800000"/>
            </a:ln>
            <a:effectLst/>
          </p:spPr>
          <p:txBody>
            <a:bodyPr anchor="ctr"/>
            <a:lstStyle/>
            <a:p>
              <a:pPr algn="ctr" eaLnBrk="1" fontAlgn="auto" hangingPunct="1">
                <a:spcBef>
                  <a:spcPts val="0"/>
                </a:spcBef>
                <a:spcAft>
                  <a:spcPts val="0"/>
                </a:spcAft>
                <a:defRPr/>
              </a:pPr>
              <a:endParaRPr lang="fr-FR" sz="1600" kern="0">
                <a:solidFill>
                  <a:srgbClr val="195191"/>
                </a:solidFill>
                <a:latin typeface="Verdana" panose="020B0604030504040204" pitchFamily="34" charset="0"/>
                <a:ea typeface="Verdana" panose="020B0604030504040204" pitchFamily="34" charset="0"/>
                <a:cs typeface="Verdana" panose="020B0604030504040204" pitchFamily="34" charset="0"/>
              </a:endParaRPr>
            </a:p>
          </p:txBody>
        </p:sp>
        <p:cxnSp>
          <p:nvCxnSpPr>
            <p:cNvPr id="108" name="Connecteur droit 107"/>
            <p:cNvCxnSpPr>
              <a:cxnSpLocks noChangeShapeType="1"/>
            </p:cNvCxnSpPr>
            <p:nvPr/>
          </p:nvCxnSpPr>
          <p:spPr bwMode="auto">
            <a:xfrm>
              <a:off x="2865440" y="1179513"/>
              <a:ext cx="0" cy="360362"/>
            </a:xfrm>
            <a:prstGeom prst="line">
              <a:avLst/>
            </a:prstGeom>
            <a:noFill/>
            <a:ln w="9525" algn="ctr">
              <a:solidFill>
                <a:srgbClr val="25408F"/>
              </a:solidFill>
              <a:prstDash val="sysDash"/>
              <a:miter lim="800000"/>
              <a:headEnd/>
              <a:tailEnd/>
            </a:ln>
            <a:extLst>
              <a:ext uri="{909E8E84-426E-40DD-AFC4-6F175D3DCCD1}">
                <a14:hiddenFill xmlns:a14="http://schemas.microsoft.com/office/drawing/2010/main">
                  <a:noFill/>
                </a14:hiddenFill>
              </a:ext>
            </a:extLst>
          </p:spPr>
        </p:cxnSp>
        <p:cxnSp>
          <p:nvCxnSpPr>
            <p:cNvPr id="109" name="Connecteur droit 108"/>
            <p:cNvCxnSpPr>
              <a:cxnSpLocks noChangeShapeType="1"/>
            </p:cNvCxnSpPr>
            <p:nvPr/>
          </p:nvCxnSpPr>
          <p:spPr bwMode="auto">
            <a:xfrm flipH="1">
              <a:off x="2500315" y="1179513"/>
              <a:ext cx="358775" cy="0"/>
            </a:xfrm>
            <a:prstGeom prst="line">
              <a:avLst/>
            </a:prstGeom>
            <a:noFill/>
            <a:ln w="9525" algn="ctr">
              <a:solidFill>
                <a:srgbClr val="25408F"/>
              </a:solidFill>
              <a:prstDash val="sysDash"/>
              <a:miter lim="800000"/>
              <a:headEnd/>
              <a:tailEnd/>
            </a:ln>
            <a:extLst>
              <a:ext uri="{909E8E84-426E-40DD-AFC4-6F175D3DCCD1}">
                <a14:hiddenFill xmlns:a14="http://schemas.microsoft.com/office/drawing/2010/main">
                  <a:noFill/>
                </a14:hiddenFill>
              </a:ext>
            </a:extLst>
          </p:spPr>
        </p:cxnSp>
        <p:sp>
          <p:nvSpPr>
            <p:cNvPr id="110" name="ZoneTexte 109"/>
            <p:cNvSpPr txBox="1"/>
            <p:nvPr/>
          </p:nvSpPr>
          <p:spPr>
            <a:xfrm>
              <a:off x="1618457" y="966788"/>
              <a:ext cx="941388" cy="369887"/>
            </a:xfrm>
            <a:prstGeom prst="rect">
              <a:avLst/>
            </a:prstGeom>
            <a:noFill/>
          </p:spPr>
          <p:txBody>
            <a:bodyPr>
              <a:spAutoFit/>
            </a:bodyPr>
            <a:lstStyle/>
            <a:p>
              <a:pPr eaLnBrk="1" fontAlgn="auto" hangingPunct="1">
                <a:spcBef>
                  <a:spcPts val="0"/>
                </a:spcBef>
                <a:spcAft>
                  <a:spcPts val="0"/>
                </a:spcAft>
                <a:defRPr/>
              </a:pPr>
              <a:r>
                <a:rPr lang="fr-FR" b="1" kern="0" dirty="0">
                  <a:solidFill>
                    <a:schemeClr val="tx1">
                      <a:lumMod val="75000"/>
                      <a:lumOff val="25000"/>
                    </a:schemeClr>
                  </a:solidFill>
                  <a:latin typeface="Verdana" panose="020B0604030504040204" pitchFamily="34" charset="0"/>
                  <a:ea typeface="Verdana" panose="020B0604030504040204" pitchFamily="34" charset="0"/>
                  <a:cs typeface="Verdana" panose="020B0604030504040204" pitchFamily="34" charset="0"/>
                </a:rPr>
                <a:t>1988</a:t>
              </a:r>
            </a:p>
          </p:txBody>
        </p:sp>
        <p:sp>
          <p:nvSpPr>
            <p:cNvPr id="116" name="Rectangle 115"/>
            <p:cNvSpPr/>
            <p:nvPr/>
          </p:nvSpPr>
          <p:spPr>
            <a:xfrm>
              <a:off x="1025525" y="1393825"/>
              <a:ext cx="1424782" cy="738664"/>
            </a:xfrm>
            <a:prstGeom prst="rect">
              <a:avLst/>
            </a:prstGeom>
          </p:spPr>
          <p:txBody>
            <a:bodyPr wrap="square">
              <a:spAutoFit/>
            </a:bodyPr>
            <a:lstStyle/>
            <a:p>
              <a:pPr algn="r">
                <a:defRPr/>
              </a:pPr>
              <a:r>
                <a:rPr lang="fr-FR" sz="1050" dirty="0">
                  <a:solidFill>
                    <a:schemeClr val="tx1">
                      <a:lumMod val="75000"/>
                      <a:lumOff val="25000"/>
                    </a:schemeClr>
                  </a:solidFill>
                  <a:latin typeface="Verdana" panose="020B0604030504040204" pitchFamily="34" charset="0"/>
                  <a:ea typeface="Verdana" panose="020B0604030504040204" pitchFamily="34" charset="0"/>
                  <a:cs typeface="Verdana" panose="020B0604030504040204" pitchFamily="34" charset="0"/>
                </a:rPr>
                <a:t>CRÉATION DE </a:t>
              </a:r>
            </a:p>
            <a:p>
              <a:pPr algn="r">
                <a:defRPr/>
              </a:pPr>
              <a:r>
                <a:rPr lang="fr-FR" sz="1050" dirty="0">
                  <a:solidFill>
                    <a:schemeClr val="tx1">
                      <a:lumMod val="75000"/>
                      <a:lumOff val="25000"/>
                    </a:schemeClr>
                  </a:solidFill>
                  <a:latin typeface="Verdana" panose="020B0604030504040204" pitchFamily="34" charset="0"/>
                  <a:ea typeface="Verdana" panose="020B0604030504040204" pitchFamily="34" charset="0"/>
                  <a:cs typeface="Verdana" panose="020B0604030504040204" pitchFamily="34" charset="0"/>
                </a:rPr>
                <a:t>LA SOCIETE FINANCIERE DE LA NEF</a:t>
              </a:r>
            </a:p>
          </p:txBody>
        </p:sp>
        <p:sp>
          <p:nvSpPr>
            <p:cNvPr id="126" name="Freeform 48"/>
            <p:cNvSpPr>
              <a:spLocks noEditPoints="1"/>
            </p:cNvSpPr>
            <p:nvPr/>
          </p:nvSpPr>
          <p:spPr bwMode="auto">
            <a:xfrm>
              <a:off x="2677320" y="1657349"/>
              <a:ext cx="450850" cy="450850"/>
            </a:xfrm>
            <a:custGeom>
              <a:avLst/>
              <a:gdLst>
                <a:gd name="T0" fmla="*/ 86 w 99"/>
                <a:gd name="T1" fmla="*/ 59 h 97"/>
                <a:gd name="T2" fmla="*/ 99 w 99"/>
                <a:gd name="T3" fmla="*/ 53 h 97"/>
                <a:gd name="T4" fmla="*/ 99 w 99"/>
                <a:gd name="T5" fmla="*/ 42 h 97"/>
                <a:gd name="T6" fmla="*/ 86 w 99"/>
                <a:gd name="T7" fmla="*/ 37 h 97"/>
                <a:gd name="T8" fmla="*/ 83 w 99"/>
                <a:gd name="T9" fmla="*/ 31 h 97"/>
                <a:gd name="T10" fmla="*/ 89 w 99"/>
                <a:gd name="T11" fmla="*/ 17 h 97"/>
                <a:gd name="T12" fmla="*/ 81 w 99"/>
                <a:gd name="T13" fmla="*/ 10 h 97"/>
                <a:gd name="T14" fmla="*/ 67 w 99"/>
                <a:gd name="T15" fmla="*/ 15 h 97"/>
                <a:gd name="T16" fmla="*/ 61 w 99"/>
                <a:gd name="T17" fmla="*/ 13 h 97"/>
                <a:gd name="T18" fmla="*/ 55 w 99"/>
                <a:gd name="T19" fmla="*/ 0 h 97"/>
                <a:gd name="T20" fmla="*/ 44 w 99"/>
                <a:gd name="T21" fmla="*/ 0 h 97"/>
                <a:gd name="T22" fmla="*/ 39 w 99"/>
                <a:gd name="T23" fmla="*/ 13 h 97"/>
                <a:gd name="T24" fmla="*/ 32 w 99"/>
                <a:gd name="T25" fmla="*/ 15 h 97"/>
                <a:gd name="T26" fmla="*/ 19 w 99"/>
                <a:gd name="T27" fmla="*/ 10 h 97"/>
                <a:gd name="T28" fmla="*/ 11 w 99"/>
                <a:gd name="T29" fmla="*/ 18 h 97"/>
                <a:gd name="T30" fmla="*/ 16 w 99"/>
                <a:gd name="T31" fmla="*/ 31 h 97"/>
                <a:gd name="T32" fmla="*/ 14 w 99"/>
                <a:gd name="T33" fmla="*/ 37 h 97"/>
                <a:gd name="T34" fmla="*/ 0 w 99"/>
                <a:gd name="T35" fmla="*/ 43 h 97"/>
                <a:gd name="T36" fmla="*/ 0 w 99"/>
                <a:gd name="T37" fmla="*/ 54 h 97"/>
                <a:gd name="T38" fmla="*/ 14 w 99"/>
                <a:gd name="T39" fmla="*/ 59 h 97"/>
                <a:gd name="T40" fmla="*/ 16 w 99"/>
                <a:gd name="T41" fmla="*/ 65 h 97"/>
                <a:gd name="T42" fmla="*/ 11 w 99"/>
                <a:gd name="T43" fmla="*/ 79 h 97"/>
                <a:gd name="T44" fmla="*/ 19 w 99"/>
                <a:gd name="T45" fmla="*/ 86 h 97"/>
                <a:gd name="T46" fmla="*/ 33 w 99"/>
                <a:gd name="T47" fmla="*/ 81 h 97"/>
                <a:gd name="T48" fmla="*/ 39 w 99"/>
                <a:gd name="T49" fmla="*/ 83 h 97"/>
                <a:gd name="T50" fmla="*/ 45 w 99"/>
                <a:gd name="T51" fmla="*/ 97 h 97"/>
                <a:gd name="T52" fmla="*/ 56 w 99"/>
                <a:gd name="T53" fmla="*/ 97 h 97"/>
                <a:gd name="T54" fmla="*/ 61 w 99"/>
                <a:gd name="T55" fmla="*/ 83 h 97"/>
                <a:gd name="T56" fmla="*/ 67 w 99"/>
                <a:gd name="T57" fmla="*/ 81 h 97"/>
                <a:gd name="T58" fmla="*/ 81 w 99"/>
                <a:gd name="T59" fmla="*/ 86 h 97"/>
                <a:gd name="T60" fmla="*/ 89 w 99"/>
                <a:gd name="T61" fmla="*/ 78 h 97"/>
                <a:gd name="T62" fmla="*/ 83 w 99"/>
                <a:gd name="T63" fmla="*/ 65 h 97"/>
                <a:gd name="T64" fmla="*/ 86 w 99"/>
                <a:gd name="T65" fmla="*/ 59 h 97"/>
                <a:gd name="T66" fmla="*/ 50 w 99"/>
                <a:gd name="T67" fmla="*/ 64 h 97"/>
                <a:gd name="T68" fmla="*/ 34 w 99"/>
                <a:gd name="T69" fmla="*/ 48 h 97"/>
                <a:gd name="T70" fmla="*/ 50 w 99"/>
                <a:gd name="T71" fmla="*/ 33 h 97"/>
                <a:gd name="T72" fmla="*/ 66 w 99"/>
                <a:gd name="T73" fmla="*/ 48 h 97"/>
                <a:gd name="T74" fmla="*/ 50 w 99"/>
                <a:gd name="T75" fmla="*/ 64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9" h="97">
                  <a:moveTo>
                    <a:pt x="86" y="59"/>
                  </a:moveTo>
                  <a:cubicBezTo>
                    <a:pt x="86" y="59"/>
                    <a:pt x="99" y="54"/>
                    <a:pt x="99" y="53"/>
                  </a:cubicBezTo>
                  <a:cubicBezTo>
                    <a:pt x="99" y="42"/>
                    <a:pt x="99" y="42"/>
                    <a:pt x="99" y="42"/>
                  </a:cubicBezTo>
                  <a:cubicBezTo>
                    <a:pt x="99" y="42"/>
                    <a:pt x="86" y="37"/>
                    <a:pt x="86" y="37"/>
                  </a:cubicBezTo>
                  <a:cubicBezTo>
                    <a:pt x="83" y="31"/>
                    <a:pt x="83" y="31"/>
                    <a:pt x="83" y="31"/>
                  </a:cubicBezTo>
                  <a:cubicBezTo>
                    <a:pt x="83" y="31"/>
                    <a:pt x="89" y="18"/>
                    <a:pt x="89" y="17"/>
                  </a:cubicBezTo>
                  <a:cubicBezTo>
                    <a:pt x="81" y="10"/>
                    <a:pt x="81" y="10"/>
                    <a:pt x="81" y="10"/>
                  </a:cubicBezTo>
                  <a:cubicBezTo>
                    <a:pt x="80" y="9"/>
                    <a:pt x="67" y="15"/>
                    <a:pt x="67" y="15"/>
                  </a:cubicBezTo>
                  <a:cubicBezTo>
                    <a:pt x="61" y="13"/>
                    <a:pt x="61" y="13"/>
                    <a:pt x="61" y="13"/>
                  </a:cubicBezTo>
                  <a:cubicBezTo>
                    <a:pt x="61" y="13"/>
                    <a:pt x="56" y="0"/>
                    <a:pt x="55" y="0"/>
                  </a:cubicBezTo>
                  <a:cubicBezTo>
                    <a:pt x="44" y="0"/>
                    <a:pt x="44" y="0"/>
                    <a:pt x="44" y="0"/>
                  </a:cubicBezTo>
                  <a:cubicBezTo>
                    <a:pt x="43" y="0"/>
                    <a:pt x="39" y="13"/>
                    <a:pt x="39" y="13"/>
                  </a:cubicBezTo>
                  <a:cubicBezTo>
                    <a:pt x="32" y="15"/>
                    <a:pt x="32" y="15"/>
                    <a:pt x="32" y="15"/>
                  </a:cubicBezTo>
                  <a:cubicBezTo>
                    <a:pt x="32" y="15"/>
                    <a:pt x="19" y="10"/>
                    <a:pt x="19" y="10"/>
                  </a:cubicBezTo>
                  <a:cubicBezTo>
                    <a:pt x="11" y="18"/>
                    <a:pt x="11" y="18"/>
                    <a:pt x="11" y="18"/>
                  </a:cubicBezTo>
                  <a:cubicBezTo>
                    <a:pt x="10" y="18"/>
                    <a:pt x="16" y="31"/>
                    <a:pt x="16" y="31"/>
                  </a:cubicBezTo>
                  <a:cubicBezTo>
                    <a:pt x="14" y="37"/>
                    <a:pt x="14" y="37"/>
                    <a:pt x="14" y="37"/>
                  </a:cubicBezTo>
                  <a:cubicBezTo>
                    <a:pt x="14" y="37"/>
                    <a:pt x="0" y="42"/>
                    <a:pt x="0" y="43"/>
                  </a:cubicBezTo>
                  <a:cubicBezTo>
                    <a:pt x="0" y="54"/>
                    <a:pt x="0" y="54"/>
                    <a:pt x="0" y="54"/>
                  </a:cubicBezTo>
                  <a:cubicBezTo>
                    <a:pt x="0" y="54"/>
                    <a:pt x="14" y="59"/>
                    <a:pt x="14" y="59"/>
                  </a:cubicBezTo>
                  <a:cubicBezTo>
                    <a:pt x="16" y="65"/>
                    <a:pt x="16" y="65"/>
                    <a:pt x="16" y="65"/>
                  </a:cubicBezTo>
                  <a:cubicBezTo>
                    <a:pt x="16" y="65"/>
                    <a:pt x="11" y="78"/>
                    <a:pt x="11" y="79"/>
                  </a:cubicBezTo>
                  <a:cubicBezTo>
                    <a:pt x="19" y="86"/>
                    <a:pt x="19" y="86"/>
                    <a:pt x="19" y="86"/>
                  </a:cubicBezTo>
                  <a:cubicBezTo>
                    <a:pt x="19" y="87"/>
                    <a:pt x="33" y="81"/>
                    <a:pt x="33" y="81"/>
                  </a:cubicBezTo>
                  <a:cubicBezTo>
                    <a:pt x="39" y="83"/>
                    <a:pt x="39" y="83"/>
                    <a:pt x="39" y="83"/>
                  </a:cubicBezTo>
                  <a:cubicBezTo>
                    <a:pt x="39" y="83"/>
                    <a:pt x="44" y="97"/>
                    <a:pt x="45" y="97"/>
                  </a:cubicBezTo>
                  <a:cubicBezTo>
                    <a:pt x="56" y="97"/>
                    <a:pt x="56" y="97"/>
                    <a:pt x="56" y="97"/>
                  </a:cubicBezTo>
                  <a:cubicBezTo>
                    <a:pt x="56" y="97"/>
                    <a:pt x="61" y="83"/>
                    <a:pt x="61" y="83"/>
                  </a:cubicBezTo>
                  <a:cubicBezTo>
                    <a:pt x="67" y="81"/>
                    <a:pt x="67" y="81"/>
                    <a:pt x="67" y="81"/>
                  </a:cubicBezTo>
                  <a:cubicBezTo>
                    <a:pt x="67" y="81"/>
                    <a:pt x="81" y="86"/>
                    <a:pt x="81" y="86"/>
                  </a:cubicBezTo>
                  <a:cubicBezTo>
                    <a:pt x="89" y="78"/>
                    <a:pt x="89" y="78"/>
                    <a:pt x="89" y="78"/>
                  </a:cubicBezTo>
                  <a:cubicBezTo>
                    <a:pt x="89" y="78"/>
                    <a:pt x="83" y="65"/>
                    <a:pt x="83" y="65"/>
                  </a:cubicBezTo>
                  <a:lnTo>
                    <a:pt x="86" y="59"/>
                  </a:lnTo>
                  <a:close/>
                  <a:moveTo>
                    <a:pt x="50" y="64"/>
                  </a:moveTo>
                  <a:cubicBezTo>
                    <a:pt x="41" y="64"/>
                    <a:pt x="34" y="57"/>
                    <a:pt x="34" y="48"/>
                  </a:cubicBezTo>
                  <a:cubicBezTo>
                    <a:pt x="34" y="39"/>
                    <a:pt x="41" y="33"/>
                    <a:pt x="50" y="33"/>
                  </a:cubicBezTo>
                  <a:cubicBezTo>
                    <a:pt x="59" y="33"/>
                    <a:pt x="66" y="39"/>
                    <a:pt x="66" y="48"/>
                  </a:cubicBezTo>
                  <a:cubicBezTo>
                    <a:pt x="66" y="57"/>
                    <a:pt x="59" y="64"/>
                    <a:pt x="50" y="64"/>
                  </a:cubicBezTo>
                  <a:close/>
                </a:path>
              </a:pathLst>
            </a:custGeom>
            <a:solidFill>
              <a:sysClr val="window" lastClr="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fontAlgn="auto" hangingPunct="1">
                <a:spcBef>
                  <a:spcPts val="0"/>
                </a:spcBef>
                <a:spcAft>
                  <a:spcPts val="0"/>
                </a:spcAft>
                <a:defRPr/>
              </a:pPr>
              <a:endParaRPr lang="en-US" sz="1600" kern="0">
                <a:solidFill>
                  <a:sysClr val="windowText" lastClr="000000"/>
                </a:solidFill>
                <a:latin typeface="Verdana" panose="020B0604030504040204" pitchFamily="34" charset="0"/>
                <a:ea typeface="Verdana" panose="020B0604030504040204" pitchFamily="34" charset="0"/>
                <a:cs typeface="Verdana" panose="020B0604030504040204" pitchFamily="34" charset="0"/>
              </a:endParaRPr>
            </a:p>
          </p:txBody>
        </p:sp>
      </p:grpSp>
      <p:grpSp>
        <p:nvGrpSpPr>
          <p:cNvPr id="4" name="Groupe 3"/>
          <p:cNvGrpSpPr/>
          <p:nvPr/>
        </p:nvGrpSpPr>
        <p:grpSpPr>
          <a:xfrm>
            <a:off x="3815364" y="1500632"/>
            <a:ext cx="2860265" cy="1569593"/>
            <a:chOff x="3819527" y="1487932"/>
            <a:chExt cx="2860265" cy="1569593"/>
          </a:xfrm>
        </p:grpSpPr>
        <p:pic>
          <p:nvPicPr>
            <p:cNvPr id="87" name="Picture 2" descr="L:\COMMUNICATION\CHANTIERS_COMMUNICATION\2015_Refonte_Docs_Internes\Présentation Nef\Images\Powerpoint\crantage_bleuNef.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969000" y="1487932"/>
              <a:ext cx="710792" cy="708723"/>
            </a:xfrm>
            <a:prstGeom prst="rect">
              <a:avLst/>
            </a:prstGeom>
            <a:noFill/>
            <a:extLst>
              <a:ext uri="{909E8E84-426E-40DD-AFC4-6F175D3DCCD1}">
                <a14:hiddenFill xmlns:a14="http://schemas.microsoft.com/office/drawing/2010/main">
                  <a:solidFill>
                    <a:srgbClr val="FFFFFF"/>
                  </a:solidFill>
                </a14:hiddenFill>
              </a:ext>
            </a:extLst>
          </p:spPr>
        </p:pic>
        <p:cxnSp>
          <p:nvCxnSpPr>
            <p:cNvPr id="97" name="Connecteur droit 96"/>
            <p:cNvCxnSpPr>
              <a:cxnSpLocks noChangeShapeType="1"/>
            </p:cNvCxnSpPr>
            <p:nvPr/>
          </p:nvCxnSpPr>
          <p:spPr bwMode="auto">
            <a:xfrm>
              <a:off x="6329362" y="2105025"/>
              <a:ext cx="0" cy="719138"/>
            </a:xfrm>
            <a:prstGeom prst="line">
              <a:avLst/>
            </a:prstGeom>
            <a:noFill/>
            <a:ln w="9525" algn="ctr">
              <a:solidFill>
                <a:srgbClr val="25408F"/>
              </a:solidFill>
              <a:prstDash val="sysDash"/>
              <a:miter lim="800000"/>
              <a:headEnd/>
              <a:tailEnd/>
            </a:ln>
            <a:extLst>
              <a:ext uri="{909E8E84-426E-40DD-AFC4-6F175D3DCCD1}">
                <a14:hiddenFill xmlns:a14="http://schemas.microsoft.com/office/drawing/2010/main">
                  <a:noFill/>
                </a14:hiddenFill>
              </a:ext>
            </a:extLst>
          </p:spPr>
        </p:cxnSp>
        <p:sp>
          <p:nvSpPr>
            <p:cNvPr id="105" name="Ellipse 104"/>
            <p:cNvSpPr/>
            <p:nvPr/>
          </p:nvSpPr>
          <p:spPr>
            <a:xfrm>
              <a:off x="6149975" y="2697163"/>
              <a:ext cx="360362" cy="360362"/>
            </a:xfrm>
            <a:prstGeom prst="ellipse">
              <a:avLst/>
            </a:prstGeom>
            <a:solidFill>
              <a:sysClr val="window" lastClr="FFFFFF"/>
            </a:solidFill>
            <a:ln w="28575" cap="flat" cmpd="sng" algn="ctr">
              <a:solidFill>
                <a:srgbClr val="25408F"/>
              </a:solidFill>
              <a:prstDash val="solid"/>
              <a:miter lim="800000"/>
            </a:ln>
            <a:effectLst/>
          </p:spPr>
          <p:txBody>
            <a:bodyPr anchor="ctr"/>
            <a:lstStyle/>
            <a:p>
              <a:pPr algn="ctr" eaLnBrk="1" fontAlgn="auto" hangingPunct="1">
                <a:spcBef>
                  <a:spcPts val="0"/>
                </a:spcBef>
                <a:spcAft>
                  <a:spcPts val="0"/>
                </a:spcAft>
                <a:defRPr/>
              </a:pPr>
              <a:endParaRPr lang="fr-FR" sz="1600" kern="0">
                <a:solidFill>
                  <a:sysClr val="window" lastClr="FFFFFF"/>
                </a:solidFill>
                <a:latin typeface="Verdana" panose="020B0604030504040204" pitchFamily="34" charset="0"/>
                <a:ea typeface="Verdana" panose="020B0604030504040204" pitchFamily="34" charset="0"/>
                <a:cs typeface="Verdana" panose="020B0604030504040204" pitchFamily="34" charset="0"/>
              </a:endParaRPr>
            </a:p>
          </p:txBody>
        </p:sp>
        <p:sp>
          <p:nvSpPr>
            <p:cNvPr id="114" name="ZoneTexte 113"/>
            <p:cNvSpPr txBox="1"/>
            <p:nvPr/>
          </p:nvSpPr>
          <p:spPr>
            <a:xfrm>
              <a:off x="3819527" y="1604963"/>
              <a:ext cx="2070100" cy="368300"/>
            </a:xfrm>
            <a:prstGeom prst="rect">
              <a:avLst/>
            </a:prstGeom>
            <a:noFill/>
          </p:spPr>
          <p:txBody>
            <a:bodyPr>
              <a:spAutoFit/>
            </a:bodyPr>
            <a:lstStyle>
              <a:defPPr>
                <a:defRPr lang="en-US"/>
              </a:defPPr>
              <a:lvl1pPr eaLnBrk="1" fontAlgn="auto" hangingPunct="1">
                <a:spcBef>
                  <a:spcPts val="0"/>
                </a:spcBef>
                <a:spcAft>
                  <a:spcPts val="0"/>
                </a:spcAft>
                <a:defRPr b="1" kern="0">
                  <a:solidFill>
                    <a:schemeClr val="tx1">
                      <a:lumMod val="75000"/>
                      <a:lumOff val="25000"/>
                    </a:schemeClr>
                  </a:solidFill>
                  <a:latin typeface="Verdana" panose="020B0604030504040204" pitchFamily="34" charset="0"/>
                  <a:ea typeface="Verdana" panose="020B0604030504040204" pitchFamily="34" charset="0"/>
                  <a:cs typeface="Verdana" panose="020B0604030504040204" pitchFamily="34" charset="0"/>
                </a:defRPr>
              </a:lvl1pPr>
            </a:lstStyle>
            <a:p>
              <a:r>
                <a:rPr lang="fr-FR" dirty="0"/>
                <a:t>10 avril 2015</a:t>
              </a:r>
            </a:p>
          </p:txBody>
        </p:sp>
        <p:sp>
          <p:nvSpPr>
            <p:cNvPr id="118" name="Rectangle 117"/>
            <p:cNvSpPr>
              <a:spLocks noChangeArrowheads="1"/>
            </p:cNvSpPr>
            <p:nvPr/>
          </p:nvSpPr>
          <p:spPr bwMode="auto">
            <a:xfrm>
              <a:off x="3947321" y="1952180"/>
              <a:ext cx="1765300"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algn="r">
                <a:lnSpc>
                  <a:spcPct val="80000"/>
                </a:lnSpc>
                <a:buSzPct val="130000"/>
                <a:defRPr/>
              </a:pPr>
              <a:r>
                <a:rPr lang="en-US" altLang="fr-FR" sz="1050" dirty="0">
                  <a:solidFill>
                    <a:schemeClr val="tx1">
                      <a:lumMod val="75000"/>
                      <a:lumOff val="25000"/>
                    </a:schemeClr>
                  </a:solidFill>
                  <a:latin typeface="Verdana" panose="020B0604030504040204" pitchFamily="34" charset="0"/>
                  <a:ea typeface="Verdana" panose="020B0604030504040204" pitchFamily="34" charset="0"/>
                  <a:cs typeface="Verdana" panose="020B0604030504040204" pitchFamily="34" charset="0"/>
                </a:rPr>
                <a:t>AGREMENT DE L’ACPR</a:t>
              </a:r>
              <a:endParaRPr lang="fr-FR" altLang="fr-FR" sz="1050" dirty="0">
                <a:solidFill>
                  <a:schemeClr val="tx1">
                    <a:lumMod val="75000"/>
                    <a:lumOff val="25000"/>
                  </a:schemeClr>
                </a:solidFill>
                <a:latin typeface="Verdana" panose="020B0604030504040204" pitchFamily="34" charset="0"/>
                <a:ea typeface="Verdana" panose="020B0604030504040204" pitchFamily="34" charset="0"/>
                <a:cs typeface="Verdana" panose="020B0604030504040204" pitchFamily="34" charset="0"/>
              </a:endParaRPr>
            </a:p>
          </p:txBody>
        </p:sp>
        <p:sp>
          <p:nvSpPr>
            <p:cNvPr id="127" name="Freeform 5"/>
            <p:cNvSpPr>
              <a:spLocks noEditPoints="1"/>
            </p:cNvSpPr>
            <p:nvPr/>
          </p:nvSpPr>
          <p:spPr bwMode="auto">
            <a:xfrm>
              <a:off x="6118225" y="1631950"/>
              <a:ext cx="427037" cy="381000"/>
            </a:xfrm>
            <a:custGeom>
              <a:avLst/>
              <a:gdLst>
                <a:gd name="T0" fmla="*/ 78 w 153"/>
                <a:gd name="T1" fmla="*/ 0 h 124"/>
                <a:gd name="T2" fmla="*/ 0 w 153"/>
                <a:gd name="T3" fmla="*/ 68 h 124"/>
                <a:gd name="T4" fmla="*/ 15 w 153"/>
                <a:gd name="T5" fmla="*/ 68 h 124"/>
                <a:gd name="T6" fmla="*/ 21 w 153"/>
                <a:gd name="T7" fmla="*/ 63 h 124"/>
                <a:gd name="T8" fmla="*/ 21 w 153"/>
                <a:gd name="T9" fmla="*/ 120 h 124"/>
                <a:gd name="T10" fmla="*/ 24 w 153"/>
                <a:gd name="T11" fmla="*/ 124 h 124"/>
                <a:gd name="T12" fmla="*/ 62 w 153"/>
                <a:gd name="T13" fmla="*/ 124 h 124"/>
                <a:gd name="T14" fmla="*/ 62 w 153"/>
                <a:gd name="T15" fmla="*/ 92 h 124"/>
                <a:gd name="T16" fmla="*/ 67 w 153"/>
                <a:gd name="T17" fmla="*/ 87 h 124"/>
                <a:gd name="T18" fmla="*/ 83 w 153"/>
                <a:gd name="T19" fmla="*/ 87 h 124"/>
                <a:gd name="T20" fmla="*/ 89 w 153"/>
                <a:gd name="T21" fmla="*/ 92 h 124"/>
                <a:gd name="T22" fmla="*/ 88 w 153"/>
                <a:gd name="T23" fmla="*/ 124 h 124"/>
                <a:gd name="T24" fmla="*/ 126 w 153"/>
                <a:gd name="T25" fmla="*/ 124 h 124"/>
                <a:gd name="T26" fmla="*/ 130 w 153"/>
                <a:gd name="T27" fmla="*/ 119 h 124"/>
                <a:gd name="T28" fmla="*/ 130 w 153"/>
                <a:gd name="T29" fmla="*/ 62 h 124"/>
                <a:gd name="T30" fmla="*/ 136 w 153"/>
                <a:gd name="T31" fmla="*/ 68 h 124"/>
                <a:gd name="T32" fmla="*/ 153 w 153"/>
                <a:gd name="T33" fmla="*/ 68 h 124"/>
                <a:gd name="T34" fmla="*/ 78 w 153"/>
                <a:gd name="T35" fmla="*/ 0 h 124"/>
                <a:gd name="T36" fmla="*/ 76 w 153"/>
                <a:gd name="T37" fmla="*/ 75 h 124"/>
                <a:gd name="T38" fmla="*/ 59 w 153"/>
                <a:gd name="T39" fmla="*/ 59 h 124"/>
                <a:gd name="T40" fmla="*/ 76 w 153"/>
                <a:gd name="T41" fmla="*/ 42 h 124"/>
                <a:gd name="T42" fmla="*/ 92 w 153"/>
                <a:gd name="T43" fmla="*/ 59 h 124"/>
                <a:gd name="T44" fmla="*/ 76 w 153"/>
                <a:gd name="T45" fmla="*/ 75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53" h="124">
                  <a:moveTo>
                    <a:pt x="78" y="0"/>
                  </a:moveTo>
                  <a:cubicBezTo>
                    <a:pt x="0" y="68"/>
                    <a:pt x="0" y="68"/>
                    <a:pt x="0" y="68"/>
                  </a:cubicBezTo>
                  <a:cubicBezTo>
                    <a:pt x="0" y="68"/>
                    <a:pt x="5" y="77"/>
                    <a:pt x="15" y="68"/>
                  </a:cubicBezTo>
                  <a:cubicBezTo>
                    <a:pt x="21" y="63"/>
                    <a:pt x="21" y="63"/>
                    <a:pt x="21" y="63"/>
                  </a:cubicBezTo>
                  <a:cubicBezTo>
                    <a:pt x="21" y="120"/>
                    <a:pt x="21" y="120"/>
                    <a:pt x="21" y="120"/>
                  </a:cubicBezTo>
                  <a:cubicBezTo>
                    <a:pt x="21" y="120"/>
                    <a:pt x="20" y="124"/>
                    <a:pt x="24" y="124"/>
                  </a:cubicBezTo>
                  <a:cubicBezTo>
                    <a:pt x="28" y="124"/>
                    <a:pt x="62" y="124"/>
                    <a:pt x="62" y="124"/>
                  </a:cubicBezTo>
                  <a:cubicBezTo>
                    <a:pt x="62" y="92"/>
                    <a:pt x="62" y="92"/>
                    <a:pt x="62" y="92"/>
                  </a:cubicBezTo>
                  <a:cubicBezTo>
                    <a:pt x="62" y="92"/>
                    <a:pt x="62" y="87"/>
                    <a:pt x="67" y="87"/>
                  </a:cubicBezTo>
                  <a:cubicBezTo>
                    <a:pt x="83" y="87"/>
                    <a:pt x="83" y="87"/>
                    <a:pt x="83" y="87"/>
                  </a:cubicBezTo>
                  <a:cubicBezTo>
                    <a:pt x="89" y="87"/>
                    <a:pt x="89" y="92"/>
                    <a:pt x="89" y="92"/>
                  </a:cubicBezTo>
                  <a:cubicBezTo>
                    <a:pt x="88" y="124"/>
                    <a:pt x="88" y="124"/>
                    <a:pt x="88" y="124"/>
                  </a:cubicBezTo>
                  <a:cubicBezTo>
                    <a:pt x="88" y="124"/>
                    <a:pt x="121" y="124"/>
                    <a:pt x="126" y="124"/>
                  </a:cubicBezTo>
                  <a:cubicBezTo>
                    <a:pt x="130" y="124"/>
                    <a:pt x="130" y="119"/>
                    <a:pt x="130" y="119"/>
                  </a:cubicBezTo>
                  <a:cubicBezTo>
                    <a:pt x="130" y="62"/>
                    <a:pt x="130" y="62"/>
                    <a:pt x="130" y="62"/>
                  </a:cubicBezTo>
                  <a:cubicBezTo>
                    <a:pt x="136" y="68"/>
                    <a:pt x="136" y="68"/>
                    <a:pt x="136" y="68"/>
                  </a:cubicBezTo>
                  <a:cubicBezTo>
                    <a:pt x="148" y="76"/>
                    <a:pt x="153" y="68"/>
                    <a:pt x="153" y="68"/>
                  </a:cubicBezTo>
                  <a:lnTo>
                    <a:pt x="78" y="0"/>
                  </a:lnTo>
                  <a:close/>
                  <a:moveTo>
                    <a:pt x="76" y="75"/>
                  </a:moveTo>
                  <a:cubicBezTo>
                    <a:pt x="67" y="75"/>
                    <a:pt x="59" y="68"/>
                    <a:pt x="59" y="59"/>
                  </a:cubicBezTo>
                  <a:cubicBezTo>
                    <a:pt x="59" y="50"/>
                    <a:pt x="67" y="42"/>
                    <a:pt x="76" y="42"/>
                  </a:cubicBezTo>
                  <a:cubicBezTo>
                    <a:pt x="85" y="42"/>
                    <a:pt x="92" y="50"/>
                    <a:pt x="92" y="59"/>
                  </a:cubicBezTo>
                  <a:cubicBezTo>
                    <a:pt x="92" y="68"/>
                    <a:pt x="85" y="75"/>
                    <a:pt x="76" y="75"/>
                  </a:cubicBezTo>
                  <a:close/>
                </a:path>
              </a:pathLst>
            </a:custGeom>
            <a:solidFill>
              <a:srgbClr val="FFFFFF"/>
            </a:solidFill>
            <a:ln>
              <a:noFill/>
            </a:ln>
            <a:extLst/>
          </p:spPr>
          <p:txBody>
            <a:bodyPr/>
            <a:lstStyle/>
            <a:p>
              <a:pPr eaLnBrk="1" fontAlgn="auto" hangingPunct="1">
                <a:spcBef>
                  <a:spcPts val="0"/>
                </a:spcBef>
                <a:spcAft>
                  <a:spcPts val="0"/>
                </a:spcAft>
                <a:defRPr/>
              </a:pPr>
              <a:endParaRPr lang="en-US" sz="1600" kern="0">
                <a:solidFill>
                  <a:sysClr val="windowText" lastClr="000000"/>
                </a:solidFill>
                <a:latin typeface="Verdana" panose="020B0604030504040204" pitchFamily="34" charset="0"/>
                <a:ea typeface="Verdana" panose="020B0604030504040204" pitchFamily="34" charset="0"/>
                <a:cs typeface="Verdana" panose="020B0604030504040204" pitchFamily="34" charset="0"/>
              </a:endParaRPr>
            </a:p>
          </p:txBody>
        </p:sp>
      </p:grpSp>
      <p:sp>
        <p:nvSpPr>
          <p:cNvPr id="128" name="AutoShape 9"/>
          <p:cNvSpPr>
            <a:spLocks/>
          </p:cNvSpPr>
          <p:nvPr/>
        </p:nvSpPr>
        <p:spPr bwMode="auto">
          <a:xfrm>
            <a:off x="4483689" y="3687763"/>
            <a:ext cx="363537" cy="363537"/>
          </a:xfrm>
          <a:custGeom>
            <a:avLst/>
            <a:gdLst>
              <a:gd name="T0" fmla="*/ 196911 w 21600"/>
              <a:gd name="T1" fmla="*/ 197705 h 21588"/>
              <a:gd name="T2" fmla="*/ 196911 w 21600"/>
              <a:gd name="T3" fmla="*/ 197705 h 21588"/>
              <a:gd name="T4" fmla="*/ 196911 w 21600"/>
              <a:gd name="T5" fmla="*/ 197705 h 21588"/>
              <a:gd name="T6" fmla="*/ 196911 w 21600"/>
              <a:gd name="T7" fmla="*/ 197705 h 21588"/>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588">
                <a:moveTo>
                  <a:pt x="10794" y="0"/>
                </a:moveTo>
                <a:cubicBezTo>
                  <a:pt x="12288" y="0"/>
                  <a:pt x="13689" y="251"/>
                  <a:pt x="14997" y="750"/>
                </a:cubicBezTo>
                <a:cubicBezTo>
                  <a:pt x="16304" y="1249"/>
                  <a:pt x="17445" y="1929"/>
                  <a:pt x="18422" y="2781"/>
                </a:cubicBezTo>
                <a:cubicBezTo>
                  <a:pt x="19399" y="3639"/>
                  <a:pt x="20173" y="4640"/>
                  <a:pt x="20743" y="5783"/>
                </a:cubicBezTo>
                <a:cubicBezTo>
                  <a:pt x="21315" y="6926"/>
                  <a:pt x="21600" y="8156"/>
                  <a:pt x="21600" y="9468"/>
                </a:cubicBezTo>
                <a:cubicBezTo>
                  <a:pt x="21600" y="10774"/>
                  <a:pt x="21315" y="12002"/>
                  <a:pt x="20743" y="13141"/>
                </a:cubicBezTo>
                <a:cubicBezTo>
                  <a:pt x="20173" y="14287"/>
                  <a:pt x="19399" y="15288"/>
                  <a:pt x="18422" y="16149"/>
                </a:cubicBezTo>
                <a:cubicBezTo>
                  <a:pt x="17445" y="17007"/>
                  <a:pt x="16304" y="17686"/>
                  <a:pt x="14997" y="18180"/>
                </a:cubicBezTo>
                <a:cubicBezTo>
                  <a:pt x="13689" y="18677"/>
                  <a:pt x="12288" y="18922"/>
                  <a:pt x="10794" y="18922"/>
                </a:cubicBezTo>
                <a:cubicBezTo>
                  <a:pt x="10104" y="18922"/>
                  <a:pt x="9426" y="18869"/>
                  <a:pt x="8767" y="18761"/>
                </a:cubicBezTo>
                <a:cubicBezTo>
                  <a:pt x="7444" y="20014"/>
                  <a:pt x="5900" y="20877"/>
                  <a:pt x="4135" y="21354"/>
                </a:cubicBezTo>
                <a:cubicBezTo>
                  <a:pt x="3947" y="21391"/>
                  <a:pt x="3758" y="21430"/>
                  <a:pt x="3565" y="21467"/>
                </a:cubicBezTo>
                <a:cubicBezTo>
                  <a:pt x="3375" y="21509"/>
                  <a:pt x="3170" y="21549"/>
                  <a:pt x="2951" y="21583"/>
                </a:cubicBezTo>
                <a:cubicBezTo>
                  <a:pt x="2831" y="21599"/>
                  <a:pt x="2727" y="21571"/>
                  <a:pt x="2643" y="21495"/>
                </a:cubicBezTo>
                <a:cubicBezTo>
                  <a:pt x="2556" y="21419"/>
                  <a:pt x="2497" y="21309"/>
                  <a:pt x="2466" y="21165"/>
                </a:cubicBezTo>
                <a:cubicBezTo>
                  <a:pt x="2438" y="21021"/>
                  <a:pt x="2457" y="20900"/>
                  <a:pt x="2523" y="20807"/>
                </a:cubicBezTo>
                <a:cubicBezTo>
                  <a:pt x="2591" y="20714"/>
                  <a:pt x="2666" y="20621"/>
                  <a:pt x="2749" y="20530"/>
                </a:cubicBezTo>
                <a:cubicBezTo>
                  <a:pt x="2920" y="20324"/>
                  <a:pt x="3083" y="20124"/>
                  <a:pt x="3233" y="19929"/>
                </a:cubicBezTo>
                <a:cubicBezTo>
                  <a:pt x="3384" y="19737"/>
                  <a:pt x="3521" y="19506"/>
                  <a:pt x="3645" y="19241"/>
                </a:cubicBezTo>
                <a:cubicBezTo>
                  <a:pt x="3768" y="18976"/>
                  <a:pt x="3881" y="18662"/>
                  <a:pt x="3982" y="18301"/>
                </a:cubicBezTo>
                <a:cubicBezTo>
                  <a:pt x="4083" y="17940"/>
                  <a:pt x="4173" y="17506"/>
                  <a:pt x="4248" y="16992"/>
                </a:cubicBezTo>
                <a:cubicBezTo>
                  <a:pt x="2942" y="16109"/>
                  <a:pt x="1906" y="15020"/>
                  <a:pt x="1143" y="13731"/>
                </a:cubicBezTo>
                <a:cubicBezTo>
                  <a:pt x="381" y="12436"/>
                  <a:pt x="0" y="11017"/>
                  <a:pt x="0" y="9468"/>
                </a:cubicBezTo>
                <a:cubicBezTo>
                  <a:pt x="0" y="8164"/>
                  <a:pt x="284" y="6937"/>
                  <a:pt x="856" y="5789"/>
                </a:cubicBezTo>
                <a:cubicBezTo>
                  <a:pt x="1428" y="4640"/>
                  <a:pt x="2200" y="3639"/>
                  <a:pt x="3177" y="2781"/>
                </a:cubicBezTo>
                <a:cubicBezTo>
                  <a:pt x="4154" y="1929"/>
                  <a:pt x="5293" y="1249"/>
                  <a:pt x="6597" y="750"/>
                </a:cubicBezTo>
                <a:cubicBezTo>
                  <a:pt x="7901" y="251"/>
                  <a:pt x="9299" y="0"/>
                  <a:pt x="10794" y="0"/>
                </a:cubicBezTo>
              </a:path>
            </a:pathLst>
          </a:custGeom>
          <a:solidFill>
            <a:srgbClr val="FFFFFF"/>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lIns="38100" tIns="38100" rIns="38100" bIns="38100" anchor="ctr"/>
          <a:lstStyle/>
          <a:p>
            <a:pPr>
              <a:defRPr/>
            </a:pPr>
            <a:endParaRPr lang="fr-FR">
              <a:latin typeface="Verdana" panose="020B0604030504040204" pitchFamily="34" charset="0"/>
              <a:ea typeface="Verdana" panose="020B0604030504040204" pitchFamily="34" charset="0"/>
              <a:cs typeface="Verdana" panose="020B0604030504040204" pitchFamily="34" charset="0"/>
            </a:endParaRPr>
          </a:p>
        </p:txBody>
      </p:sp>
      <p:grpSp>
        <p:nvGrpSpPr>
          <p:cNvPr id="5" name="Groupe 4"/>
          <p:cNvGrpSpPr/>
          <p:nvPr/>
        </p:nvGrpSpPr>
        <p:grpSpPr>
          <a:xfrm>
            <a:off x="5067467" y="2669382"/>
            <a:ext cx="3185741" cy="2265387"/>
            <a:chOff x="5067467" y="2669382"/>
            <a:chExt cx="3185741" cy="2265387"/>
          </a:xfrm>
        </p:grpSpPr>
        <p:pic>
          <p:nvPicPr>
            <p:cNvPr id="65" name="Picture 2" descr="L:\COMMUNICATION\CHANTIERS_COMMUNICATION\2015_Refonte_Docs_Internes\Présentation Nef\Images\Powerpoint\crantage_bleuNef.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542416" y="3475482"/>
              <a:ext cx="710792" cy="708723"/>
            </a:xfrm>
            <a:prstGeom prst="rect">
              <a:avLst/>
            </a:prstGeom>
            <a:noFill/>
            <a:extLst>
              <a:ext uri="{909E8E84-426E-40DD-AFC4-6F175D3DCCD1}">
                <a14:hiddenFill xmlns:a14="http://schemas.microsoft.com/office/drawing/2010/main">
                  <a:solidFill>
                    <a:srgbClr val="FFFFFF"/>
                  </a:solidFill>
                </a14:hiddenFill>
              </a:ext>
            </a:extLst>
          </p:spPr>
        </p:pic>
        <p:cxnSp>
          <p:nvCxnSpPr>
            <p:cNvPr id="66" name="Connecteur droit 65"/>
            <p:cNvCxnSpPr>
              <a:cxnSpLocks noChangeShapeType="1"/>
            </p:cNvCxnSpPr>
            <p:nvPr/>
          </p:nvCxnSpPr>
          <p:spPr bwMode="auto">
            <a:xfrm>
              <a:off x="7885112" y="3001169"/>
              <a:ext cx="0" cy="644525"/>
            </a:xfrm>
            <a:prstGeom prst="line">
              <a:avLst/>
            </a:prstGeom>
            <a:noFill/>
            <a:ln w="9525" algn="ctr">
              <a:solidFill>
                <a:srgbClr val="25408F"/>
              </a:solidFill>
              <a:prstDash val="sysDash"/>
              <a:miter lim="800000"/>
              <a:headEnd/>
              <a:tailEnd/>
            </a:ln>
            <a:extLst>
              <a:ext uri="{909E8E84-426E-40DD-AFC4-6F175D3DCCD1}">
                <a14:hiddenFill xmlns:a14="http://schemas.microsoft.com/office/drawing/2010/main">
                  <a:noFill/>
                </a14:hiddenFill>
              </a:ext>
            </a:extLst>
          </p:spPr>
        </p:cxnSp>
        <p:sp>
          <p:nvSpPr>
            <p:cNvPr id="67" name="Ellipse 66"/>
            <p:cNvSpPr/>
            <p:nvPr/>
          </p:nvSpPr>
          <p:spPr>
            <a:xfrm>
              <a:off x="7718425" y="2669382"/>
              <a:ext cx="358775" cy="360362"/>
            </a:xfrm>
            <a:prstGeom prst="ellipse">
              <a:avLst/>
            </a:prstGeom>
            <a:solidFill>
              <a:sysClr val="window" lastClr="FFFFFF"/>
            </a:solidFill>
            <a:ln w="28575" cap="flat" cmpd="sng" algn="ctr">
              <a:solidFill>
                <a:srgbClr val="25408F"/>
              </a:solidFill>
              <a:prstDash val="solid"/>
              <a:miter lim="800000"/>
            </a:ln>
            <a:effectLst/>
          </p:spPr>
          <p:txBody>
            <a:bodyPr anchor="ctr"/>
            <a:lstStyle/>
            <a:p>
              <a:pPr algn="ctr" eaLnBrk="1" fontAlgn="auto" hangingPunct="1">
                <a:spcBef>
                  <a:spcPts val="0"/>
                </a:spcBef>
                <a:spcAft>
                  <a:spcPts val="0"/>
                </a:spcAft>
                <a:defRPr/>
              </a:pPr>
              <a:endParaRPr lang="fr-FR" sz="1600" kern="0">
                <a:solidFill>
                  <a:sysClr val="window" lastClr="FFFFFF"/>
                </a:solidFill>
                <a:latin typeface="Verdana" panose="020B0604030504040204" pitchFamily="34" charset="0"/>
                <a:ea typeface="Verdana" panose="020B0604030504040204" pitchFamily="34" charset="0"/>
                <a:cs typeface="Verdana" panose="020B0604030504040204" pitchFamily="34" charset="0"/>
              </a:endParaRPr>
            </a:p>
          </p:txBody>
        </p:sp>
        <p:cxnSp>
          <p:nvCxnSpPr>
            <p:cNvPr id="68" name="Connecteur droit 67"/>
            <p:cNvCxnSpPr>
              <a:cxnSpLocks noChangeShapeType="1"/>
            </p:cNvCxnSpPr>
            <p:nvPr/>
          </p:nvCxnSpPr>
          <p:spPr bwMode="auto">
            <a:xfrm rot="-5400000">
              <a:off x="7490030" y="3694906"/>
              <a:ext cx="0" cy="358775"/>
            </a:xfrm>
            <a:prstGeom prst="line">
              <a:avLst/>
            </a:prstGeom>
            <a:noFill/>
            <a:ln w="9525" algn="ctr">
              <a:solidFill>
                <a:srgbClr val="25408F"/>
              </a:solidFill>
              <a:prstDash val="sysDash"/>
              <a:miter lim="800000"/>
              <a:headEnd/>
              <a:tailEnd/>
            </a:ln>
            <a:extLst>
              <a:ext uri="{909E8E84-426E-40DD-AFC4-6F175D3DCCD1}">
                <a14:hiddenFill xmlns:a14="http://schemas.microsoft.com/office/drawing/2010/main">
                  <a:noFill/>
                </a14:hiddenFill>
              </a:ext>
            </a:extLst>
          </p:spPr>
        </p:cxnSp>
        <p:sp>
          <p:nvSpPr>
            <p:cNvPr id="69" name="ZoneTexte 68"/>
            <p:cNvSpPr txBox="1"/>
            <p:nvPr/>
          </p:nvSpPr>
          <p:spPr>
            <a:xfrm>
              <a:off x="5574915" y="3686969"/>
              <a:ext cx="1889125" cy="369888"/>
            </a:xfrm>
            <a:prstGeom prst="rect">
              <a:avLst/>
            </a:prstGeom>
            <a:noFill/>
          </p:spPr>
          <p:txBody>
            <a:bodyPr>
              <a:spAutoFit/>
            </a:bodyPr>
            <a:lstStyle>
              <a:defPPr>
                <a:defRPr lang="en-US"/>
              </a:defPPr>
              <a:lvl1pPr eaLnBrk="1" fontAlgn="auto" hangingPunct="1">
                <a:spcBef>
                  <a:spcPts val="0"/>
                </a:spcBef>
                <a:spcAft>
                  <a:spcPts val="0"/>
                </a:spcAft>
                <a:defRPr b="1" kern="0">
                  <a:solidFill>
                    <a:schemeClr val="tx1">
                      <a:lumMod val="75000"/>
                      <a:lumOff val="25000"/>
                    </a:schemeClr>
                  </a:solidFill>
                  <a:latin typeface="Verdana" panose="020B0604030504040204" pitchFamily="34" charset="0"/>
                  <a:ea typeface="Verdana" panose="020B0604030504040204" pitchFamily="34" charset="0"/>
                  <a:cs typeface="Verdana" panose="020B0604030504040204" pitchFamily="34" charset="0"/>
                </a:defRPr>
              </a:lvl1pPr>
            </a:lstStyle>
            <a:p>
              <a:r>
                <a:rPr lang="fr-FR" dirty="0" smtClean="0"/>
                <a:t>4 avril 2016</a:t>
              </a:r>
              <a:endParaRPr lang="fr-FR" dirty="0"/>
            </a:p>
          </p:txBody>
        </p:sp>
        <p:sp>
          <p:nvSpPr>
            <p:cNvPr id="70" name="Rectangle 69"/>
            <p:cNvSpPr/>
            <p:nvPr/>
          </p:nvSpPr>
          <p:spPr>
            <a:xfrm>
              <a:off x="5067467" y="4034523"/>
              <a:ext cx="2226878" cy="900246"/>
            </a:xfrm>
            <a:prstGeom prst="rect">
              <a:avLst/>
            </a:prstGeom>
          </p:spPr>
          <p:txBody>
            <a:bodyPr wrap="square">
              <a:spAutoFit/>
            </a:bodyPr>
            <a:lstStyle/>
            <a:p>
              <a:pPr algn="r">
                <a:buSzPct val="130000"/>
                <a:defRPr/>
              </a:pPr>
              <a:r>
                <a:rPr lang="fr-FR" sz="1050" dirty="0" smtClean="0">
                  <a:solidFill>
                    <a:schemeClr val="tx1">
                      <a:lumMod val="75000"/>
                      <a:lumOff val="25000"/>
                    </a:schemeClr>
                  </a:solidFill>
                  <a:latin typeface="Verdana" panose="020B0604030504040204" pitchFamily="34" charset="0"/>
                  <a:ea typeface="Verdana" panose="020B0604030504040204" pitchFamily="34" charset="0"/>
                  <a:cs typeface="Verdana" panose="020B0604030504040204" pitchFamily="34" charset="0"/>
                </a:rPr>
                <a:t>LANCEMENT DU LIVRET NEF POUR LES PARTICULIERS ET DU COMPTE COURANT POUR LES PROFESSIONNELS ET LES ASSOCIATONS</a:t>
              </a:r>
              <a:endParaRPr lang="fr-FR" sz="1050" dirty="0">
                <a:solidFill>
                  <a:schemeClr val="tx1">
                    <a:lumMod val="75000"/>
                    <a:lumOff val="25000"/>
                  </a:schemeClr>
                </a:solidFill>
                <a:latin typeface="Verdana" panose="020B0604030504040204" pitchFamily="34" charset="0"/>
                <a:ea typeface="Verdana" panose="020B0604030504040204" pitchFamily="34" charset="0"/>
                <a:cs typeface="Verdana" panose="020B0604030504040204" pitchFamily="34" charset="0"/>
              </a:endParaRPr>
            </a:p>
          </p:txBody>
        </p:sp>
        <p:pic>
          <p:nvPicPr>
            <p:cNvPr id="1026" name="Picture 2" descr="C:\Users\c.chauveau.NEF.000\Desktop\Sans titre - 1.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669418" y="3614867"/>
              <a:ext cx="447675" cy="447675"/>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23373178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90"/>
                                        </p:tgtEl>
                                        <p:attrNameLst>
                                          <p:attrName>style.visibility</p:attrName>
                                        </p:attrNameLst>
                                      </p:cBhvr>
                                      <p:to>
                                        <p:strVal val="visible"/>
                                      </p:to>
                                    </p:set>
                                    <p:anim calcmode="lin" valueType="num">
                                      <p:cBhvr additive="base">
                                        <p:cTn id="7" dur="500" fill="hold"/>
                                        <p:tgtEl>
                                          <p:spTgt spid="90"/>
                                        </p:tgtEl>
                                        <p:attrNameLst>
                                          <p:attrName>ppt_x</p:attrName>
                                        </p:attrNameLst>
                                      </p:cBhvr>
                                      <p:tavLst>
                                        <p:tav tm="0">
                                          <p:val>
                                            <p:strVal val="#ppt_x"/>
                                          </p:val>
                                        </p:tav>
                                        <p:tav tm="100000">
                                          <p:val>
                                            <p:strVal val="#ppt_x"/>
                                          </p:val>
                                        </p:tav>
                                      </p:tavLst>
                                    </p:anim>
                                    <p:anim calcmode="lin" valueType="num">
                                      <p:cBhvr additive="base">
                                        <p:cTn id="8" dur="500" fill="hold"/>
                                        <p:tgtEl>
                                          <p:spTgt spid="90"/>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100"/>
                                        </p:tgtEl>
                                        <p:attrNameLst>
                                          <p:attrName>style.visibility</p:attrName>
                                        </p:attrNameLst>
                                      </p:cBhvr>
                                      <p:to>
                                        <p:strVal val="visible"/>
                                      </p:to>
                                    </p:set>
                                    <p:anim calcmode="lin" valueType="num">
                                      <p:cBhvr additive="base">
                                        <p:cTn id="11" dur="500" fill="hold"/>
                                        <p:tgtEl>
                                          <p:spTgt spid="100"/>
                                        </p:tgtEl>
                                        <p:attrNameLst>
                                          <p:attrName>ppt_x</p:attrName>
                                        </p:attrNameLst>
                                      </p:cBhvr>
                                      <p:tavLst>
                                        <p:tav tm="0">
                                          <p:val>
                                            <p:strVal val="#ppt_x"/>
                                          </p:val>
                                        </p:tav>
                                        <p:tav tm="100000">
                                          <p:val>
                                            <p:strVal val="#ppt_x"/>
                                          </p:val>
                                        </p:tav>
                                      </p:tavLst>
                                    </p:anim>
                                    <p:anim calcmode="lin" valueType="num">
                                      <p:cBhvr additive="base">
                                        <p:cTn id="12" dur="500" fill="hold"/>
                                        <p:tgtEl>
                                          <p:spTgt spid="10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02"/>
                                        </p:tgtEl>
                                        <p:attrNameLst>
                                          <p:attrName>style.visibility</p:attrName>
                                        </p:attrNameLst>
                                      </p:cBhvr>
                                      <p:to>
                                        <p:strVal val="visible"/>
                                      </p:to>
                                    </p:set>
                                    <p:anim calcmode="lin" valueType="num">
                                      <p:cBhvr additive="base">
                                        <p:cTn id="15" dur="500" fill="hold"/>
                                        <p:tgtEl>
                                          <p:spTgt spid="102"/>
                                        </p:tgtEl>
                                        <p:attrNameLst>
                                          <p:attrName>ppt_x</p:attrName>
                                        </p:attrNameLst>
                                      </p:cBhvr>
                                      <p:tavLst>
                                        <p:tav tm="0">
                                          <p:val>
                                            <p:strVal val="#ppt_x"/>
                                          </p:val>
                                        </p:tav>
                                        <p:tav tm="100000">
                                          <p:val>
                                            <p:strVal val="#ppt_x"/>
                                          </p:val>
                                        </p:tav>
                                      </p:tavLst>
                                    </p:anim>
                                    <p:anim calcmode="lin" valueType="num">
                                      <p:cBhvr additive="base">
                                        <p:cTn id="16" dur="500" fill="hold"/>
                                        <p:tgtEl>
                                          <p:spTgt spid="102"/>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106"/>
                                        </p:tgtEl>
                                        <p:attrNameLst>
                                          <p:attrName>style.visibility</p:attrName>
                                        </p:attrNameLst>
                                      </p:cBhvr>
                                      <p:to>
                                        <p:strVal val="visible"/>
                                      </p:to>
                                    </p:set>
                                    <p:anim calcmode="lin" valueType="num">
                                      <p:cBhvr additive="base">
                                        <p:cTn id="19" dur="500" fill="hold"/>
                                        <p:tgtEl>
                                          <p:spTgt spid="106"/>
                                        </p:tgtEl>
                                        <p:attrNameLst>
                                          <p:attrName>ppt_x</p:attrName>
                                        </p:attrNameLst>
                                      </p:cBhvr>
                                      <p:tavLst>
                                        <p:tav tm="0">
                                          <p:val>
                                            <p:strVal val="#ppt_x"/>
                                          </p:val>
                                        </p:tav>
                                        <p:tav tm="100000">
                                          <p:val>
                                            <p:strVal val="#ppt_x"/>
                                          </p:val>
                                        </p:tav>
                                      </p:tavLst>
                                    </p:anim>
                                    <p:anim calcmode="lin" valueType="num">
                                      <p:cBhvr additive="base">
                                        <p:cTn id="20" dur="500" fill="hold"/>
                                        <p:tgtEl>
                                          <p:spTgt spid="106"/>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107"/>
                                        </p:tgtEl>
                                        <p:attrNameLst>
                                          <p:attrName>style.visibility</p:attrName>
                                        </p:attrNameLst>
                                      </p:cBhvr>
                                      <p:to>
                                        <p:strVal val="visible"/>
                                      </p:to>
                                    </p:set>
                                    <p:anim calcmode="lin" valueType="num">
                                      <p:cBhvr additive="base">
                                        <p:cTn id="23" dur="500" fill="hold"/>
                                        <p:tgtEl>
                                          <p:spTgt spid="107"/>
                                        </p:tgtEl>
                                        <p:attrNameLst>
                                          <p:attrName>ppt_x</p:attrName>
                                        </p:attrNameLst>
                                      </p:cBhvr>
                                      <p:tavLst>
                                        <p:tav tm="0">
                                          <p:val>
                                            <p:strVal val="#ppt_x"/>
                                          </p:val>
                                        </p:tav>
                                        <p:tav tm="100000">
                                          <p:val>
                                            <p:strVal val="#ppt_x"/>
                                          </p:val>
                                        </p:tav>
                                      </p:tavLst>
                                    </p:anim>
                                    <p:anim calcmode="lin" valueType="num">
                                      <p:cBhvr additive="base">
                                        <p:cTn id="24" dur="500" fill="hold"/>
                                        <p:tgtEl>
                                          <p:spTgt spid="107"/>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15"/>
                                        </p:tgtEl>
                                        <p:attrNameLst>
                                          <p:attrName>style.visibility</p:attrName>
                                        </p:attrNameLst>
                                      </p:cBhvr>
                                      <p:to>
                                        <p:strVal val="visible"/>
                                      </p:to>
                                    </p:set>
                                    <p:anim calcmode="lin" valueType="num">
                                      <p:cBhvr additive="base">
                                        <p:cTn id="27" dur="500" fill="hold"/>
                                        <p:tgtEl>
                                          <p:spTgt spid="115"/>
                                        </p:tgtEl>
                                        <p:attrNameLst>
                                          <p:attrName>ppt_x</p:attrName>
                                        </p:attrNameLst>
                                      </p:cBhvr>
                                      <p:tavLst>
                                        <p:tav tm="0">
                                          <p:val>
                                            <p:strVal val="#ppt_x"/>
                                          </p:val>
                                        </p:tav>
                                        <p:tav tm="100000">
                                          <p:val>
                                            <p:strVal val="#ppt_x"/>
                                          </p:val>
                                        </p:tav>
                                      </p:tavLst>
                                    </p:anim>
                                    <p:anim calcmode="lin" valueType="num">
                                      <p:cBhvr additive="base">
                                        <p:cTn id="28" dur="500" fill="hold"/>
                                        <p:tgtEl>
                                          <p:spTgt spid="115"/>
                                        </p:tgtEl>
                                        <p:attrNameLst>
                                          <p:attrName>ppt_y</p:attrName>
                                        </p:attrNameLst>
                                      </p:cBhvr>
                                      <p:tavLst>
                                        <p:tav tm="0">
                                          <p:val>
                                            <p:strVal val="1+#ppt_h/2"/>
                                          </p:val>
                                        </p:tav>
                                        <p:tav tm="100000">
                                          <p:val>
                                            <p:strVal val="#ppt_y"/>
                                          </p:val>
                                        </p:tav>
                                      </p:tavLst>
                                    </p:anim>
                                  </p:childTnLst>
                                </p:cTn>
                              </p:par>
                              <p:par>
                                <p:cTn id="29" presetID="2" presetClass="entr" presetSubtype="4" fill="hold" nodeType="withEffect">
                                  <p:stCondLst>
                                    <p:cond delay="0"/>
                                  </p:stCondLst>
                                  <p:childTnLst>
                                    <p:set>
                                      <p:cBhvr>
                                        <p:cTn id="30" dur="1" fill="hold">
                                          <p:stCondLst>
                                            <p:cond delay="0"/>
                                          </p:stCondLst>
                                        </p:cTn>
                                        <p:tgtEl>
                                          <p:spTgt spid="119"/>
                                        </p:tgtEl>
                                        <p:attrNameLst>
                                          <p:attrName>style.visibility</p:attrName>
                                        </p:attrNameLst>
                                      </p:cBhvr>
                                      <p:to>
                                        <p:strVal val="visible"/>
                                      </p:to>
                                    </p:set>
                                    <p:anim calcmode="lin" valueType="num">
                                      <p:cBhvr additive="base">
                                        <p:cTn id="31" dur="500" fill="hold"/>
                                        <p:tgtEl>
                                          <p:spTgt spid="119"/>
                                        </p:tgtEl>
                                        <p:attrNameLst>
                                          <p:attrName>ppt_x</p:attrName>
                                        </p:attrNameLst>
                                      </p:cBhvr>
                                      <p:tavLst>
                                        <p:tav tm="0">
                                          <p:val>
                                            <p:strVal val="#ppt_x"/>
                                          </p:val>
                                        </p:tav>
                                        <p:tav tm="100000">
                                          <p:val>
                                            <p:strVal val="#ppt_x"/>
                                          </p:val>
                                        </p:tav>
                                      </p:tavLst>
                                    </p:anim>
                                    <p:anim calcmode="lin" valueType="num">
                                      <p:cBhvr additive="base">
                                        <p:cTn id="32" dur="500" fill="hold"/>
                                        <p:tgtEl>
                                          <p:spTgt spid="119"/>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88"/>
                                        </p:tgtEl>
                                        <p:attrNameLst>
                                          <p:attrName>style.visibility</p:attrName>
                                        </p:attrNameLst>
                                      </p:cBhvr>
                                      <p:to>
                                        <p:strVal val="visible"/>
                                      </p:to>
                                    </p:set>
                                    <p:anim calcmode="lin" valueType="num">
                                      <p:cBhvr additive="base">
                                        <p:cTn id="37" dur="500" fill="hold"/>
                                        <p:tgtEl>
                                          <p:spTgt spid="88"/>
                                        </p:tgtEl>
                                        <p:attrNameLst>
                                          <p:attrName>ppt_x</p:attrName>
                                        </p:attrNameLst>
                                      </p:cBhvr>
                                      <p:tavLst>
                                        <p:tav tm="0">
                                          <p:val>
                                            <p:strVal val="#ppt_x"/>
                                          </p:val>
                                        </p:tav>
                                        <p:tav tm="100000">
                                          <p:val>
                                            <p:strVal val="#ppt_x"/>
                                          </p:val>
                                        </p:tav>
                                      </p:tavLst>
                                    </p:anim>
                                    <p:anim calcmode="lin" valueType="num">
                                      <p:cBhvr additive="base">
                                        <p:cTn id="38" dur="500" fill="hold"/>
                                        <p:tgtEl>
                                          <p:spTgt spid="88"/>
                                        </p:tgtEl>
                                        <p:attrNameLst>
                                          <p:attrName>ppt_y</p:attrName>
                                        </p:attrNameLst>
                                      </p:cBhvr>
                                      <p:tavLst>
                                        <p:tav tm="0">
                                          <p:val>
                                            <p:strVal val="1+#ppt_h/2"/>
                                          </p:val>
                                        </p:tav>
                                        <p:tav tm="100000">
                                          <p:val>
                                            <p:strVal val="#ppt_y"/>
                                          </p:val>
                                        </p:tav>
                                      </p:tavLst>
                                    </p:anim>
                                  </p:childTnLst>
                                </p:cTn>
                              </p:par>
                              <p:par>
                                <p:cTn id="39" presetID="2" presetClass="entr" presetSubtype="4" fill="hold" nodeType="withEffect">
                                  <p:stCondLst>
                                    <p:cond delay="0"/>
                                  </p:stCondLst>
                                  <p:childTnLst>
                                    <p:set>
                                      <p:cBhvr>
                                        <p:cTn id="40" dur="1" fill="hold">
                                          <p:stCondLst>
                                            <p:cond delay="0"/>
                                          </p:stCondLst>
                                        </p:cTn>
                                        <p:tgtEl>
                                          <p:spTgt spid="98"/>
                                        </p:tgtEl>
                                        <p:attrNameLst>
                                          <p:attrName>style.visibility</p:attrName>
                                        </p:attrNameLst>
                                      </p:cBhvr>
                                      <p:to>
                                        <p:strVal val="visible"/>
                                      </p:to>
                                    </p:set>
                                    <p:anim calcmode="lin" valueType="num">
                                      <p:cBhvr additive="base">
                                        <p:cTn id="41" dur="500" fill="hold"/>
                                        <p:tgtEl>
                                          <p:spTgt spid="98"/>
                                        </p:tgtEl>
                                        <p:attrNameLst>
                                          <p:attrName>ppt_x</p:attrName>
                                        </p:attrNameLst>
                                      </p:cBhvr>
                                      <p:tavLst>
                                        <p:tav tm="0">
                                          <p:val>
                                            <p:strVal val="#ppt_x"/>
                                          </p:val>
                                        </p:tav>
                                        <p:tav tm="100000">
                                          <p:val>
                                            <p:strVal val="#ppt_x"/>
                                          </p:val>
                                        </p:tav>
                                      </p:tavLst>
                                    </p:anim>
                                    <p:anim calcmode="lin" valueType="num">
                                      <p:cBhvr additive="base">
                                        <p:cTn id="42" dur="500" fill="hold"/>
                                        <p:tgtEl>
                                          <p:spTgt spid="98"/>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104"/>
                                        </p:tgtEl>
                                        <p:attrNameLst>
                                          <p:attrName>style.visibility</p:attrName>
                                        </p:attrNameLst>
                                      </p:cBhvr>
                                      <p:to>
                                        <p:strVal val="visible"/>
                                      </p:to>
                                    </p:set>
                                    <p:anim calcmode="lin" valueType="num">
                                      <p:cBhvr additive="base">
                                        <p:cTn id="45" dur="500" fill="hold"/>
                                        <p:tgtEl>
                                          <p:spTgt spid="104"/>
                                        </p:tgtEl>
                                        <p:attrNameLst>
                                          <p:attrName>ppt_x</p:attrName>
                                        </p:attrNameLst>
                                      </p:cBhvr>
                                      <p:tavLst>
                                        <p:tav tm="0">
                                          <p:val>
                                            <p:strVal val="#ppt_x"/>
                                          </p:val>
                                        </p:tav>
                                        <p:tav tm="100000">
                                          <p:val>
                                            <p:strVal val="#ppt_x"/>
                                          </p:val>
                                        </p:tav>
                                      </p:tavLst>
                                    </p:anim>
                                    <p:anim calcmode="lin" valueType="num">
                                      <p:cBhvr additive="base">
                                        <p:cTn id="46" dur="500" fill="hold"/>
                                        <p:tgtEl>
                                          <p:spTgt spid="104"/>
                                        </p:tgtEl>
                                        <p:attrNameLst>
                                          <p:attrName>ppt_y</p:attrName>
                                        </p:attrNameLst>
                                      </p:cBhvr>
                                      <p:tavLst>
                                        <p:tav tm="0">
                                          <p:val>
                                            <p:strVal val="1+#ppt_h/2"/>
                                          </p:val>
                                        </p:tav>
                                        <p:tav tm="100000">
                                          <p:val>
                                            <p:strVal val="#ppt_y"/>
                                          </p:val>
                                        </p:tav>
                                      </p:tavLst>
                                    </p:anim>
                                  </p:childTnLst>
                                </p:cTn>
                              </p:par>
                              <p:par>
                                <p:cTn id="47" presetID="2" presetClass="entr" presetSubtype="4" fill="hold" nodeType="withEffect">
                                  <p:stCondLst>
                                    <p:cond delay="0"/>
                                  </p:stCondLst>
                                  <p:childTnLst>
                                    <p:set>
                                      <p:cBhvr>
                                        <p:cTn id="48" dur="1" fill="hold">
                                          <p:stCondLst>
                                            <p:cond delay="0"/>
                                          </p:stCondLst>
                                        </p:cTn>
                                        <p:tgtEl>
                                          <p:spTgt spid="111"/>
                                        </p:tgtEl>
                                        <p:attrNameLst>
                                          <p:attrName>style.visibility</p:attrName>
                                        </p:attrNameLst>
                                      </p:cBhvr>
                                      <p:to>
                                        <p:strVal val="visible"/>
                                      </p:to>
                                    </p:set>
                                    <p:anim calcmode="lin" valueType="num">
                                      <p:cBhvr additive="base">
                                        <p:cTn id="49" dur="500" fill="hold"/>
                                        <p:tgtEl>
                                          <p:spTgt spid="111"/>
                                        </p:tgtEl>
                                        <p:attrNameLst>
                                          <p:attrName>ppt_x</p:attrName>
                                        </p:attrNameLst>
                                      </p:cBhvr>
                                      <p:tavLst>
                                        <p:tav tm="0">
                                          <p:val>
                                            <p:strVal val="#ppt_x"/>
                                          </p:val>
                                        </p:tav>
                                        <p:tav tm="100000">
                                          <p:val>
                                            <p:strVal val="#ppt_x"/>
                                          </p:val>
                                        </p:tav>
                                      </p:tavLst>
                                    </p:anim>
                                    <p:anim calcmode="lin" valueType="num">
                                      <p:cBhvr additive="base">
                                        <p:cTn id="50" dur="500" fill="hold"/>
                                        <p:tgtEl>
                                          <p:spTgt spid="111"/>
                                        </p:tgtEl>
                                        <p:attrNameLst>
                                          <p:attrName>ppt_y</p:attrName>
                                        </p:attrNameLst>
                                      </p:cBhvr>
                                      <p:tavLst>
                                        <p:tav tm="0">
                                          <p:val>
                                            <p:strVal val="1+#ppt_h/2"/>
                                          </p:val>
                                        </p:tav>
                                        <p:tav tm="100000">
                                          <p:val>
                                            <p:strVal val="#ppt_y"/>
                                          </p:val>
                                        </p:tav>
                                      </p:tavLst>
                                    </p:anim>
                                  </p:childTnLst>
                                </p:cTn>
                              </p:par>
                              <p:par>
                                <p:cTn id="51" presetID="2" presetClass="entr" presetSubtype="4" fill="hold" grpId="0" nodeType="withEffect">
                                  <p:stCondLst>
                                    <p:cond delay="0"/>
                                  </p:stCondLst>
                                  <p:childTnLst>
                                    <p:set>
                                      <p:cBhvr>
                                        <p:cTn id="52" dur="1" fill="hold">
                                          <p:stCondLst>
                                            <p:cond delay="0"/>
                                          </p:stCondLst>
                                        </p:cTn>
                                        <p:tgtEl>
                                          <p:spTgt spid="112"/>
                                        </p:tgtEl>
                                        <p:attrNameLst>
                                          <p:attrName>style.visibility</p:attrName>
                                        </p:attrNameLst>
                                      </p:cBhvr>
                                      <p:to>
                                        <p:strVal val="visible"/>
                                      </p:to>
                                    </p:set>
                                    <p:anim calcmode="lin" valueType="num">
                                      <p:cBhvr additive="base">
                                        <p:cTn id="53" dur="500" fill="hold"/>
                                        <p:tgtEl>
                                          <p:spTgt spid="112"/>
                                        </p:tgtEl>
                                        <p:attrNameLst>
                                          <p:attrName>ppt_x</p:attrName>
                                        </p:attrNameLst>
                                      </p:cBhvr>
                                      <p:tavLst>
                                        <p:tav tm="0">
                                          <p:val>
                                            <p:strVal val="#ppt_x"/>
                                          </p:val>
                                        </p:tav>
                                        <p:tav tm="100000">
                                          <p:val>
                                            <p:strVal val="#ppt_x"/>
                                          </p:val>
                                        </p:tav>
                                      </p:tavLst>
                                    </p:anim>
                                    <p:anim calcmode="lin" valueType="num">
                                      <p:cBhvr additive="base">
                                        <p:cTn id="54" dur="500" fill="hold"/>
                                        <p:tgtEl>
                                          <p:spTgt spid="112"/>
                                        </p:tgtEl>
                                        <p:attrNameLst>
                                          <p:attrName>ppt_y</p:attrName>
                                        </p:attrNameLst>
                                      </p:cBhvr>
                                      <p:tavLst>
                                        <p:tav tm="0">
                                          <p:val>
                                            <p:strVal val="1+#ppt_h/2"/>
                                          </p:val>
                                        </p:tav>
                                        <p:tav tm="100000">
                                          <p:val>
                                            <p:strVal val="#ppt_y"/>
                                          </p:val>
                                        </p:tav>
                                      </p:tavLst>
                                    </p:anim>
                                  </p:childTnLst>
                                </p:cTn>
                              </p:par>
                              <p:par>
                                <p:cTn id="55" presetID="2" presetClass="entr" presetSubtype="4" fill="hold" grpId="0" nodeType="withEffect">
                                  <p:stCondLst>
                                    <p:cond delay="0"/>
                                  </p:stCondLst>
                                  <p:childTnLst>
                                    <p:set>
                                      <p:cBhvr>
                                        <p:cTn id="56" dur="1" fill="hold">
                                          <p:stCondLst>
                                            <p:cond delay="0"/>
                                          </p:stCondLst>
                                        </p:cTn>
                                        <p:tgtEl>
                                          <p:spTgt spid="128"/>
                                        </p:tgtEl>
                                        <p:attrNameLst>
                                          <p:attrName>style.visibility</p:attrName>
                                        </p:attrNameLst>
                                      </p:cBhvr>
                                      <p:to>
                                        <p:strVal val="visible"/>
                                      </p:to>
                                    </p:set>
                                    <p:anim calcmode="lin" valueType="num">
                                      <p:cBhvr additive="base">
                                        <p:cTn id="57" dur="500" fill="hold"/>
                                        <p:tgtEl>
                                          <p:spTgt spid="128"/>
                                        </p:tgtEl>
                                        <p:attrNameLst>
                                          <p:attrName>ppt_x</p:attrName>
                                        </p:attrNameLst>
                                      </p:cBhvr>
                                      <p:tavLst>
                                        <p:tav tm="0">
                                          <p:val>
                                            <p:strVal val="#ppt_x"/>
                                          </p:val>
                                        </p:tav>
                                        <p:tav tm="100000">
                                          <p:val>
                                            <p:strVal val="#ppt_x"/>
                                          </p:val>
                                        </p:tav>
                                      </p:tavLst>
                                    </p:anim>
                                    <p:anim calcmode="lin" valueType="num">
                                      <p:cBhvr additive="base">
                                        <p:cTn id="58" dur="500" fill="hold"/>
                                        <p:tgtEl>
                                          <p:spTgt spid="128"/>
                                        </p:tgtEl>
                                        <p:attrNameLst>
                                          <p:attrName>ppt_y</p:attrName>
                                        </p:attrNameLst>
                                      </p:cBhvr>
                                      <p:tavLst>
                                        <p:tav tm="0">
                                          <p:val>
                                            <p:strVal val="1+#ppt_h/2"/>
                                          </p:val>
                                        </p:tav>
                                        <p:tav tm="100000">
                                          <p:val>
                                            <p:strVal val="#ppt_y"/>
                                          </p:val>
                                        </p:tav>
                                      </p:tavLst>
                                    </p:anim>
                                  </p:childTnLst>
                                </p:cTn>
                              </p:par>
                              <p:par>
                                <p:cTn id="59" presetID="2" presetClass="entr" presetSubtype="4" fill="hold" grpId="0" nodeType="withEffect">
                                  <p:stCondLst>
                                    <p:cond delay="0"/>
                                  </p:stCondLst>
                                  <p:childTnLst>
                                    <p:set>
                                      <p:cBhvr>
                                        <p:cTn id="60" dur="1" fill="hold">
                                          <p:stCondLst>
                                            <p:cond delay="0"/>
                                          </p:stCondLst>
                                        </p:cTn>
                                        <p:tgtEl>
                                          <p:spTgt spid="117"/>
                                        </p:tgtEl>
                                        <p:attrNameLst>
                                          <p:attrName>style.visibility</p:attrName>
                                        </p:attrNameLst>
                                      </p:cBhvr>
                                      <p:to>
                                        <p:strVal val="visible"/>
                                      </p:to>
                                    </p:set>
                                    <p:anim calcmode="lin" valueType="num">
                                      <p:cBhvr additive="base">
                                        <p:cTn id="61" dur="500" fill="hold"/>
                                        <p:tgtEl>
                                          <p:spTgt spid="117"/>
                                        </p:tgtEl>
                                        <p:attrNameLst>
                                          <p:attrName>ppt_x</p:attrName>
                                        </p:attrNameLst>
                                      </p:cBhvr>
                                      <p:tavLst>
                                        <p:tav tm="0">
                                          <p:val>
                                            <p:strVal val="#ppt_x"/>
                                          </p:val>
                                        </p:tav>
                                        <p:tav tm="100000">
                                          <p:val>
                                            <p:strVal val="#ppt_x"/>
                                          </p:val>
                                        </p:tav>
                                      </p:tavLst>
                                    </p:anim>
                                    <p:anim calcmode="lin" valueType="num">
                                      <p:cBhvr additive="base">
                                        <p:cTn id="62" dur="500" fill="hold"/>
                                        <p:tgtEl>
                                          <p:spTgt spid="117"/>
                                        </p:tgtEl>
                                        <p:attrNameLst>
                                          <p:attrName>ppt_y</p:attrName>
                                        </p:attrNameLst>
                                      </p:cBhvr>
                                      <p:tavLst>
                                        <p:tav tm="0">
                                          <p:val>
                                            <p:strVal val="1+#ppt_h/2"/>
                                          </p:val>
                                        </p:tav>
                                        <p:tav tm="100000">
                                          <p:val>
                                            <p:strVal val="#ppt_y"/>
                                          </p:val>
                                        </p:tav>
                                      </p:tavLst>
                                    </p:anim>
                                  </p:childTnLst>
                                </p:cTn>
                              </p:par>
                              <p:par>
                                <p:cTn id="63" presetID="2" presetClass="entr" presetSubtype="4" fill="hold" nodeType="withEffect">
                                  <p:stCondLst>
                                    <p:cond delay="0"/>
                                  </p:stCondLst>
                                  <p:childTnLst>
                                    <p:set>
                                      <p:cBhvr>
                                        <p:cTn id="64" dur="1" fill="hold">
                                          <p:stCondLst>
                                            <p:cond delay="0"/>
                                          </p:stCondLst>
                                        </p:cTn>
                                        <p:tgtEl>
                                          <p:spTgt spid="113"/>
                                        </p:tgtEl>
                                        <p:attrNameLst>
                                          <p:attrName>style.visibility</p:attrName>
                                        </p:attrNameLst>
                                      </p:cBhvr>
                                      <p:to>
                                        <p:strVal val="visible"/>
                                      </p:to>
                                    </p:set>
                                    <p:anim calcmode="lin" valueType="num">
                                      <p:cBhvr additive="base">
                                        <p:cTn id="65" dur="500" fill="hold"/>
                                        <p:tgtEl>
                                          <p:spTgt spid="113"/>
                                        </p:tgtEl>
                                        <p:attrNameLst>
                                          <p:attrName>ppt_x</p:attrName>
                                        </p:attrNameLst>
                                      </p:cBhvr>
                                      <p:tavLst>
                                        <p:tav tm="0">
                                          <p:val>
                                            <p:strVal val="#ppt_x"/>
                                          </p:val>
                                        </p:tav>
                                        <p:tav tm="100000">
                                          <p:val>
                                            <p:strVal val="#ppt_x"/>
                                          </p:val>
                                        </p:tav>
                                      </p:tavLst>
                                    </p:anim>
                                    <p:anim calcmode="lin" valueType="num">
                                      <p:cBhvr additive="base">
                                        <p:cTn id="66" dur="500" fill="hold"/>
                                        <p:tgtEl>
                                          <p:spTgt spid="11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0" grpId="0"/>
      <p:bldP spid="102" grpId="0" animBg="1"/>
      <p:bldP spid="104" grpId="0" animBg="1"/>
      <p:bldP spid="112" grpId="0"/>
      <p:bldP spid="115" grpId="0"/>
      <p:bldP spid="117" grpId="0"/>
      <p:bldP spid="128"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AutoShape 6"/>
          <p:cNvSpPr>
            <a:spLocks/>
          </p:cNvSpPr>
          <p:nvPr/>
        </p:nvSpPr>
        <p:spPr bwMode="auto">
          <a:xfrm>
            <a:off x="539750" y="431800"/>
            <a:ext cx="5708650" cy="28575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600"/>
                </a:lnTo>
                <a:lnTo>
                  <a:pt x="0" y="2160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38100" tIns="38100" rIns="38100" bIns="38100" anchor="ctr"/>
          <a:lstStyle/>
          <a:p>
            <a:pPr>
              <a:defRPr/>
            </a:pPr>
            <a:r>
              <a:rPr lang="es-ES" sz="2000" dirty="0">
                <a:solidFill>
                  <a:srgbClr val="53585F"/>
                </a:solidFill>
                <a:latin typeface="Verdana" panose="020B0604030504040204" pitchFamily="34" charset="0"/>
                <a:ea typeface="Verdana" panose="020B0604030504040204" pitchFamily="34" charset="0"/>
                <a:cs typeface="Verdana" panose="020B0604030504040204" pitchFamily="34" charset="0"/>
              </a:rPr>
              <a:t>ENGAGEMENTS &amp; </a:t>
            </a:r>
            <a:r>
              <a:rPr lang="es-ES" sz="2000" dirty="0" smtClean="0">
                <a:solidFill>
                  <a:srgbClr val="53585F"/>
                </a:solidFill>
                <a:latin typeface="Verdana" panose="020B0604030504040204" pitchFamily="34" charset="0"/>
                <a:ea typeface="Verdana" panose="020B0604030504040204" pitchFamily="34" charset="0"/>
                <a:cs typeface="Verdana" panose="020B0604030504040204" pitchFamily="34" charset="0"/>
              </a:rPr>
              <a:t>VALEURS</a:t>
            </a:r>
            <a:endParaRPr lang="es-ES" sz="800" dirty="0">
              <a:latin typeface="Verdana" panose="020B0604030504040204" pitchFamily="34" charset="0"/>
              <a:ea typeface="Verdana" panose="020B0604030504040204" pitchFamily="34" charset="0"/>
              <a:cs typeface="Verdana" panose="020B0604030504040204" pitchFamily="34" charset="0"/>
            </a:endParaRPr>
          </a:p>
        </p:txBody>
      </p:sp>
      <p:sp>
        <p:nvSpPr>
          <p:cNvPr id="51" name="Rectangle 50"/>
          <p:cNvSpPr/>
          <p:nvPr/>
        </p:nvSpPr>
        <p:spPr>
          <a:xfrm>
            <a:off x="0" y="2319338"/>
            <a:ext cx="9144000" cy="1066800"/>
          </a:xfrm>
          <a:prstGeom prst="rect">
            <a:avLst/>
          </a:prstGeom>
          <a:solidFill>
            <a:srgbClr val="9BBA3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latin typeface="Verdana" panose="020B0604030504040204" pitchFamily="34" charset="0"/>
              <a:ea typeface="Verdana" panose="020B0604030504040204" pitchFamily="34" charset="0"/>
              <a:cs typeface="Verdana" panose="020B0604030504040204" pitchFamily="34" charset="0"/>
            </a:endParaRPr>
          </a:p>
        </p:txBody>
      </p:sp>
      <p:pic>
        <p:nvPicPr>
          <p:cNvPr id="32" name="Image 31"/>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504264" y="1369123"/>
            <a:ext cx="1817678" cy="18139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6" name="Text Box 10"/>
          <p:cNvSpPr txBox="1">
            <a:spLocks noChangeArrowheads="1"/>
          </p:cNvSpPr>
          <p:nvPr/>
        </p:nvSpPr>
        <p:spPr bwMode="auto">
          <a:xfrm>
            <a:off x="5569084" y="1751250"/>
            <a:ext cx="1738045" cy="11156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45720" tIns="22860" rIns="45720" bIns="22860">
            <a:spAutoFit/>
          </a:bodyPr>
          <a:lstStyle>
            <a:lvl1pPr defTabSz="1087438">
              <a:defRPr>
                <a:solidFill>
                  <a:schemeClr val="tx1"/>
                </a:solidFill>
                <a:latin typeface="Calibri" pitchFamily="34" charset="0"/>
              </a:defRPr>
            </a:lvl1pPr>
            <a:lvl2pPr marL="742950" indent="-285750" defTabSz="1087438">
              <a:defRPr>
                <a:solidFill>
                  <a:schemeClr val="tx1"/>
                </a:solidFill>
                <a:latin typeface="Calibri" pitchFamily="34" charset="0"/>
              </a:defRPr>
            </a:lvl2pPr>
            <a:lvl3pPr marL="1143000" indent="-228600" defTabSz="1087438">
              <a:defRPr>
                <a:solidFill>
                  <a:schemeClr val="tx1"/>
                </a:solidFill>
                <a:latin typeface="Calibri" pitchFamily="34" charset="0"/>
              </a:defRPr>
            </a:lvl3pPr>
            <a:lvl4pPr marL="1600200" indent="-228600" defTabSz="1087438">
              <a:defRPr>
                <a:solidFill>
                  <a:schemeClr val="tx1"/>
                </a:solidFill>
                <a:latin typeface="Calibri" pitchFamily="34" charset="0"/>
              </a:defRPr>
            </a:lvl4pPr>
            <a:lvl5pPr marL="2057400" indent="-228600" defTabSz="1087438">
              <a:defRPr>
                <a:solidFill>
                  <a:schemeClr val="tx1"/>
                </a:solidFill>
                <a:latin typeface="Calibri" pitchFamily="34" charset="0"/>
              </a:defRPr>
            </a:lvl5pPr>
            <a:lvl6pPr marL="2514600" indent="-228600" defTabSz="1087438" eaLnBrk="0" fontAlgn="base" hangingPunct="0">
              <a:spcBef>
                <a:spcPct val="0"/>
              </a:spcBef>
              <a:spcAft>
                <a:spcPct val="0"/>
              </a:spcAft>
              <a:defRPr>
                <a:solidFill>
                  <a:schemeClr val="tx1"/>
                </a:solidFill>
                <a:latin typeface="Calibri" pitchFamily="34" charset="0"/>
              </a:defRPr>
            </a:lvl6pPr>
            <a:lvl7pPr marL="2971800" indent="-228600" defTabSz="1087438" eaLnBrk="0" fontAlgn="base" hangingPunct="0">
              <a:spcBef>
                <a:spcPct val="0"/>
              </a:spcBef>
              <a:spcAft>
                <a:spcPct val="0"/>
              </a:spcAft>
              <a:defRPr>
                <a:solidFill>
                  <a:schemeClr val="tx1"/>
                </a:solidFill>
                <a:latin typeface="Calibri" pitchFamily="34" charset="0"/>
              </a:defRPr>
            </a:lvl7pPr>
            <a:lvl8pPr marL="3429000" indent="-228600" defTabSz="1087438" eaLnBrk="0" fontAlgn="base" hangingPunct="0">
              <a:spcBef>
                <a:spcPct val="0"/>
              </a:spcBef>
              <a:spcAft>
                <a:spcPct val="0"/>
              </a:spcAft>
              <a:defRPr>
                <a:solidFill>
                  <a:schemeClr val="tx1"/>
                </a:solidFill>
                <a:latin typeface="Calibri" pitchFamily="34" charset="0"/>
              </a:defRPr>
            </a:lvl8pPr>
            <a:lvl9pPr marL="3886200" indent="-228600" defTabSz="1087438" eaLnBrk="0" fontAlgn="base" hangingPunct="0">
              <a:spcBef>
                <a:spcPct val="0"/>
              </a:spcBef>
              <a:spcAft>
                <a:spcPct val="0"/>
              </a:spcAft>
              <a:defRPr>
                <a:solidFill>
                  <a:schemeClr val="tx1"/>
                </a:solidFill>
                <a:latin typeface="Calibri" pitchFamily="34" charset="0"/>
              </a:defRPr>
            </a:lvl9pPr>
          </a:lstStyle>
          <a:p>
            <a:pPr algn="ctr" eaLnBrk="1" hangingPunct="1"/>
            <a:r>
              <a:rPr lang="fr-FR" altLang="fr-FR" sz="1100" b="1" dirty="0" smtClean="0">
                <a:solidFill>
                  <a:schemeClr val="bg1"/>
                </a:solidFill>
                <a:latin typeface="Verdana" pitchFamily="34" charset="0"/>
                <a:ea typeface="Verdana" pitchFamily="34" charset="0"/>
                <a:cs typeface="Verdana" pitchFamily="34" charset="0"/>
              </a:rPr>
              <a:t>TRANSPARENCE</a:t>
            </a:r>
            <a:endParaRPr lang="fr-FR" altLang="fr-FR" sz="1100" dirty="0" smtClean="0">
              <a:solidFill>
                <a:schemeClr val="bg1"/>
              </a:solidFill>
              <a:latin typeface="Verdana" pitchFamily="34" charset="0"/>
              <a:ea typeface="Verdana" pitchFamily="34" charset="0"/>
              <a:cs typeface="Verdana" pitchFamily="34" charset="0"/>
            </a:endParaRPr>
          </a:p>
          <a:p>
            <a:pPr algn="ctr" eaLnBrk="1" hangingPunct="1"/>
            <a:endParaRPr lang="fr-FR" altLang="fr-FR" sz="600" dirty="0" smtClean="0">
              <a:solidFill>
                <a:schemeClr val="bg1"/>
              </a:solidFill>
              <a:latin typeface="Verdana" pitchFamily="34" charset="0"/>
              <a:ea typeface="Verdana" pitchFamily="34" charset="0"/>
              <a:cs typeface="Verdana" pitchFamily="34" charset="0"/>
            </a:endParaRPr>
          </a:p>
          <a:p>
            <a:pPr algn="ctr" eaLnBrk="1" hangingPunct="1"/>
            <a:r>
              <a:rPr lang="fr-FR" altLang="fr-FR" sz="1050" dirty="0" smtClean="0">
                <a:solidFill>
                  <a:schemeClr val="bg1"/>
                </a:solidFill>
                <a:latin typeface="Verdana" pitchFamily="34" charset="0"/>
                <a:ea typeface="Verdana" pitchFamily="34" charset="0"/>
                <a:cs typeface="Verdana" pitchFamily="34" charset="0"/>
              </a:rPr>
              <a:t>Circulation </a:t>
            </a:r>
          </a:p>
          <a:p>
            <a:pPr algn="ctr" eaLnBrk="1" hangingPunct="1"/>
            <a:r>
              <a:rPr lang="fr-FR" altLang="fr-FR" sz="1050" dirty="0" smtClean="0">
                <a:solidFill>
                  <a:schemeClr val="bg1"/>
                </a:solidFill>
                <a:latin typeface="Verdana" pitchFamily="34" charset="0"/>
                <a:ea typeface="Verdana" pitchFamily="34" charset="0"/>
                <a:cs typeface="Verdana" pitchFamily="34" charset="0"/>
              </a:rPr>
              <a:t>transparente de l’argent &amp; publication annuelle du détail des financements</a:t>
            </a:r>
            <a:endParaRPr lang="fr-FR" altLang="fr-FR" sz="1050" dirty="0">
              <a:solidFill>
                <a:schemeClr val="bg1"/>
              </a:solidFill>
              <a:latin typeface="Verdana" pitchFamily="34" charset="0"/>
              <a:ea typeface="Verdana" pitchFamily="34" charset="0"/>
              <a:cs typeface="Verdana" pitchFamily="34" charset="0"/>
            </a:endParaRPr>
          </a:p>
        </p:txBody>
      </p:sp>
      <p:pic>
        <p:nvPicPr>
          <p:cNvPr id="33" name="Image 32"/>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748876" y="2590889"/>
            <a:ext cx="1966124" cy="19620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8" name="Rectangle 57"/>
          <p:cNvSpPr>
            <a:spLocks noChangeArrowheads="1"/>
          </p:cNvSpPr>
          <p:nvPr/>
        </p:nvSpPr>
        <p:spPr bwMode="auto">
          <a:xfrm>
            <a:off x="3748876" y="2926973"/>
            <a:ext cx="1958192" cy="14927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defTabSz="1087438">
              <a:defRPr>
                <a:solidFill>
                  <a:schemeClr val="tx1"/>
                </a:solidFill>
                <a:latin typeface="Calibri" pitchFamily="34" charset="0"/>
              </a:defRPr>
            </a:lvl1pPr>
            <a:lvl2pPr marL="742950" indent="-285750" defTabSz="1087438">
              <a:defRPr>
                <a:solidFill>
                  <a:schemeClr val="tx1"/>
                </a:solidFill>
                <a:latin typeface="Calibri" pitchFamily="34" charset="0"/>
              </a:defRPr>
            </a:lvl2pPr>
            <a:lvl3pPr marL="1143000" indent="-228600" defTabSz="1087438">
              <a:defRPr>
                <a:solidFill>
                  <a:schemeClr val="tx1"/>
                </a:solidFill>
                <a:latin typeface="Calibri" pitchFamily="34" charset="0"/>
              </a:defRPr>
            </a:lvl3pPr>
            <a:lvl4pPr marL="1600200" indent="-228600" defTabSz="1087438">
              <a:defRPr>
                <a:solidFill>
                  <a:schemeClr val="tx1"/>
                </a:solidFill>
                <a:latin typeface="Calibri" pitchFamily="34" charset="0"/>
              </a:defRPr>
            </a:lvl4pPr>
            <a:lvl5pPr marL="2057400" indent="-228600" defTabSz="1087438">
              <a:defRPr>
                <a:solidFill>
                  <a:schemeClr val="tx1"/>
                </a:solidFill>
                <a:latin typeface="Calibri" pitchFamily="34" charset="0"/>
              </a:defRPr>
            </a:lvl5pPr>
            <a:lvl6pPr marL="2514600" indent="-228600" defTabSz="1087438" eaLnBrk="0" fontAlgn="base" hangingPunct="0">
              <a:spcBef>
                <a:spcPct val="0"/>
              </a:spcBef>
              <a:spcAft>
                <a:spcPct val="0"/>
              </a:spcAft>
              <a:defRPr>
                <a:solidFill>
                  <a:schemeClr val="tx1"/>
                </a:solidFill>
                <a:latin typeface="Calibri" pitchFamily="34" charset="0"/>
              </a:defRPr>
            </a:lvl6pPr>
            <a:lvl7pPr marL="2971800" indent="-228600" defTabSz="1087438" eaLnBrk="0" fontAlgn="base" hangingPunct="0">
              <a:spcBef>
                <a:spcPct val="0"/>
              </a:spcBef>
              <a:spcAft>
                <a:spcPct val="0"/>
              </a:spcAft>
              <a:defRPr>
                <a:solidFill>
                  <a:schemeClr val="tx1"/>
                </a:solidFill>
                <a:latin typeface="Calibri" pitchFamily="34" charset="0"/>
              </a:defRPr>
            </a:lvl7pPr>
            <a:lvl8pPr marL="3429000" indent="-228600" defTabSz="1087438" eaLnBrk="0" fontAlgn="base" hangingPunct="0">
              <a:spcBef>
                <a:spcPct val="0"/>
              </a:spcBef>
              <a:spcAft>
                <a:spcPct val="0"/>
              </a:spcAft>
              <a:defRPr>
                <a:solidFill>
                  <a:schemeClr val="tx1"/>
                </a:solidFill>
                <a:latin typeface="Calibri" pitchFamily="34" charset="0"/>
              </a:defRPr>
            </a:lvl8pPr>
            <a:lvl9pPr marL="3886200" indent="-228600" defTabSz="1087438" eaLnBrk="0" fontAlgn="base" hangingPunct="0">
              <a:spcBef>
                <a:spcPct val="0"/>
              </a:spcBef>
              <a:spcAft>
                <a:spcPct val="0"/>
              </a:spcAft>
              <a:defRPr>
                <a:solidFill>
                  <a:schemeClr val="tx1"/>
                </a:solidFill>
                <a:latin typeface="Calibri" pitchFamily="34" charset="0"/>
              </a:defRPr>
            </a:lvl9pPr>
          </a:lstStyle>
          <a:p>
            <a:pPr algn="ctr"/>
            <a:r>
              <a:rPr lang="fr-FR" altLang="fr-FR" sz="1100" b="1" dirty="0" smtClean="0">
                <a:solidFill>
                  <a:schemeClr val="bg1"/>
                </a:solidFill>
                <a:latin typeface="Verdana" pitchFamily="34" charset="0"/>
                <a:ea typeface="Verdana" pitchFamily="34" charset="0"/>
                <a:cs typeface="Verdana" pitchFamily="34" charset="0"/>
              </a:rPr>
              <a:t>RESPONSABILITÉ SOCIALE</a:t>
            </a:r>
          </a:p>
          <a:p>
            <a:pPr algn="ctr"/>
            <a:endParaRPr lang="fr-FR" altLang="fr-FR" sz="600" dirty="0" smtClean="0">
              <a:solidFill>
                <a:schemeClr val="bg1"/>
              </a:solidFill>
              <a:latin typeface="Verdana" pitchFamily="34" charset="0"/>
              <a:ea typeface="Verdana" pitchFamily="34" charset="0"/>
              <a:cs typeface="Verdana" pitchFamily="34" charset="0"/>
            </a:endParaRPr>
          </a:p>
          <a:p>
            <a:pPr algn="ctr"/>
            <a:r>
              <a:rPr lang="fr-FR" altLang="fr-FR" sz="1050" dirty="0" smtClean="0">
                <a:solidFill>
                  <a:schemeClr val="bg1"/>
                </a:solidFill>
                <a:latin typeface="Verdana" pitchFamily="34" charset="0"/>
                <a:ea typeface="Verdana" pitchFamily="34" charset="0"/>
                <a:cs typeface="Verdana" pitchFamily="34" charset="0"/>
              </a:rPr>
              <a:t>Dédier l’argent à des </a:t>
            </a:r>
            <a:r>
              <a:rPr lang="fr-FR" altLang="fr-FR" sz="1050" dirty="0">
                <a:solidFill>
                  <a:schemeClr val="bg1"/>
                </a:solidFill>
                <a:latin typeface="Verdana" pitchFamily="34" charset="0"/>
                <a:ea typeface="Verdana" pitchFamily="34" charset="0"/>
                <a:cs typeface="Verdana" pitchFamily="34" charset="0"/>
              </a:rPr>
              <a:t>projets utiles, </a:t>
            </a:r>
            <a:r>
              <a:rPr lang="fr-FR" altLang="fr-FR" sz="1050" dirty="0" smtClean="0">
                <a:solidFill>
                  <a:schemeClr val="bg1"/>
                </a:solidFill>
                <a:latin typeface="Verdana" pitchFamily="34" charset="0"/>
                <a:ea typeface="Verdana" pitchFamily="34" charset="0"/>
                <a:cs typeface="Verdana" pitchFamily="34" charset="0"/>
              </a:rPr>
              <a:t>qui </a:t>
            </a:r>
            <a:r>
              <a:rPr lang="fr-FR" altLang="fr-FR" sz="1050" dirty="0">
                <a:solidFill>
                  <a:schemeClr val="bg1"/>
                </a:solidFill>
                <a:latin typeface="Verdana" pitchFamily="34" charset="0"/>
                <a:ea typeface="Verdana" pitchFamily="34" charset="0"/>
                <a:cs typeface="Verdana" pitchFamily="34" charset="0"/>
              </a:rPr>
              <a:t>contribuent à un développement économique </a:t>
            </a:r>
            <a:endParaRPr lang="fr-FR" altLang="fr-FR" sz="1050" dirty="0" smtClean="0">
              <a:solidFill>
                <a:schemeClr val="bg1"/>
              </a:solidFill>
              <a:latin typeface="Verdana" pitchFamily="34" charset="0"/>
              <a:ea typeface="Verdana" pitchFamily="34" charset="0"/>
              <a:cs typeface="Verdana" pitchFamily="34" charset="0"/>
            </a:endParaRPr>
          </a:p>
          <a:p>
            <a:pPr algn="ctr"/>
            <a:r>
              <a:rPr lang="fr-FR" altLang="fr-FR" sz="1050" dirty="0" smtClean="0">
                <a:solidFill>
                  <a:schemeClr val="bg1"/>
                </a:solidFill>
                <a:latin typeface="Verdana" pitchFamily="34" charset="0"/>
                <a:ea typeface="Verdana" pitchFamily="34" charset="0"/>
                <a:cs typeface="Verdana" pitchFamily="34" charset="0"/>
              </a:rPr>
              <a:t>durable</a:t>
            </a:r>
          </a:p>
        </p:txBody>
      </p:sp>
      <p:pic>
        <p:nvPicPr>
          <p:cNvPr id="28" name="Image 27"/>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7580" y="2109482"/>
            <a:ext cx="1817678" cy="18139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9" name="Text Box 10"/>
          <p:cNvSpPr txBox="1">
            <a:spLocks noChangeArrowheads="1"/>
          </p:cNvSpPr>
          <p:nvPr/>
        </p:nvSpPr>
        <p:spPr bwMode="auto">
          <a:xfrm>
            <a:off x="88642" y="2392055"/>
            <a:ext cx="1816358" cy="11849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45720" tIns="22860" rIns="45720" bIns="22860">
            <a:spAutoFit/>
          </a:bodyPr>
          <a:lstStyle>
            <a:lvl1pPr defTabSz="1087438">
              <a:defRPr>
                <a:solidFill>
                  <a:schemeClr val="tx1"/>
                </a:solidFill>
                <a:latin typeface="Calibri" pitchFamily="34" charset="0"/>
              </a:defRPr>
            </a:lvl1pPr>
            <a:lvl2pPr marL="742950" indent="-285750" defTabSz="1087438">
              <a:defRPr>
                <a:solidFill>
                  <a:schemeClr val="tx1"/>
                </a:solidFill>
                <a:latin typeface="Calibri" pitchFamily="34" charset="0"/>
              </a:defRPr>
            </a:lvl2pPr>
            <a:lvl3pPr marL="1143000" indent="-228600" defTabSz="1087438">
              <a:defRPr>
                <a:solidFill>
                  <a:schemeClr val="tx1"/>
                </a:solidFill>
                <a:latin typeface="Calibri" pitchFamily="34" charset="0"/>
              </a:defRPr>
            </a:lvl3pPr>
            <a:lvl4pPr marL="1600200" indent="-228600" defTabSz="1087438">
              <a:defRPr>
                <a:solidFill>
                  <a:schemeClr val="tx1"/>
                </a:solidFill>
                <a:latin typeface="Calibri" pitchFamily="34" charset="0"/>
              </a:defRPr>
            </a:lvl4pPr>
            <a:lvl5pPr marL="2057400" indent="-228600" defTabSz="1087438">
              <a:defRPr>
                <a:solidFill>
                  <a:schemeClr val="tx1"/>
                </a:solidFill>
                <a:latin typeface="Calibri" pitchFamily="34" charset="0"/>
              </a:defRPr>
            </a:lvl5pPr>
            <a:lvl6pPr marL="2514600" indent="-228600" defTabSz="1087438" eaLnBrk="0" fontAlgn="base" hangingPunct="0">
              <a:spcBef>
                <a:spcPct val="0"/>
              </a:spcBef>
              <a:spcAft>
                <a:spcPct val="0"/>
              </a:spcAft>
              <a:defRPr>
                <a:solidFill>
                  <a:schemeClr val="tx1"/>
                </a:solidFill>
                <a:latin typeface="Calibri" pitchFamily="34" charset="0"/>
              </a:defRPr>
            </a:lvl6pPr>
            <a:lvl7pPr marL="2971800" indent="-228600" defTabSz="1087438" eaLnBrk="0" fontAlgn="base" hangingPunct="0">
              <a:spcBef>
                <a:spcPct val="0"/>
              </a:spcBef>
              <a:spcAft>
                <a:spcPct val="0"/>
              </a:spcAft>
              <a:defRPr>
                <a:solidFill>
                  <a:schemeClr val="tx1"/>
                </a:solidFill>
                <a:latin typeface="Calibri" pitchFamily="34" charset="0"/>
              </a:defRPr>
            </a:lvl7pPr>
            <a:lvl8pPr marL="3429000" indent="-228600" defTabSz="1087438" eaLnBrk="0" fontAlgn="base" hangingPunct="0">
              <a:spcBef>
                <a:spcPct val="0"/>
              </a:spcBef>
              <a:spcAft>
                <a:spcPct val="0"/>
              </a:spcAft>
              <a:defRPr>
                <a:solidFill>
                  <a:schemeClr val="tx1"/>
                </a:solidFill>
                <a:latin typeface="Calibri" pitchFamily="34" charset="0"/>
              </a:defRPr>
            </a:lvl8pPr>
            <a:lvl9pPr marL="3886200" indent="-228600" defTabSz="1087438" eaLnBrk="0" fontAlgn="base" hangingPunct="0">
              <a:spcBef>
                <a:spcPct val="0"/>
              </a:spcBef>
              <a:spcAft>
                <a:spcPct val="0"/>
              </a:spcAft>
              <a:defRPr>
                <a:solidFill>
                  <a:schemeClr val="tx1"/>
                </a:solidFill>
                <a:latin typeface="Calibri" pitchFamily="34" charset="0"/>
              </a:defRPr>
            </a:lvl9pPr>
          </a:lstStyle>
          <a:p>
            <a:pPr algn="ctr" eaLnBrk="1" hangingPunct="1"/>
            <a:r>
              <a:rPr lang="fr-FR" altLang="fr-FR" sz="1200" b="1" dirty="0" smtClean="0">
                <a:solidFill>
                  <a:schemeClr val="bg1"/>
                </a:solidFill>
                <a:latin typeface="Verdana" pitchFamily="34" charset="0"/>
                <a:ea typeface="Verdana" pitchFamily="34" charset="0"/>
                <a:cs typeface="Verdana" pitchFamily="34" charset="0"/>
              </a:rPr>
              <a:t>LIBERTÉ</a:t>
            </a:r>
            <a:endParaRPr lang="fr-FR" altLang="fr-FR" sz="1200" dirty="0" smtClean="0">
              <a:solidFill>
                <a:schemeClr val="bg1"/>
              </a:solidFill>
              <a:latin typeface="Verdana" pitchFamily="34" charset="0"/>
              <a:ea typeface="Verdana" pitchFamily="34" charset="0"/>
              <a:cs typeface="Verdana" pitchFamily="34" charset="0"/>
            </a:endParaRPr>
          </a:p>
          <a:p>
            <a:pPr algn="ctr" eaLnBrk="1" hangingPunct="1"/>
            <a:endParaRPr lang="fr-FR" altLang="fr-FR" sz="600" dirty="0" smtClean="0">
              <a:solidFill>
                <a:schemeClr val="bg1"/>
              </a:solidFill>
              <a:latin typeface="Verdana" pitchFamily="34" charset="0"/>
              <a:ea typeface="Verdana" pitchFamily="34" charset="0"/>
              <a:cs typeface="Verdana" pitchFamily="34" charset="0"/>
            </a:endParaRPr>
          </a:p>
          <a:p>
            <a:pPr algn="ctr" eaLnBrk="1" hangingPunct="1"/>
            <a:r>
              <a:rPr lang="fr-FR" altLang="fr-FR" sz="1100" dirty="0" smtClean="0">
                <a:solidFill>
                  <a:schemeClr val="bg1"/>
                </a:solidFill>
                <a:latin typeface="Verdana" pitchFamily="34" charset="0"/>
                <a:ea typeface="Verdana" pitchFamily="34" charset="0"/>
                <a:cs typeface="Verdana" pitchFamily="34" charset="0"/>
              </a:rPr>
              <a:t>Respect </a:t>
            </a:r>
            <a:r>
              <a:rPr lang="fr-FR" altLang="fr-FR" sz="1100" dirty="0">
                <a:solidFill>
                  <a:schemeClr val="bg1"/>
                </a:solidFill>
                <a:latin typeface="Verdana" pitchFamily="34" charset="0"/>
                <a:ea typeface="Verdana" pitchFamily="34" charset="0"/>
                <a:cs typeface="Verdana" pitchFamily="34" charset="0"/>
              </a:rPr>
              <a:t>de la </a:t>
            </a:r>
            <a:endParaRPr lang="fr-FR" altLang="fr-FR" sz="1100" dirty="0" smtClean="0">
              <a:solidFill>
                <a:schemeClr val="bg1"/>
              </a:solidFill>
              <a:latin typeface="Verdana" pitchFamily="34" charset="0"/>
              <a:ea typeface="Verdana" pitchFamily="34" charset="0"/>
              <a:cs typeface="Verdana" pitchFamily="34" charset="0"/>
            </a:endParaRPr>
          </a:p>
          <a:p>
            <a:pPr algn="ctr" eaLnBrk="1" hangingPunct="1"/>
            <a:r>
              <a:rPr lang="fr-FR" altLang="fr-FR" sz="1100" dirty="0" smtClean="0">
                <a:solidFill>
                  <a:schemeClr val="bg1"/>
                </a:solidFill>
                <a:latin typeface="Verdana" pitchFamily="34" charset="0"/>
                <a:ea typeface="Verdana" pitchFamily="34" charset="0"/>
                <a:cs typeface="Verdana" pitchFamily="34" charset="0"/>
              </a:rPr>
              <a:t>personne </a:t>
            </a:r>
            <a:r>
              <a:rPr lang="fr-FR" altLang="fr-FR" sz="1100" dirty="0">
                <a:solidFill>
                  <a:schemeClr val="bg1"/>
                </a:solidFill>
                <a:latin typeface="Verdana" pitchFamily="34" charset="0"/>
                <a:ea typeface="Verdana" pitchFamily="34" charset="0"/>
                <a:cs typeface="Verdana" pitchFamily="34" charset="0"/>
              </a:rPr>
              <a:t>humaine,</a:t>
            </a:r>
          </a:p>
          <a:p>
            <a:pPr algn="ctr" eaLnBrk="1" hangingPunct="1"/>
            <a:r>
              <a:rPr lang="fr-FR" altLang="fr-FR" sz="1100" dirty="0">
                <a:solidFill>
                  <a:schemeClr val="bg1"/>
                </a:solidFill>
                <a:latin typeface="Verdana" pitchFamily="34" charset="0"/>
                <a:ea typeface="Verdana" pitchFamily="34" charset="0"/>
                <a:cs typeface="Verdana" pitchFamily="34" charset="0"/>
              </a:rPr>
              <a:t>de la liberté d’esprit </a:t>
            </a:r>
            <a:endParaRPr lang="fr-FR" altLang="fr-FR" sz="1100" dirty="0" smtClean="0">
              <a:solidFill>
                <a:schemeClr val="bg1"/>
              </a:solidFill>
              <a:latin typeface="Verdana" pitchFamily="34" charset="0"/>
              <a:ea typeface="Verdana" pitchFamily="34" charset="0"/>
              <a:cs typeface="Verdana" pitchFamily="34" charset="0"/>
            </a:endParaRPr>
          </a:p>
          <a:p>
            <a:pPr algn="ctr" eaLnBrk="1" hangingPunct="1"/>
            <a:r>
              <a:rPr lang="fr-FR" altLang="fr-FR" sz="1100" dirty="0" smtClean="0">
                <a:solidFill>
                  <a:schemeClr val="bg1"/>
                </a:solidFill>
                <a:latin typeface="Verdana" pitchFamily="34" charset="0"/>
                <a:ea typeface="Verdana" pitchFamily="34" charset="0"/>
                <a:cs typeface="Verdana" pitchFamily="34" charset="0"/>
              </a:rPr>
              <a:t>et </a:t>
            </a:r>
            <a:r>
              <a:rPr lang="fr-FR" altLang="fr-FR" sz="1100" dirty="0">
                <a:solidFill>
                  <a:schemeClr val="bg1"/>
                </a:solidFill>
                <a:latin typeface="Verdana" pitchFamily="34" charset="0"/>
                <a:ea typeface="Verdana" pitchFamily="34" charset="0"/>
                <a:cs typeface="Verdana" pitchFamily="34" charset="0"/>
              </a:rPr>
              <a:t>des choix </a:t>
            </a:r>
            <a:endParaRPr lang="fr-FR" altLang="fr-FR" sz="1100" dirty="0" smtClean="0">
              <a:solidFill>
                <a:schemeClr val="bg1"/>
              </a:solidFill>
              <a:latin typeface="Verdana" pitchFamily="34" charset="0"/>
              <a:ea typeface="Verdana" pitchFamily="34" charset="0"/>
              <a:cs typeface="Verdana" pitchFamily="34" charset="0"/>
            </a:endParaRPr>
          </a:p>
          <a:p>
            <a:pPr algn="ctr" eaLnBrk="1" hangingPunct="1"/>
            <a:r>
              <a:rPr lang="fr-FR" altLang="fr-FR" sz="1100" dirty="0" smtClean="0">
                <a:solidFill>
                  <a:schemeClr val="bg1"/>
                </a:solidFill>
                <a:latin typeface="Verdana" pitchFamily="34" charset="0"/>
                <a:ea typeface="Verdana" pitchFamily="34" charset="0"/>
                <a:cs typeface="Verdana" pitchFamily="34" charset="0"/>
              </a:rPr>
              <a:t>individuels</a:t>
            </a:r>
            <a:r>
              <a:rPr lang="fr-FR" altLang="fr-FR" sz="1200" dirty="0" smtClean="0">
                <a:solidFill>
                  <a:schemeClr val="bg1"/>
                </a:solidFill>
                <a:latin typeface="Verdana" pitchFamily="34" charset="0"/>
                <a:ea typeface="Verdana" pitchFamily="34" charset="0"/>
                <a:cs typeface="Verdana" pitchFamily="34" charset="0"/>
              </a:rPr>
              <a:t> </a:t>
            </a:r>
            <a:endParaRPr lang="fr-FR" altLang="fr-FR" sz="1200" dirty="0">
              <a:solidFill>
                <a:schemeClr val="bg1"/>
              </a:solidFill>
              <a:latin typeface="Verdana" pitchFamily="34" charset="0"/>
              <a:ea typeface="Verdana" pitchFamily="34" charset="0"/>
              <a:cs typeface="Verdana" pitchFamily="34" charset="0"/>
            </a:endParaRPr>
          </a:p>
        </p:txBody>
      </p:sp>
      <p:pic>
        <p:nvPicPr>
          <p:cNvPr id="30" name="Image 29"/>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947596" y="1200150"/>
            <a:ext cx="1938604" cy="19345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1" name="Text Box 10"/>
          <p:cNvSpPr txBox="1">
            <a:spLocks noChangeArrowheads="1"/>
          </p:cNvSpPr>
          <p:nvPr/>
        </p:nvSpPr>
        <p:spPr bwMode="auto">
          <a:xfrm>
            <a:off x="2069307" y="1396315"/>
            <a:ext cx="1740693" cy="14773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45720" tIns="22860" rIns="45720" bIns="22860">
            <a:spAutoFit/>
          </a:bodyPr>
          <a:lstStyle>
            <a:lvl1pPr defTabSz="1087438">
              <a:defRPr>
                <a:solidFill>
                  <a:schemeClr val="tx1"/>
                </a:solidFill>
                <a:latin typeface="Calibri" pitchFamily="34" charset="0"/>
              </a:defRPr>
            </a:lvl1pPr>
            <a:lvl2pPr marL="742950" indent="-285750" defTabSz="1087438">
              <a:defRPr>
                <a:solidFill>
                  <a:schemeClr val="tx1"/>
                </a:solidFill>
                <a:latin typeface="Calibri" pitchFamily="34" charset="0"/>
              </a:defRPr>
            </a:lvl2pPr>
            <a:lvl3pPr marL="1143000" indent="-228600" defTabSz="1087438">
              <a:defRPr>
                <a:solidFill>
                  <a:schemeClr val="tx1"/>
                </a:solidFill>
                <a:latin typeface="Calibri" pitchFamily="34" charset="0"/>
              </a:defRPr>
            </a:lvl3pPr>
            <a:lvl4pPr marL="1600200" indent="-228600" defTabSz="1087438">
              <a:defRPr>
                <a:solidFill>
                  <a:schemeClr val="tx1"/>
                </a:solidFill>
                <a:latin typeface="Calibri" pitchFamily="34" charset="0"/>
              </a:defRPr>
            </a:lvl4pPr>
            <a:lvl5pPr marL="2057400" indent="-228600" defTabSz="1087438">
              <a:defRPr>
                <a:solidFill>
                  <a:schemeClr val="tx1"/>
                </a:solidFill>
                <a:latin typeface="Calibri" pitchFamily="34" charset="0"/>
              </a:defRPr>
            </a:lvl5pPr>
            <a:lvl6pPr marL="2514600" indent="-228600" defTabSz="1087438" eaLnBrk="0" fontAlgn="base" hangingPunct="0">
              <a:spcBef>
                <a:spcPct val="0"/>
              </a:spcBef>
              <a:spcAft>
                <a:spcPct val="0"/>
              </a:spcAft>
              <a:defRPr>
                <a:solidFill>
                  <a:schemeClr val="tx1"/>
                </a:solidFill>
                <a:latin typeface="Calibri" pitchFamily="34" charset="0"/>
              </a:defRPr>
            </a:lvl6pPr>
            <a:lvl7pPr marL="2971800" indent="-228600" defTabSz="1087438" eaLnBrk="0" fontAlgn="base" hangingPunct="0">
              <a:spcBef>
                <a:spcPct val="0"/>
              </a:spcBef>
              <a:spcAft>
                <a:spcPct val="0"/>
              </a:spcAft>
              <a:defRPr>
                <a:solidFill>
                  <a:schemeClr val="tx1"/>
                </a:solidFill>
                <a:latin typeface="Calibri" pitchFamily="34" charset="0"/>
              </a:defRPr>
            </a:lvl7pPr>
            <a:lvl8pPr marL="3429000" indent="-228600" defTabSz="1087438" eaLnBrk="0" fontAlgn="base" hangingPunct="0">
              <a:spcBef>
                <a:spcPct val="0"/>
              </a:spcBef>
              <a:spcAft>
                <a:spcPct val="0"/>
              </a:spcAft>
              <a:defRPr>
                <a:solidFill>
                  <a:schemeClr val="tx1"/>
                </a:solidFill>
                <a:latin typeface="Calibri" pitchFamily="34" charset="0"/>
              </a:defRPr>
            </a:lvl8pPr>
            <a:lvl9pPr marL="3886200" indent="-228600" defTabSz="1087438" eaLnBrk="0" fontAlgn="base" hangingPunct="0">
              <a:spcBef>
                <a:spcPct val="0"/>
              </a:spcBef>
              <a:spcAft>
                <a:spcPct val="0"/>
              </a:spcAft>
              <a:defRPr>
                <a:solidFill>
                  <a:schemeClr val="tx1"/>
                </a:solidFill>
                <a:latin typeface="Calibri" pitchFamily="34" charset="0"/>
              </a:defRPr>
            </a:lvl9pPr>
          </a:lstStyle>
          <a:p>
            <a:pPr algn="ctr" eaLnBrk="1" hangingPunct="1"/>
            <a:r>
              <a:rPr lang="fr-FR" altLang="fr-FR" sz="1100" b="1" dirty="0" smtClean="0">
                <a:solidFill>
                  <a:schemeClr val="bg1"/>
                </a:solidFill>
                <a:latin typeface="Verdana" pitchFamily="34" charset="0"/>
                <a:ea typeface="Verdana" pitchFamily="34" charset="0"/>
                <a:cs typeface="Verdana" pitchFamily="34" charset="0"/>
              </a:rPr>
              <a:t>L’ARGENT </a:t>
            </a:r>
          </a:p>
          <a:p>
            <a:pPr algn="ctr" eaLnBrk="1" hangingPunct="1"/>
            <a:r>
              <a:rPr lang="fr-FR" altLang="fr-FR" sz="1100" b="1" dirty="0" smtClean="0">
                <a:solidFill>
                  <a:schemeClr val="bg1"/>
                </a:solidFill>
                <a:latin typeface="Verdana" pitchFamily="34" charset="0"/>
                <a:ea typeface="Verdana" pitchFamily="34" charset="0"/>
                <a:cs typeface="Verdana" pitchFamily="34" charset="0"/>
              </a:rPr>
              <a:t>QUI RELIE LES PERSONNES</a:t>
            </a:r>
            <a:endParaRPr lang="fr-FR" altLang="fr-FR" sz="1100" dirty="0" smtClean="0">
              <a:solidFill>
                <a:schemeClr val="bg1"/>
              </a:solidFill>
              <a:latin typeface="Verdana" pitchFamily="34" charset="0"/>
              <a:ea typeface="Verdana" pitchFamily="34" charset="0"/>
              <a:cs typeface="Verdana" pitchFamily="34" charset="0"/>
            </a:endParaRPr>
          </a:p>
          <a:p>
            <a:pPr algn="ctr" eaLnBrk="1" hangingPunct="1"/>
            <a:endParaRPr lang="fr-FR" altLang="fr-FR" sz="500" dirty="0" smtClean="0">
              <a:solidFill>
                <a:schemeClr val="bg1"/>
              </a:solidFill>
              <a:latin typeface="Verdana" pitchFamily="34" charset="0"/>
              <a:ea typeface="Verdana" pitchFamily="34" charset="0"/>
              <a:cs typeface="Verdana" pitchFamily="34" charset="0"/>
            </a:endParaRPr>
          </a:p>
          <a:p>
            <a:pPr algn="ctr" eaLnBrk="1" hangingPunct="1"/>
            <a:r>
              <a:rPr lang="fr-FR" altLang="fr-FR" sz="1050" dirty="0" smtClean="0">
                <a:solidFill>
                  <a:schemeClr val="bg1"/>
                </a:solidFill>
                <a:latin typeface="Verdana" pitchFamily="34" charset="0"/>
                <a:ea typeface="Verdana" pitchFamily="34" charset="0"/>
                <a:cs typeface="Verdana" pitchFamily="34" charset="0"/>
              </a:rPr>
              <a:t>Création de liens de responsabilité et de solidarité entre porteurs d’argent et porteurs </a:t>
            </a:r>
          </a:p>
          <a:p>
            <a:pPr algn="ctr" eaLnBrk="1" hangingPunct="1"/>
            <a:r>
              <a:rPr lang="fr-FR" altLang="fr-FR" sz="1050" dirty="0" smtClean="0">
                <a:solidFill>
                  <a:schemeClr val="bg1"/>
                </a:solidFill>
                <a:latin typeface="Verdana" pitchFamily="34" charset="0"/>
                <a:ea typeface="Verdana" pitchFamily="34" charset="0"/>
                <a:cs typeface="Verdana" pitchFamily="34" charset="0"/>
              </a:rPr>
              <a:t>de projets</a:t>
            </a:r>
            <a:endParaRPr lang="fr-FR" altLang="fr-FR" sz="1050" dirty="0">
              <a:solidFill>
                <a:schemeClr val="bg1"/>
              </a:solidFill>
              <a:latin typeface="Verdana" pitchFamily="34" charset="0"/>
              <a:ea typeface="Verdana" pitchFamily="34" charset="0"/>
              <a:cs typeface="Verdana" pitchFamily="34" charset="0"/>
            </a:endParaRPr>
          </a:p>
        </p:txBody>
      </p:sp>
      <p:pic>
        <p:nvPicPr>
          <p:cNvPr id="34" name="Image 33"/>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173912" y="2770718"/>
            <a:ext cx="1806575" cy="18028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5" name="Rectangle 34"/>
          <p:cNvSpPr>
            <a:spLocks noChangeArrowheads="1"/>
          </p:cNvSpPr>
          <p:nvPr/>
        </p:nvSpPr>
        <p:spPr bwMode="auto">
          <a:xfrm>
            <a:off x="7235454" y="2952750"/>
            <a:ext cx="1679946" cy="14003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algn="ctr" eaLnBrk="1" hangingPunct="1"/>
            <a:r>
              <a:rPr lang="fr-FR" altLang="fr-FR" sz="1200" b="1" dirty="0" smtClean="0">
                <a:solidFill>
                  <a:schemeClr val="bg1"/>
                </a:solidFill>
                <a:latin typeface="Verdana" pitchFamily="34" charset="0"/>
                <a:ea typeface="Verdana" pitchFamily="34" charset="0"/>
                <a:cs typeface="Verdana" pitchFamily="34" charset="0"/>
              </a:rPr>
              <a:t>EGALITÉ</a:t>
            </a:r>
            <a:endParaRPr lang="fr-FR" altLang="fr-FR" sz="1200" dirty="0" smtClean="0">
              <a:solidFill>
                <a:schemeClr val="bg1"/>
              </a:solidFill>
              <a:latin typeface="Verdana" pitchFamily="34" charset="0"/>
              <a:ea typeface="Verdana" pitchFamily="34" charset="0"/>
              <a:cs typeface="Verdana" pitchFamily="34" charset="0"/>
            </a:endParaRPr>
          </a:p>
          <a:p>
            <a:pPr algn="ctr" eaLnBrk="1" hangingPunct="1"/>
            <a:endParaRPr lang="fr-FR" altLang="fr-FR" sz="600" dirty="0">
              <a:solidFill>
                <a:schemeClr val="bg1"/>
              </a:solidFill>
              <a:latin typeface="Verdana" pitchFamily="34" charset="0"/>
              <a:ea typeface="Verdana" pitchFamily="34" charset="0"/>
              <a:cs typeface="Verdana" pitchFamily="34" charset="0"/>
            </a:endParaRPr>
          </a:p>
          <a:p>
            <a:pPr algn="ctr"/>
            <a:r>
              <a:rPr lang="fr-FR" altLang="fr-FR" sz="1200" dirty="0">
                <a:solidFill>
                  <a:schemeClr val="bg1"/>
                </a:solidFill>
                <a:latin typeface="Verdana" pitchFamily="34" charset="0"/>
                <a:ea typeface="Verdana" pitchFamily="34" charset="0"/>
                <a:cs typeface="Verdana" pitchFamily="34" charset="0"/>
              </a:rPr>
              <a:t> </a:t>
            </a:r>
            <a:r>
              <a:rPr lang="fr-FR" altLang="fr-FR" sz="1100" dirty="0">
                <a:solidFill>
                  <a:schemeClr val="bg1"/>
                </a:solidFill>
                <a:latin typeface="Verdana" pitchFamily="34" charset="0"/>
                <a:ea typeface="Verdana" pitchFamily="34" charset="0"/>
                <a:cs typeface="Verdana" pitchFamily="34" charset="0"/>
              </a:rPr>
              <a:t>au sens </a:t>
            </a:r>
            <a:r>
              <a:rPr lang="fr-FR" altLang="fr-FR" sz="1100" dirty="0" smtClean="0">
                <a:solidFill>
                  <a:schemeClr val="bg1"/>
                </a:solidFill>
                <a:latin typeface="Verdana" pitchFamily="34" charset="0"/>
                <a:ea typeface="Verdana" pitchFamily="34" charset="0"/>
                <a:cs typeface="Verdana" pitchFamily="34" charset="0"/>
              </a:rPr>
              <a:t>des principes coopératifs: double </a:t>
            </a:r>
            <a:r>
              <a:rPr lang="fr-FR" altLang="fr-FR" sz="1100" dirty="0">
                <a:solidFill>
                  <a:schemeClr val="bg1"/>
                </a:solidFill>
                <a:latin typeface="Verdana" pitchFamily="34" charset="0"/>
                <a:ea typeface="Verdana" pitchFamily="34" charset="0"/>
                <a:cs typeface="Verdana" pitchFamily="34" charset="0"/>
              </a:rPr>
              <a:t>qualité </a:t>
            </a:r>
            <a:r>
              <a:rPr lang="fr-FR" altLang="fr-FR" sz="1100" dirty="0" smtClean="0">
                <a:solidFill>
                  <a:schemeClr val="bg1"/>
                </a:solidFill>
                <a:latin typeface="Verdana" pitchFamily="34" charset="0"/>
                <a:ea typeface="Verdana" pitchFamily="34" charset="0"/>
                <a:cs typeface="Verdana" pitchFamily="34" charset="0"/>
              </a:rPr>
              <a:t>des membres et répartition </a:t>
            </a:r>
            <a:r>
              <a:rPr lang="fr-FR" altLang="fr-FR" sz="1100" dirty="0">
                <a:solidFill>
                  <a:schemeClr val="bg1"/>
                </a:solidFill>
                <a:latin typeface="Verdana" pitchFamily="34" charset="0"/>
                <a:ea typeface="Verdana" pitchFamily="34" charset="0"/>
                <a:cs typeface="Verdana" pitchFamily="34" charset="0"/>
              </a:rPr>
              <a:t>des pouvoirs</a:t>
            </a:r>
          </a:p>
        </p:txBody>
      </p:sp>
    </p:spTree>
    <p:extLst>
      <p:ext uri="{BB962C8B-B14F-4D97-AF65-F5344CB8AC3E}">
        <p14:creationId xmlns:p14="http://schemas.microsoft.com/office/powerpoint/2010/main" val="33234612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AutoShape 6"/>
          <p:cNvSpPr>
            <a:spLocks/>
          </p:cNvSpPr>
          <p:nvPr/>
        </p:nvSpPr>
        <p:spPr bwMode="auto">
          <a:xfrm>
            <a:off x="539750" y="431800"/>
            <a:ext cx="5708650" cy="28575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600"/>
                </a:lnTo>
                <a:lnTo>
                  <a:pt x="0" y="2160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38100" tIns="38100" rIns="38100" bIns="38100" anchor="ctr"/>
          <a:lstStyle/>
          <a:p>
            <a:pPr>
              <a:defRPr/>
            </a:pPr>
            <a:r>
              <a:rPr lang="es-ES" sz="2000" dirty="0" smtClean="0">
                <a:solidFill>
                  <a:srgbClr val="53585F"/>
                </a:solidFill>
                <a:latin typeface="Verdana" panose="020B0604030504040204" pitchFamily="34" charset="0"/>
                <a:ea typeface="Verdana" panose="020B0604030504040204" pitchFamily="34" charset="0"/>
                <a:cs typeface="Verdana" panose="020B0604030504040204" pitchFamily="34" charset="0"/>
              </a:rPr>
              <a:t>RÈGLEMENTATION &amp; LABELS</a:t>
            </a:r>
            <a:endParaRPr lang="es-ES" sz="800" dirty="0">
              <a:latin typeface="Verdana" panose="020B0604030504040204" pitchFamily="34" charset="0"/>
              <a:ea typeface="Verdana" panose="020B0604030504040204" pitchFamily="34" charset="0"/>
              <a:cs typeface="Verdana" panose="020B0604030504040204" pitchFamily="34" charset="0"/>
            </a:endParaRPr>
          </a:p>
        </p:txBody>
      </p:sp>
      <p:pic>
        <p:nvPicPr>
          <p:cNvPr id="16389" name="Picture 2" descr="L:\COMMUNICATION\CHANTIERS_COMMUNICATION\2015_Refonte_Docs_Internes\Présentation Nef\Images\Powerpoint\finansol.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640138" y="1843088"/>
            <a:ext cx="1949450" cy="1900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390" name="Picture 3" descr="L:\COMMUNICATION\CHANTIERS_COMMUNICATION\2015_Refonte_Docs_Internes\Présentation Nef\Images\Powerpoint\ACPR.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30238" y="2030413"/>
            <a:ext cx="1938337" cy="173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3" name="Straight Connector 785"/>
          <p:cNvCxnSpPr/>
          <p:nvPr/>
        </p:nvCxnSpPr>
        <p:spPr>
          <a:xfrm>
            <a:off x="3048000" y="1331913"/>
            <a:ext cx="0" cy="3127375"/>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6" name="Straight Connector 785"/>
          <p:cNvCxnSpPr/>
          <p:nvPr/>
        </p:nvCxnSpPr>
        <p:spPr>
          <a:xfrm>
            <a:off x="6019800" y="1331913"/>
            <a:ext cx="0" cy="3127375"/>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pic>
        <p:nvPicPr>
          <p:cNvPr id="25" name="Image 24"/>
          <p:cNvPicPr>
            <a:picLocks noChangeAspect="1"/>
          </p:cNvPicPr>
          <p:nvPr/>
        </p:nvPicPr>
        <p:blipFill rotWithShape="1">
          <a:blip r:embed="rId5" cstate="print">
            <a:extLst>
              <a:ext uri="{BEBA8EAE-BF5A-486C-A8C5-ECC9F3942E4B}">
                <a14:imgProps xmlns:a14="http://schemas.microsoft.com/office/drawing/2010/main">
                  <a14:imgLayer r:embed="rId6">
                    <a14:imgEffect>
                      <a14:backgroundRemoval t="4595" b="89964" l="9962" r="89996">
                        <a14:foregroundMark x1="68833" y1="15478" x2="68833" y2="15478"/>
                        <a14:foregroundMark x1="63574" y1="12152" x2="63574" y2="12152"/>
                        <a14:foregroundMark x1="69089" y1="4595" x2="69089" y2="4595"/>
                        <a14:foregroundMark x1="69731" y1="20677" x2="69731" y2="20677"/>
                        <a14:foregroundMark x1="64386" y1="21947" x2="64386" y2="21947"/>
                        <a14:foregroundMark x1="59940" y1="21584" x2="60325" y2="22733"/>
                        <a14:foregroundMark x1="76828" y1="14027" x2="74861" y2="10520"/>
                        <a14:foregroundMark x1="68063" y1="26239" x2="72638" y2="24728"/>
                        <a14:backgroundMark x1="59128" y1="35127" x2="59128" y2="35127"/>
                        <a14:backgroundMark x1="54553" y1="21040" x2="58487" y2="34764"/>
                      </a14:backgroundRemoval>
                    </a14:imgEffect>
                  </a14:imgLayer>
                </a14:imgProps>
              </a:ext>
              <a:ext uri="{28A0092B-C50C-407E-A947-70E740481C1C}">
                <a14:useLocalDpi xmlns:a14="http://schemas.microsoft.com/office/drawing/2010/main" val="0"/>
              </a:ext>
            </a:extLst>
          </a:blip>
          <a:srcRect l="57572" r="18683" b="63951"/>
          <a:stretch/>
        </p:blipFill>
        <p:spPr>
          <a:xfrm>
            <a:off x="6723062" y="1756183"/>
            <a:ext cx="1931988" cy="2074046"/>
          </a:xfrm>
          <a:prstGeom prst="rect">
            <a:avLst/>
          </a:prstGeom>
        </p:spPr>
      </p:pic>
    </p:spTree>
    <p:extLst>
      <p:ext uri="{BB962C8B-B14F-4D97-AF65-F5344CB8AC3E}">
        <p14:creationId xmlns:p14="http://schemas.microsoft.com/office/powerpoint/2010/main" val="252956840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3"/>
          <p:cNvSpPr/>
          <p:nvPr/>
        </p:nvSpPr>
        <p:spPr>
          <a:xfrm>
            <a:off x="228603" y="1733550"/>
            <a:ext cx="1978026" cy="2233758"/>
          </a:xfrm>
          <a:prstGeom prst="rect">
            <a:avLst/>
          </a:prstGeom>
          <a:solidFill>
            <a:srgbClr val="FBFBFB"/>
          </a:solidFill>
          <a:ln>
            <a:noFill/>
          </a:ln>
          <a:effectLst>
            <a:outerShdw blurRad="254000" dist="88900" dir="8100000" algn="t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200">
              <a:latin typeface="Verdana" panose="020B0604030504040204" pitchFamily="34" charset="0"/>
              <a:ea typeface="Verdana" panose="020B0604030504040204" pitchFamily="34" charset="0"/>
              <a:cs typeface="Verdana" panose="020B0604030504040204" pitchFamily="34" charset="0"/>
            </a:endParaRPr>
          </a:p>
        </p:txBody>
      </p:sp>
      <p:pic>
        <p:nvPicPr>
          <p:cNvPr id="26" name="Picture 41"/>
          <p:cNvPicPr>
            <a:picLocks noChangeAspect="1"/>
          </p:cNvPicPr>
          <p:nvPr/>
        </p:nvPicPr>
        <p:blipFill>
          <a:blip r:embed="rId2">
            <a:extLst>
              <a:ext uri="{BEBA8EAE-BF5A-486C-A8C5-ECC9F3942E4B}">
                <a14:imgProps xmlns:a14="http://schemas.microsoft.com/office/drawing/2010/main">
                  <a14:imgLayer r:embed="rId3">
                    <a14:imgEffect>
                      <a14:saturation sat="0"/>
                    </a14:imgEffect>
                  </a14:imgLayer>
                </a14:imgProps>
              </a:ext>
              <a:ext uri="{28A0092B-C50C-407E-A947-70E740481C1C}">
                <a14:useLocalDpi xmlns:a14="http://schemas.microsoft.com/office/drawing/2010/main" val="0"/>
              </a:ext>
            </a:extLst>
          </a:blip>
          <a:stretch>
            <a:fillRect/>
          </a:stretch>
        </p:blipFill>
        <p:spPr>
          <a:xfrm>
            <a:off x="228602" y="1733550"/>
            <a:ext cx="1982061" cy="1260174"/>
          </a:xfrm>
          <a:prstGeom prst="rect">
            <a:avLst/>
          </a:prstGeom>
        </p:spPr>
      </p:pic>
      <p:sp>
        <p:nvSpPr>
          <p:cNvPr id="29" name="Rectangle 28"/>
          <p:cNvSpPr/>
          <p:nvPr/>
        </p:nvSpPr>
        <p:spPr>
          <a:xfrm>
            <a:off x="238536" y="2948935"/>
            <a:ext cx="1978026" cy="101837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200">
              <a:latin typeface="Verdana" panose="020B0604030504040204" pitchFamily="34" charset="0"/>
              <a:ea typeface="Verdana" panose="020B0604030504040204" pitchFamily="34" charset="0"/>
              <a:cs typeface="Verdana" panose="020B0604030504040204" pitchFamily="34" charset="0"/>
            </a:endParaRPr>
          </a:p>
        </p:txBody>
      </p:sp>
      <p:sp>
        <p:nvSpPr>
          <p:cNvPr id="30" name="TextBox 74"/>
          <p:cNvSpPr txBox="1"/>
          <p:nvPr/>
        </p:nvSpPr>
        <p:spPr>
          <a:xfrm>
            <a:off x="281501" y="3155162"/>
            <a:ext cx="1946366" cy="461665"/>
          </a:xfrm>
          <a:prstGeom prst="rect">
            <a:avLst/>
          </a:prstGeom>
          <a:noFill/>
        </p:spPr>
        <p:txBody>
          <a:bodyPr wrap="none" rtlCol="0">
            <a:spAutoFit/>
          </a:bodyPr>
          <a:lstStyle/>
          <a:p>
            <a:pPr algn="ctr"/>
            <a:r>
              <a:rPr lang="fr-FR" sz="1200" dirty="0" smtClean="0">
                <a:solidFill>
                  <a:schemeClr val="tx1">
                    <a:lumMod val="50000"/>
                    <a:lumOff val="50000"/>
                  </a:schemeClr>
                </a:solidFill>
                <a:latin typeface="Verdana" panose="020B0604030504040204" pitchFamily="34" charset="0"/>
                <a:ea typeface="Verdana" panose="020B0604030504040204" pitchFamily="34" charset="0"/>
                <a:cs typeface="Verdana" panose="020B0604030504040204" pitchFamily="34" charset="0"/>
              </a:rPr>
              <a:t>SOCIÉTÉ FINANCIÈRE </a:t>
            </a:r>
          </a:p>
          <a:p>
            <a:pPr algn="ctr"/>
            <a:r>
              <a:rPr lang="fr-FR" sz="1200" dirty="0" smtClean="0">
                <a:solidFill>
                  <a:schemeClr val="tx1">
                    <a:lumMod val="50000"/>
                    <a:lumOff val="50000"/>
                  </a:schemeClr>
                </a:solidFill>
                <a:latin typeface="Verdana" panose="020B0604030504040204" pitchFamily="34" charset="0"/>
                <a:ea typeface="Verdana" panose="020B0604030504040204" pitchFamily="34" charset="0"/>
                <a:cs typeface="Verdana" panose="020B0604030504040204" pitchFamily="34" charset="0"/>
              </a:rPr>
              <a:t>DE LA NEF</a:t>
            </a:r>
            <a:endParaRPr lang="id-ID" sz="1200" dirty="0">
              <a:solidFill>
                <a:srgbClr val="F6AC19"/>
              </a:solidFill>
              <a:latin typeface="Verdana" panose="020B0604030504040204" pitchFamily="34" charset="0"/>
              <a:ea typeface="Verdana" panose="020B0604030504040204" pitchFamily="34" charset="0"/>
              <a:cs typeface="Verdana" panose="020B0604030504040204" pitchFamily="34" charset="0"/>
            </a:endParaRPr>
          </a:p>
        </p:txBody>
      </p:sp>
      <p:cxnSp>
        <p:nvCxnSpPr>
          <p:cNvPr id="31" name="Straight Connector 76"/>
          <p:cNvCxnSpPr/>
          <p:nvPr/>
        </p:nvCxnSpPr>
        <p:spPr>
          <a:xfrm>
            <a:off x="992889" y="3744542"/>
            <a:ext cx="523590" cy="0"/>
          </a:xfrm>
          <a:prstGeom prst="line">
            <a:avLst/>
          </a:prstGeom>
          <a:ln w="635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32" name="Rectangle 31"/>
          <p:cNvSpPr/>
          <p:nvPr/>
        </p:nvSpPr>
        <p:spPr>
          <a:xfrm>
            <a:off x="2464089" y="1733550"/>
            <a:ext cx="1978026" cy="2233758"/>
          </a:xfrm>
          <a:prstGeom prst="rect">
            <a:avLst/>
          </a:prstGeom>
          <a:solidFill>
            <a:srgbClr val="FBFBFB"/>
          </a:solidFill>
          <a:ln>
            <a:noFill/>
          </a:ln>
          <a:effectLst>
            <a:outerShdw blurRad="254000" dist="88900" dir="8100000" algn="t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200">
              <a:latin typeface="Verdana" panose="020B0604030504040204" pitchFamily="34" charset="0"/>
              <a:ea typeface="Verdana" panose="020B0604030504040204" pitchFamily="34" charset="0"/>
              <a:cs typeface="Verdana" panose="020B0604030504040204" pitchFamily="34" charset="0"/>
            </a:endParaRPr>
          </a:p>
        </p:txBody>
      </p:sp>
      <p:sp>
        <p:nvSpPr>
          <p:cNvPr id="35" name="Rectangle 34"/>
          <p:cNvSpPr/>
          <p:nvPr/>
        </p:nvSpPr>
        <p:spPr>
          <a:xfrm>
            <a:off x="2464088" y="2948936"/>
            <a:ext cx="1978026" cy="101837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200">
              <a:latin typeface="Verdana" panose="020B0604030504040204" pitchFamily="34" charset="0"/>
              <a:ea typeface="Verdana" panose="020B0604030504040204" pitchFamily="34" charset="0"/>
              <a:cs typeface="Verdana" panose="020B0604030504040204" pitchFamily="34" charset="0"/>
            </a:endParaRPr>
          </a:p>
        </p:txBody>
      </p:sp>
      <p:sp>
        <p:nvSpPr>
          <p:cNvPr id="36" name="TextBox 74"/>
          <p:cNvSpPr txBox="1"/>
          <p:nvPr/>
        </p:nvSpPr>
        <p:spPr>
          <a:xfrm>
            <a:off x="2769107" y="3169970"/>
            <a:ext cx="1414875" cy="461665"/>
          </a:xfrm>
          <a:prstGeom prst="rect">
            <a:avLst/>
          </a:prstGeom>
          <a:noFill/>
        </p:spPr>
        <p:txBody>
          <a:bodyPr wrap="none" rtlCol="0">
            <a:spAutoFit/>
          </a:bodyPr>
          <a:lstStyle/>
          <a:p>
            <a:pPr algn="ctr"/>
            <a:r>
              <a:rPr lang="fr-FR" sz="1200" dirty="0" smtClean="0">
                <a:solidFill>
                  <a:srgbClr val="002060"/>
                </a:solidFill>
                <a:latin typeface="Verdana" panose="020B0604030504040204" pitchFamily="34" charset="0"/>
                <a:ea typeface="Verdana" panose="020B0604030504040204" pitchFamily="34" charset="0"/>
                <a:cs typeface="Verdana" panose="020B0604030504040204" pitchFamily="34" charset="0"/>
              </a:rPr>
              <a:t>ACTIVITÉ &amp; </a:t>
            </a:r>
          </a:p>
          <a:p>
            <a:pPr algn="ctr"/>
            <a:r>
              <a:rPr lang="fr-FR" sz="1200" dirty="0" smtClean="0">
                <a:solidFill>
                  <a:srgbClr val="002060"/>
                </a:solidFill>
                <a:latin typeface="Verdana" panose="020B0604030504040204" pitchFamily="34" charset="0"/>
                <a:ea typeface="Verdana" panose="020B0604030504040204" pitchFamily="34" charset="0"/>
                <a:cs typeface="Verdana" panose="020B0604030504040204" pitchFamily="34" charset="0"/>
              </a:rPr>
              <a:t>ORGANISATION</a:t>
            </a:r>
            <a:endParaRPr lang="id-ID" sz="1200" dirty="0">
              <a:solidFill>
                <a:srgbClr val="002060"/>
              </a:solidFill>
              <a:latin typeface="Verdana" panose="020B0604030504040204" pitchFamily="34" charset="0"/>
              <a:ea typeface="Verdana" panose="020B0604030504040204" pitchFamily="34" charset="0"/>
              <a:cs typeface="Verdana" panose="020B0604030504040204" pitchFamily="34" charset="0"/>
            </a:endParaRPr>
          </a:p>
        </p:txBody>
      </p:sp>
      <p:cxnSp>
        <p:nvCxnSpPr>
          <p:cNvPr id="37" name="Straight Connector 76"/>
          <p:cNvCxnSpPr/>
          <p:nvPr/>
        </p:nvCxnSpPr>
        <p:spPr>
          <a:xfrm>
            <a:off x="3228375" y="3744542"/>
            <a:ext cx="523590" cy="0"/>
          </a:xfrm>
          <a:prstGeom prst="line">
            <a:avLst/>
          </a:prstGeom>
          <a:ln w="635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38" name="Rectangle 37"/>
          <p:cNvSpPr/>
          <p:nvPr/>
        </p:nvSpPr>
        <p:spPr>
          <a:xfrm>
            <a:off x="4779962" y="1733550"/>
            <a:ext cx="1978026" cy="2233758"/>
          </a:xfrm>
          <a:prstGeom prst="rect">
            <a:avLst/>
          </a:prstGeom>
          <a:solidFill>
            <a:srgbClr val="FBFBFB"/>
          </a:solidFill>
          <a:ln>
            <a:noFill/>
          </a:ln>
          <a:effectLst>
            <a:outerShdw blurRad="254000" dist="88900" dir="8100000" algn="t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200">
              <a:latin typeface="Verdana" panose="020B0604030504040204" pitchFamily="34" charset="0"/>
              <a:ea typeface="Verdana" panose="020B0604030504040204" pitchFamily="34" charset="0"/>
              <a:cs typeface="Verdana" panose="020B0604030504040204" pitchFamily="34" charset="0"/>
            </a:endParaRPr>
          </a:p>
        </p:txBody>
      </p:sp>
      <p:sp>
        <p:nvSpPr>
          <p:cNvPr id="44" name="Rectangle 43"/>
          <p:cNvSpPr/>
          <p:nvPr/>
        </p:nvSpPr>
        <p:spPr>
          <a:xfrm>
            <a:off x="228600" y="2945792"/>
            <a:ext cx="97645" cy="21251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200">
              <a:latin typeface="Verdana" panose="020B0604030504040204" pitchFamily="34" charset="0"/>
              <a:ea typeface="Verdana" panose="020B0604030504040204" pitchFamily="34" charset="0"/>
              <a:cs typeface="Verdana" panose="020B0604030504040204" pitchFamily="34" charset="0"/>
            </a:endParaRPr>
          </a:p>
        </p:txBody>
      </p:sp>
      <p:sp>
        <p:nvSpPr>
          <p:cNvPr id="45" name="Rectangle 44"/>
          <p:cNvSpPr/>
          <p:nvPr/>
        </p:nvSpPr>
        <p:spPr>
          <a:xfrm>
            <a:off x="7010400" y="1733549"/>
            <a:ext cx="1978026" cy="2233758"/>
          </a:xfrm>
          <a:prstGeom prst="rect">
            <a:avLst/>
          </a:prstGeom>
          <a:solidFill>
            <a:srgbClr val="FBFBFB"/>
          </a:solidFill>
          <a:ln>
            <a:noFill/>
          </a:ln>
          <a:effectLst>
            <a:outerShdw blurRad="254000" dist="88900" dir="8100000" algn="t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200">
              <a:latin typeface="Verdana" panose="020B0604030504040204" pitchFamily="34" charset="0"/>
              <a:ea typeface="Verdana" panose="020B0604030504040204" pitchFamily="34" charset="0"/>
              <a:cs typeface="Verdana" panose="020B0604030504040204" pitchFamily="34" charset="0"/>
            </a:endParaRPr>
          </a:p>
        </p:txBody>
      </p:sp>
      <p:sp>
        <p:nvSpPr>
          <p:cNvPr id="48" name="Rectangle 47"/>
          <p:cNvSpPr/>
          <p:nvPr/>
        </p:nvSpPr>
        <p:spPr>
          <a:xfrm>
            <a:off x="7010399" y="2948935"/>
            <a:ext cx="1978026" cy="101837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200">
              <a:latin typeface="Verdana" panose="020B0604030504040204" pitchFamily="34" charset="0"/>
              <a:ea typeface="Verdana" panose="020B0604030504040204" pitchFamily="34" charset="0"/>
              <a:cs typeface="Verdana" panose="020B0604030504040204" pitchFamily="34" charset="0"/>
            </a:endParaRPr>
          </a:p>
        </p:txBody>
      </p:sp>
      <p:sp>
        <p:nvSpPr>
          <p:cNvPr id="49" name="TextBox 74"/>
          <p:cNvSpPr txBox="1"/>
          <p:nvPr/>
        </p:nvSpPr>
        <p:spPr>
          <a:xfrm>
            <a:off x="7359061" y="3247494"/>
            <a:ext cx="1354859" cy="276999"/>
          </a:xfrm>
          <a:prstGeom prst="rect">
            <a:avLst/>
          </a:prstGeom>
          <a:noFill/>
        </p:spPr>
        <p:txBody>
          <a:bodyPr wrap="none" rtlCol="0">
            <a:spAutoFit/>
          </a:bodyPr>
          <a:lstStyle/>
          <a:p>
            <a:pPr algn="ctr"/>
            <a:r>
              <a:rPr lang="fr-FR" sz="1200" dirty="0" smtClean="0">
                <a:solidFill>
                  <a:schemeClr val="tx1">
                    <a:lumMod val="50000"/>
                    <a:lumOff val="50000"/>
                  </a:schemeClr>
                </a:solidFill>
                <a:latin typeface="Verdana" panose="020B0604030504040204" pitchFamily="34" charset="0"/>
                <a:ea typeface="Verdana" panose="020B0604030504040204" pitchFamily="34" charset="0"/>
                <a:cs typeface="Verdana" panose="020B0604030504040204" pitchFamily="34" charset="0"/>
              </a:rPr>
              <a:t>PERSPECTIVES</a:t>
            </a:r>
            <a:endParaRPr lang="id-ID" sz="1200" dirty="0">
              <a:solidFill>
                <a:srgbClr val="F6AC19"/>
              </a:solidFill>
              <a:latin typeface="Verdana" panose="020B0604030504040204" pitchFamily="34" charset="0"/>
              <a:ea typeface="Verdana" panose="020B0604030504040204" pitchFamily="34" charset="0"/>
              <a:cs typeface="Verdana" panose="020B0604030504040204" pitchFamily="34" charset="0"/>
            </a:endParaRPr>
          </a:p>
        </p:txBody>
      </p:sp>
      <p:cxnSp>
        <p:nvCxnSpPr>
          <p:cNvPr id="50" name="Straight Connector 76"/>
          <p:cNvCxnSpPr/>
          <p:nvPr/>
        </p:nvCxnSpPr>
        <p:spPr>
          <a:xfrm>
            <a:off x="7774686" y="3744541"/>
            <a:ext cx="523590" cy="0"/>
          </a:xfrm>
          <a:prstGeom prst="line">
            <a:avLst/>
          </a:prstGeom>
          <a:ln w="635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pic>
        <p:nvPicPr>
          <p:cNvPr id="52" name="Picture 41"/>
          <p:cNvPicPr>
            <a:picLocks noChangeAspect="1"/>
          </p:cNvPicPr>
          <p:nvPr/>
        </p:nvPicPr>
        <p:blipFill>
          <a:blip r:embed="rId4">
            <a:extLst>
              <a:ext uri="{BEBA8EAE-BF5A-486C-A8C5-ECC9F3942E4B}">
                <a14:imgProps xmlns:a14="http://schemas.microsoft.com/office/drawing/2010/main">
                  <a14:imgLayer r:embed="rId5">
                    <a14:imgEffect>
                      <a14:saturation sat="0"/>
                    </a14:imgEffect>
                  </a14:imgLayer>
                </a14:imgProps>
              </a:ext>
              <a:ext uri="{28A0092B-C50C-407E-A947-70E740481C1C}">
                <a14:useLocalDpi xmlns:a14="http://schemas.microsoft.com/office/drawing/2010/main" val="0"/>
              </a:ext>
            </a:extLst>
          </a:blip>
          <a:srcRect/>
          <a:stretch>
            <a:fillRect/>
          </a:stretch>
        </p:blipFill>
        <p:spPr bwMode="auto">
          <a:xfrm>
            <a:off x="4786240" y="1729375"/>
            <a:ext cx="1971747" cy="1425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4" name="Picture 41"/>
          <p:cNvPicPr>
            <a:picLocks noChangeAspect="1"/>
          </p:cNvPicPr>
          <p:nvPr/>
        </p:nvPicPr>
        <p:blipFill>
          <a:blip r:embed="rId6">
            <a:extLst>
              <a:ext uri="{BEBA8EAE-BF5A-486C-A8C5-ECC9F3942E4B}">
                <a14:imgProps xmlns:a14="http://schemas.microsoft.com/office/drawing/2010/main">
                  <a14:imgLayer r:embed="rId7">
                    <a14:imgEffect>
                      <a14:sharpenSoften amount="-50000"/>
                    </a14:imgEffect>
                    <a14:imgEffect>
                      <a14:saturation sat="0"/>
                    </a14:imgEffect>
                  </a14:imgLayer>
                </a14:imgProps>
              </a:ext>
              <a:ext uri="{28A0092B-C50C-407E-A947-70E740481C1C}">
                <a14:useLocalDpi xmlns:a14="http://schemas.microsoft.com/office/drawing/2010/main" val="0"/>
              </a:ext>
            </a:extLst>
          </a:blip>
          <a:srcRect/>
          <a:stretch>
            <a:fillRect/>
          </a:stretch>
        </p:blipFill>
        <p:spPr bwMode="auto">
          <a:xfrm>
            <a:off x="7010400" y="1733550"/>
            <a:ext cx="1980000" cy="1306720"/>
          </a:xfrm>
          <a:prstGeom prst="rect">
            <a:avLst/>
          </a:prstGeom>
          <a:solidFill>
            <a:srgbClr val="F39900"/>
          </a:solidFill>
          <a:ln>
            <a:noFill/>
          </a:ln>
          <a:extLst/>
        </p:spPr>
      </p:pic>
      <p:sp>
        <p:nvSpPr>
          <p:cNvPr id="41" name="Rectangle 40"/>
          <p:cNvSpPr/>
          <p:nvPr/>
        </p:nvSpPr>
        <p:spPr>
          <a:xfrm>
            <a:off x="4779961" y="2948936"/>
            <a:ext cx="1978026" cy="101837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200">
              <a:latin typeface="Verdana" panose="020B0604030504040204" pitchFamily="34" charset="0"/>
              <a:ea typeface="Verdana" panose="020B0604030504040204" pitchFamily="34" charset="0"/>
              <a:cs typeface="Verdana" panose="020B0604030504040204" pitchFamily="34" charset="0"/>
            </a:endParaRPr>
          </a:p>
        </p:txBody>
      </p:sp>
      <p:sp>
        <p:nvSpPr>
          <p:cNvPr id="42" name="TextBox 74"/>
          <p:cNvSpPr txBox="1"/>
          <p:nvPr/>
        </p:nvSpPr>
        <p:spPr>
          <a:xfrm>
            <a:off x="4998482" y="3262302"/>
            <a:ext cx="1615122" cy="276999"/>
          </a:xfrm>
          <a:prstGeom prst="rect">
            <a:avLst/>
          </a:prstGeom>
          <a:noFill/>
        </p:spPr>
        <p:txBody>
          <a:bodyPr wrap="none" rtlCol="0">
            <a:spAutoFit/>
          </a:bodyPr>
          <a:lstStyle/>
          <a:p>
            <a:pPr algn="ctr"/>
            <a:r>
              <a:rPr lang="fr-FR" sz="1200" dirty="0" smtClean="0">
                <a:solidFill>
                  <a:schemeClr val="tx1">
                    <a:lumMod val="50000"/>
                    <a:lumOff val="50000"/>
                  </a:schemeClr>
                </a:solidFill>
                <a:latin typeface="Verdana" panose="020B0604030504040204" pitchFamily="34" charset="0"/>
                <a:ea typeface="Verdana" panose="020B0604030504040204" pitchFamily="34" charset="0"/>
                <a:cs typeface="Verdana" panose="020B0604030504040204" pitchFamily="34" charset="0"/>
              </a:rPr>
              <a:t>VIE COOPÉRATIVE</a:t>
            </a:r>
            <a:endParaRPr lang="id-ID" sz="1200" dirty="0">
              <a:solidFill>
                <a:srgbClr val="F6AC19"/>
              </a:solidFill>
              <a:latin typeface="Verdana" panose="020B0604030504040204" pitchFamily="34" charset="0"/>
              <a:ea typeface="Verdana" panose="020B0604030504040204" pitchFamily="34" charset="0"/>
              <a:cs typeface="Verdana" panose="020B0604030504040204" pitchFamily="34" charset="0"/>
            </a:endParaRPr>
          </a:p>
        </p:txBody>
      </p:sp>
      <p:cxnSp>
        <p:nvCxnSpPr>
          <p:cNvPr id="43" name="Straight Connector 76"/>
          <p:cNvCxnSpPr/>
          <p:nvPr/>
        </p:nvCxnSpPr>
        <p:spPr>
          <a:xfrm>
            <a:off x="5544248" y="3744542"/>
            <a:ext cx="523590" cy="0"/>
          </a:xfrm>
          <a:prstGeom prst="line">
            <a:avLst/>
          </a:prstGeom>
          <a:ln w="635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pic>
        <p:nvPicPr>
          <p:cNvPr id="40" name="Image 1"/>
          <p:cNvPicPr>
            <a:picLocks noChangeAspect="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2464088" y="1733549"/>
            <a:ext cx="1985562" cy="12122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153899254"/>
      </p:ext>
    </p:extLst>
  </p:cSld>
  <p:clrMapOvr>
    <a:masterClrMapping/>
  </p:clrMapOvr>
  <p:timing>
    <p:tnLst>
      <p:par>
        <p:cTn id="1" dur="indefinite" restart="never" nodeType="tmRoot"/>
      </p:par>
    </p:tnLst>
  </p:timing>
</p:sld>
</file>

<file path=ppt/theme/theme1.xml><?xml version="1.0" encoding="utf-8"?>
<a:theme xmlns:a="http://schemas.openxmlformats.org/drawingml/2006/main" name="Thème_La_Nef">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12025</TotalTime>
  <Words>1533</Words>
  <Application>Microsoft Office PowerPoint</Application>
  <PresentationFormat>Affichage à l'écran (16:9)</PresentationFormat>
  <Paragraphs>293</Paragraphs>
  <Slides>26</Slides>
  <Notes>18</Notes>
  <HiddenSlides>0</HiddenSlides>
  <MMClips>0</MMClips>
  <ScaleCrop>false</ScaleCrop>
  <HeadingPairs>
    <vt:vector size="4" baseType="variant">
      <vt:variant>
        <vt:lpstr>Thème</vt:lpstr>
      </vt:variant>
      <vt:variant>
        <vt:i4>1</vt:i4>
      </vt:variant>
      <vt:variant>
        <vt:lpstr>Titres des diapositives</vt:lpstr>
      </vt:variant>
      <vt:variant>
        <vt:i4>26</vt:i4>
      </vt:variant>
    </vt:vector>
  </HeadingPairs>
  <TitlesOfParts>
    <vt:vector size="27" baseType="lpstr">
      <vt:lpstr>Thème_La_Nef</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Company>home</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ismail - [2010]</dc:creator>
  <cp:lastModifiedBy>Juliette BONNET-BYRNE</cp:lastModifiedBy>
  <cp:revision>1026</cp:revision>
  <cp:lastPrinted>2016-05-03T13:11:40Z</cp:lastPrinted>
  <dcterms:created xsi:type="dcterms:W3CDTF">2014-02-01T22:43:10Z</dcterms:created>
  <dcterms:modified xsi:type="dcterms:W3CDTF">2018-07-23T09:09:02Z</dcterms:modified>
</cp:coreProperties>
</file>