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1" r:id="rId3"/>
    <p:sldId id="278" r:id="rId4"/>
    <p:sldId id="305" r:id="rId5"/>
    <p:sldId id="280" r:id="rId6"/>
    <p:sldId id="260" r:id="rId7"/>
    <p:sldId id="259" r:id="rId8"/>
    <p:sldId id="261" r:id="rId9"/>
    <p:sldId id="273" r:id="rId10"/>
    <p:sldId id="301" r:id="rId11"/>
    <p:sldId id="257" r:id="rId12"/>
    <p:sldId id="258" r:id="rId13"/>
    <p:sldId id="306" r:id="rId14"/>
    <p:sldId id="303" r:id="rId15"/>
    <p:sldId id="304" r:id="rId16"/>
    <p:sldId id="307" r:id="rId17"/>
    <p:sldId id="308" r:id="rId18"/>
    <p:sldId id="309" r:id="rId19"/>
    <p:sldId id="298" r:id="rId20"/>
    <p:sldId id="299" r:id="rId21"/>
    <p:sldId id="300" r:id="rId22"/>
    <p:sldId id="264" r:id="rId23"/>
    <p:sldId id="275" r:id="rId24"/>
    <p:sldId id="296" r:id="rId25"/>
    <p:sldId id="291"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4683" autoAdjust="0"/>
  </p:normalViewPr>
  <p:slideViewPr>
    <p:cSldViewPr>
      <p:cViewPr>
        <p:scale>
          <a:sx n="70" d="100"/>
          <a:sy n="70" d="100"/>
        </p:scale>
        <p:origin x="-1968" y="-462"/>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112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3D1C70-B313-438D-8712-C1A92EE4F7E4}" type="datetimeFigureOut">
              <a:rPr lang="fr-FR" smtClean="0"/>
              <a:t>23/04/2017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A7E2FE-9D9E-4D76-ACA0-D07DEAE3F967}" type="slidenum">
              <a:rPr lang="fr-FR" smtClean="0"/>
              <a:t>‹N°›</a:t>
            </a:fld>
            <a:endParaRPr lang="fr-FR"/>
          </a:p>
        </p:txBody>
      </p:sp>
    </p:spTree>
    <p:extLst>
      <p:ext uri="{BB962C8B-B14F-4D97-AF65-F5344CB8AC3E}">
        <p14:creationId xmlns:p14="http://schemas.microsoft.com/office/powerpoint/2010/main" val="684310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AA7E2FE-9D9E-4D76-ACA0-D07DEAE3F967}" type="slidenum">
              <a:rPr lang="fr-FR" smtClean="0"/>
              <a:t>1</a:t>
            </a:fld>
            <a:endParaRPr lang="fr-FR"/>
          </a:p>
        </p:txBody>
      </p:sp>
    </p:spTree>
    <p:extLst>
      <p:ext uri="{BB962C8B-B14F-4D97-AF65-F5344CB8AC3E}">
        <p14:creationId xmlns:p14="http://schemas.microsoft.com/office/powerpoint/2010/main" val="3189245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AA7E2FE-9D9E-4D76-ACA0-D07DEAE3F967}" type="slidenum">
              <a:rPr lang="fr-FR" smtClean="0"/>
              <a:t>4</a:t>
            </a:fld>
            <a:endParaRPr lang="fr-FR"/>
          </a:p>
        </p:txBody>
      </p:sp>
    </p:spTree>
    <p:extLst>
      <p:ext uri="{BB962C8B-B14F-4D97-AF65-F5344CB8AC3E}">
        <p14:creationId xmlns:p14="http://schemas.microsoft.com/office/powerpoint/2010/main" val="2569828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AA7E2FE-9D9E-4D76-ACA0-D07DEAE3F967}" type="slidenum">
              <a:rPr lang="fr-FR" smtClean="0"/>
              <a:t>7</a:t>
            </a:fld>
            <a:endParaRPr lang="fr-FR"/>
          </a:p>
        </p:txBody>
      </p:sp>
    </p:spTree>
    <p:extLst>
      <p:ext uri="{BB962C8B-B14F-4D97-AF65-F5344CB8AC3E}">
        <p14:creationId xmlns:p14="http://schemas.microsoft.com/office/powerpoint/2010/main" val="663802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AA7E2FE-9D9E-4D76-ACA0-D07DEAE3F967}" type="slidenum">
              <a:rPr lang="fr-FR" smtClean="0"/>
              <a:t>9</a:t>
            </a:fld>
            <a:endParaRPr lang="fr-FR"/>
          </a:p>
        </p:txBody>
      </p:sp>
    </p:spTree>
    <p:extLst>
      <p:ext uri="{BB962C8B-B14F-4D97-AF65-F5344CB8AC3E}">
        <p14:creationId xmlns:p14="http://schemas.microsoft.com/office/powerpoint/2010/main" val="3420448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01FD0C5-04C1-4464-A470-692F86C7A108}" type="datetime1">
              <a:rPr lang="fr-FR" smtClean="0"/>
              <a:t>23/04/2017</a:t>
            </a:fld>
            <a:endParaRPr lang="fr-FR"/>
          </a:p>
        </p:txBody>
      </p:sp>
      <p:sp>
        <p:nvSpPr>
          <p:cNvPr id="5" name="Espace réservé du pied de page 4"/>
          <p:cNvSpPr>
            <a:spLocks noGrp="1"/>
          </p:cNvSpPr>
          <p:nvPr>
            <p:ph type="ftr" sz="quarter" idx="11"/>
          </p:nvPr>
        </p:nvSpPr>
        <p:spPr/>
        <p:txBody>
          <a:bodyPr/>
          <a:lstStyle/>
          <a:p>
            <a:r>
              <a:rPr lang="fr-FR" smtClean="0"/>
              <a:t>Vers le 100 % Sécu</a:t>
            </a:r>
            <a:endParaRPr lang="fr-FR"/>
          </a:p>
        </p:txBody>
      </p:sp>
      <p:sp>
        <p:nvSpPr>
          <p:cNvPr id="6" name="Espace réservé du numéro de diapositive 5"/>
          <p:cNvSpPr>
            <a:spLocks noGrp="1"/>
          </p:cNvSpPr>
          <p:nvPr>
            <p:ph type="sldNum" sz="quarter" idx="12"/>
          </p:nvPr>
        </p:nvSpPr>
        <p:spPr/>
        <p:txBody>
          <a:bodyPr/>
          <a:lstStyle/>
          <a:p>
            <a:fld id="{3621B259-0874-4C47-8FB8-0F81233F9BC2}" type="slidenum">
              <a:rPr lang="fr-FR" smtClean="0"/>
              <a:t>‹N°›</a:t>
            </a:fld>
            <a:endParaRPr lang="fr-FR"/>
          </a:p>
        </p:txBody>
      </p:sp>
    </p:spTree>
    <p:extLst>
      <p:ext uri="{BB962C8B-B14F-4D97-AF65-F5344CB8AC3E}">
        <p14:creationId xmlns:p14="http://schemas.microsoft.com/office/powerpoint/2010/main" val="2638122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D2656C-CD41-485A-B256-D01E2C6F181C}" type="datetime1">
              <a:rPr lang="fr-FR" smtClean="0"/>
              <a:t>23/04/2017</a:t>
            </a:fld>
            <a:endParaRPr lang="fr-FR"/>
          </a:p>
        </p:txBody>
      </p:sp>
      <p:sp>
        <p:nvSpPr>
          <p:cNvPr id="5" name="Espace réservé du pied de page 4"/>
          <p:cNvSpPr>
            <a:spLocks noGrp="1"/>
          </p:cNvSpPr>
          <p:nvPr>
            <p:ph type="ftr" sz="quarter" idx="11"/>
          </p:nvPr>
        </p:nvSpPr>
        <p:spPr/>
        <p:txBody>
          <a:bodyPr/>
          <a:lstStyle/>
          <a:p>
            <a:r>
              <a:rPr lang="fr-FR" smtClean="0"/>
              <a:t>Vers le 100 % Sécu</a:t>
            </a:r>
            <a:endParaRPr lang="fr-FR"/>
          </a:p>
        </p:txBody>
      </p:sp>
      <p:sp>
        <p:nvSpPr>
          <p:cNvPr id="6" name="Espace réservé du numéro de diapositive 5"/>
          <p:cNvSpPr>
            <a:spLocks noGrp="1"/>
          </p:cNvSpPr>
          <p:nvPr>
            <p:ph type="sldNum" sz="quarter" idx="12"/>
          </p:nvPr>
        </p:nvSpPr>
        <p:spPr/>
        <p:txBody>
          <a:bodyPr/>
          <a:lstStyle/>
          <a:p>
            <a:fld id="{3621B259-0874-4C47-8FB8-0F81233F9BC2}" type="slidenum">
              <a:rPr lang="fr-FR" smtClean="0"/>
              <a:t>‹N°›</a:t>
            </a:fld>
            <a:endParaRPr lang="fr-FR"/>
          </a:p>
        </p:txBody>
      </p:sp>
    </p:spTree>
    <p:extLst>
      <p:ext uri="{BB962C8B-B14F-4D97-AF65-F5344CB8AC3E}">
        <p14:creationId xmlns:p14="http://schemas.microsoft.com/office/powerpoint/2010/main" val="1803519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94B83A-8439-4060-9088-F4C340DD37AC}" type="datetime1">
              <a:rPr lang="fr-FR" smtClean="0"/>
              <a:t>23/04/2017</a:t>
            </a:fld>
            <a:endParaRPr lang="fr-FR"/>
          </a:p>
        </p:txBody>
      </p:sp>
      <p:sp>
        <p:nvSpPr>
          <p:cNvPr id="5" name="Espace réservé du pied de page 4"/>
          <p:cNvSpPr>
            <a:spLocks noGrp="1"/>
          </p:cNvSpPr>
          <p:nvPr>
            <p:ph type="ftr" sz="quarter" idx="11"/>
          </p:nvPr>
        </p:nvSpPr>
        <p:spPr/>
        <p:txBody>
          <a:bodyPr/>
          <a:lstStyle/>
          <a:p>
            <a:r>
              <a:rPr lang="fr-FR" smtClean="0"/>
              <a:t>Vers le 100 % Sécu</a:t>
            </a:r>
            <a:endParaRPr lang="fr-FR"/>
          </a:p>
        </p:txBody>
      </p:sp>
      <p:sp>
        <p:nvSpPr>
          <p:cNvPr id="6" name="Espace réservé du numéro de diapositive 5"/>
          <p:cNvSpPr>
            <a:spLocks noGrp="1"/>
          </p:cNvSpPr>
          <p:nvPr>
            <p:ph type="sldNum" sz="quarter" idx="12"/>
          </p:nvPr>
        </p:nvSpPr>
        <p:spPr/>
        <p:txBody>
          <a:bodyPr/>
          <a:lstStyle/>
          <a:p>
            <a:fld id="{3621B259-0874-4C47-8FB8-0F81233F9BC2}" type="slidenum">
              <a:rPr lang="fr-FR" smtClean="0"/>
              <a:t>‹N°›</a:t>
            </a:fld>
            <a:endParaRPr lang="fr-FR"/>
          </a:p>
        </p:txBody>
      </p:sp>
    </p:spTree>
    <p:extLst>
      <p:ext uri="{BB962C8B-B14F-4D97-AF65-F5344CB8AC3E}">
        <p14:creationId xmlns:p14="http://schemas.microsoft.com/office/powerpoint/2010/main" val="3144030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B0AED0-A1B6-4A1C-99A8-ED26E61EA14F}" type="datetime1">
              <a:rPr lang="fr-FR" smtClean="0"/>
              <a:t>23/04/2017</a:t>
            </a:fld>
            <a:endParaRPr lang="fr-FR"/>
          </a:p>
        </p:txBody>
      </p:sp>
      <p:sp>
        <p:nvSpPr>
          <p:cNvPr id="5" name="Espace réservé du pied de page 4"/>
          <p:cNvSpPr>
            <a:spLocks noGrp="1"/>
          </p:cNvSpPr>
          <p:nvPr>
            <p:ph type="ftr" sz="quarter" idx="11"/>
          </p:nvPr>
        </p:nvSpPr>
        <p:spPr/>
        <p:txBody>
          <a:bodyPr/>
          <a:lstStyle/>
          <a:p>
            <a:r>
              <a:rPr lang="fr-FR" smtClean="0"/>
              <a:t>Vers le 100 % Sécu</a:t>
            </a:r>
            <a:endParaRPr lang="fr-FR"/>
          </a:p>
        </p:txBody>
      </p:sp>
      <p:sp>
        <p:nvSpPr>
          <p:cNvPr id="6" name="Espace réservé du numéro de diapositive 5"/>
          <p:cNvSpPr>
            <a:spLocks noGrp="1"/>
          </p:cNvSpPr>
          <p:nvPr>
            <p:ph type="sldNum" sz="quarter" idx="12"/>
          </p:nvPr>
        </p:nvSpPr>
        <p:spPr/>
        <p:txBody>
          <a:bodyPr/>
          <a:lstStyle/>
          <a:p>
            <a:fld id="{3621B259-0874-4C47-8FB8-0F81233F9BC2}" type="slidenum">
              <a:rPr lang="fr-FR" smtClean="0"/>
              <a:t>‹N°›</a:t>
            </a:fld>
            <a:endParaRPr lang="fr-FR"/>
          </a:p>
        </p:txBody>
      </p:sp>
    </p:spTree>
    <p:extLst>
      <p:ext uri="{BB962C8B-B14F-4D97-AF65-F5344CB8AC3E}">
        <p14:creationId xmlns:p14="http://schemas.microsoft.com/office/powerpoint/2010/main" val="794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FFF2745-62F4-48A1-994A-B1F7099E14E9}" type="datetime1">
              <a:rPr lang="fr-FR" smtClean="0"/>
              <a:t>23/04/2017</a:t>
            </a:fld>
            <a:endParaRPr lang="fr-FR"/>
          </a:p>
        </p:txBody>
      </p:sp>
      <p:sp>
        <p:nvSpPr>
          <p:cNvPr id="5" name="Espace réservé du pied de page 4"/>
          <p:cNvSpPr>
            <a:spLocks noGrp="1"/>
          </p:cNvSpPr>
          <p:nvPr>
            <p:ph type="ftr" sz="quarter" idx="11"/>
          </p:nvPr>
        </p:nvSpPr>
        <p:spPr/>
        <p:txBody>
          <a:bodyPr/>
          <a:lstStyle/>
          <a:p>
            <a:r>
              <a:rPr lang="fr-FR" smtClean="0"/>
              <a:t>Vers le 100 % Sécu</a:t>
            </a:r>
            <a:endParaRPr lang="fr-FR"/>
          </a:p>
        </p:txBody>
      </p:sp>
      <p:sp>
        <p:nvSpPr>
          <p:cNvPr id="6" name="Espace réservé du numéro de diapositive 5"/>
          <p:cNvSpPr>
            <a:spLocks noGrp="1"/>
          </p:cNvSpPr>
          <p:nvPr>
            <p:ph type="sldNum" sz="quarter" idx="12"/>
          </p:nvPr>
        </p:nvSpPr>
        <p:spPr/>
        <p:txBody>
          <a:bodyPr/>
          <a:lstStyle/>
          <a:p>
            <a:fld id="{3621B259-0874-4C47-8FB8-0F81233F9BC2}" type="slidenum">
              <a:rPr lang="fr-FR" smtClean="0"/>
              <a:t>‹N°›</a:t>
            </a:fld>
            <a:endParaRPr lang="fr-FR"/>
          </a:p>
        </p:txBody>
      </p:sp>
    </p:spTree>
    <p:extLst>
      <p:ext uri="{BB962C8B-B14F-4D97-AF65-F5344CB8AC3E}">
        <p14:creationId xmlns:p14="http://schemas.microsoft.com/office/powerpoint/2010/main" val="335462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2B1253B-5535-4648-81F7-83A839BD01E6}" type="datetime1">
              <a:rPr lang="fr-FR" smtClean="0"/>
              <a:t>23/04/2017</a:t>
            </a:fld>
            <a:endParaRPr lang="fr-FR"/>
          </a:p>
        </p:txBody>
      </p:sp>
      <p:sp>
        <p:nvSpPr>
          <p:cNvPr id="6" name="Espace réservé du pied de page 5"/>
          <p:cNvSpPr>
            <a:spLocks noGrp="1"/>
          </p:cNvSpPr>
          <p:nvPr>
            <p:ph type="ftr" sz="quarter" idx="11"/>
          </p:nvPr>
        </p:nvSpPr>
        <p:spPr/>
        <p:txBody>
          <a:bodyPr/>
          <a:lstStyle/>
          <a:p>
            <a:r>
              <a:rPr lang="fr-FR" smtClean="0"/>
              <a:t>Vers le 100 % Sécu</a:t>
            </a:r>
            <a:endParaRPr lang="fr-FR"/>
          </a:p>
        </p:txBody>
      </p:sp>
      <p:sp>
        <p:nvSpPr>
          <p:cNvPr id="7" name="Espace réservé du numéro de diapositive 6"/>
          <p:cNvSpPr>
            <a:spLocks noGrp="1"/>
          </p:cNvSpPr>
          <p:nvPr>
            <p:ph type="sldNum" sz="quarter" idx="12"/>
          </p:nvPr>
        </p:nvSpPr>
        <p:spPr/>
        <p:txBody>
          <a:bodyPr/>
          <a:lstStyle/>
          <a:p>
            <a:fld id="{3621B259-0874-4C47-8FB8-0F81233F9BC2}" type="slidenum">
              <a:rPr lang="fr-FR" smtClean="0"/>
              <a:t>‹N°›</a:t>
            </a:fld>
            <a:endParaRPr lang="fr-FR"/>
          </a:p>
        </p:txBody>
      </p:sp>
    </p:spTree>
    <p:extLst>
      <p:ext uri="{BB962C8B-B14F-4D97-AF65-F5344CB8AC3E}">
        <p14:creationId xmlns:p14="http://schemas.microsoft.com/office/powerpoint/2010/main" val="65135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25ED607-7C85-4DBD-845C-15CE5125463A}" type="datetime1">
              <a:rPr lang="fr-FR" smtClean="0"/>
              <a:t>23/04/2017</a:t>
            </a:fld>
            <a:endParaRPr lang="fr-FR"/>
          </a:p>
        </p:txBody>
      </p:sp>
      <p:sp>
        <p:nvSpPr>
          <p:cNvPr id="8" name="Espace réservé du pied de page 7"/>
          <p:cNvSpPr>
            <a:spLocks noGrp="1"/>
          </p:cNvSpPr>
          <p:nvPr>
            <p:ph type="ftr" sz="quarter" idx="11"/>
          </p:nvPr>
        </p:nvSpPr>
        <p:spPr/>
        <p:txBody>
          <a:bodyPr/>
          <a:lstStyle/>
          <a:p>
            <a:r>
              <a:rPr lang="fr-FR" smtClean="0"/>
              <a:t>Vers le 100 % Sécu</a:t>
            </a:r>
            <a:endParaRPr lang="fr-FR"/>
          </a:p>
        </p:txBody>
      </p:sp>
      <p:sp>
        <p:nvSpPr>
          <p:cNvPr id="9" name="Espace réservé du numéro de diapositive 8"/>
          <p:cNvSpPr>
            <a:spLocks noGrp="1"/>
          </p:cNvSpPr>
          <p:nvPr>
            <p:ph type="sldNum" sz="quarter" idx="12"/>
          </p:nvPr>
        </p:nvSpPr>
        <p:spPr/>
        <p:txBody>
          <a:bodyPr/>
          <a:lstStyle/>
          <a:p>
            <a:fld id="{3621B259-0874-4C47-8FB8-0F81233F9BC2}" type="slidenum">
              <a:rPr lang="fr-FR" smtClean="0"/>
              <a:t>‹N°›</a:t>
            </a:fld>
            <a:endParaRPr lang="fr-FR"/>
          </a:p>
        </p:txBody>
      </p:sp>
    </p:spTree>
    <p:extLst>
      <p:ext uri="{BB962C8B-B14F-4D97-AF65-F5344CB8AC3E}">
        <p14:creationId xmlns:p14="http://schemas.microsoft.com/office/powerpoint/2010/main" val="403792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FEED76A-453A-4617-ABD4-E09389339237}" type="datetime1">
              <a:rPr lang="fr-FR" smtClean="0"/>
              <a:t>23/04/2017</a:t>
            </a:fld>
            <a:endParaRPr lang="fr-FR"/>
          </a:p>
        </p:txBody>
      </p:sp>
      <p:sp>
        <p:nvSpPr>
          <p:cNvPr id="4" name="Espace réservé du pied de page 3"/>
          <p:cNvSpPr>
            <a:spLocks noGrp="1"/>
          </p:cNvSpPr>
          <p:nvPr>
            <p:ph type="ftr" sz="quarter" idx="11"/>
          </p:nvPr>
        </p:nvSpPr>
        <p:spPr/>
        <p:txBody>
          <a:bodyPr/>
          <a:lstStyle/>
          <a:p>
            <a:r>
              <a:rPr lang="fr-FR" smtClean="0"/>
              <a:t>Vers le 100 % Sécu</a:t>
            </a:r>
            <a:endParaRPr lang="fr-FR"/>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‹N°›</a:t>
            </a:fld>
            <a:endParaRPr lang="fr-FR"/>
          </a:p>
        </p:txBody>
      </p:sp>
    </p:spTree>
    <p:extLst>
      <p:ext uri="{BB962C8B-B14F-4D97-AF65-F5344CB8AC3E}">
        <p14:creationId xmlns:p14="http://schemas.microsoft.com/office/powerpoint/2010/main" val="3518729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20ABFD-7C50-48E0-A248-903A81D3B3B6}" type="datetime1">
              <a:rPr lang="fr-FR" smtClean="0"/>
              <a:t>23/04/2017</a:t>
            </a:fld>
            <a:endParaRPr lang="fr-FR"/>
          </a:p>
        </p:txBody>
      </p:sp>
      <p:sp>
        <p:nvSpPr>
          <p:cNvPr id="3" name="Espace réservé du pied de page 2"/>
          <p:cNvSpPr>
            <a:spLocks noGrp="1"/>
          </p:cNvSpPr>
          <p:nvPr>
            <p:ph type="ftr" sz="quarter" idx="11"/>
          </p:nvPr>
        </p:nvSpPr>
        <p:spPr/>
        <p:txBody>
          <a:bodyPr/>
          <a:lstStyle/>
          <a:p>
            <a:r>
              <a:rPr lang="fr-FR" smtClean="0"/>
              <a:t>Vers le 100 % Sécu</a:t>
            </a:r>
            <a:endParaRPr lang="fr-FR"/>
          </a:p>
        </p:txBody>
      </p:sp>
      <p:sp>
        <p:nvSpPr>
          <p:cNvPr id="4" name="Espace réservé du numéro de diapositive 3"/>
          <p:cNvSpPr>
            <a:spLocks noGrp="1"/>
          </p:cNvSpPr>
          <p:nvPr>
            <p:ph type="sldNum" sz="quarter" idx="12"/>
          </p:nvPr>
        </p:nvSpPr>
        <p:spPr/>
        <p:txBody>
          <a:bodyPr/>
          <a:lstStyle/>
          <a:p>
            <a:fld id="{3621B259-0874-4C47-8FB8-0F81233F9BC2}" type="slidenum">
              <a:rPr lang="fr-FR" smtClean="0"/>
              <a:t>‹N°›</a:t>
            </a:fld>
            <a:endParaRPr lang="fr-FR"/>
          </a:p>
        </p:txBody>
      </p:sp>
    </p:spTree>
    <p:extLst>
      <p:ext uri="{BB962C8B-B14F-4D97-AF65-F5344CB8AC3E}">
        <p14:creationId xmlns:p14="http://schemas.microsoft.com/office/powerpoint/2010/main" val="273474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0259637-9903-4939-BE5E-1C61CC9FECF1}" type="datetime1">
              <a:rPr lang="fr-FR" smtClean="0"/>
              <a:t>23/04/2017</a:t>
            </a:fld>
            <a:endParaRPr lang="fr-FR"/>
          </a:p>
        </p:txBody>
      </p:sp>
      <p:sp>
        <p:nvSpPr>
          <p:cNvPr id="6" name="Espace réservé du pied de page 5"/>
          <p:cNvSpPr>
            <a:spLocks noGrp="1"/>
          </p:cNvSpPr>
          <p:nvPr>
            <p:ph type="ftr" sz="quarter" idx="11"/>
          </p:nvPr>
        </p:nvSpPr>
        <p:spPr/>
        <p:txBody>
          <a:bodyPr/>
          <a:lstStyle/>
          <a:p>
            <a:r>
              <a:rPr lang="fr-FR" smtClean="0"/>
              <a:t>Vers le 100 % Sécu</a:t>
            </a:r>
            <a:endParaRPr lang="fr-FR"/>
          </a:p>
        </p:txBody>
      </p:sp>
      <p:sp>
        <p:nvSpPr>
          <p:cNvPr id="7" name="Espace réservé du numéro de diapositive 6"/>
          <p:cNvSpPr>
            <a:spLocks noGrp="1"/>
          </p:cNvSpPr>
          <p:nvPr>
            <p:ph type="sldNum" sz="quarter" idx="12"/>
          </p:nvPr>
        </p:nvSpPr>
        <p:spPr/>
        <p:txBody>
          <a:bodyPr/>
          <a:lstStyle/>
          <a:p>
            <a:fld id="{3621B259-0874-4C47-8FB8-0F81233F9BC2}" type="slidenum">
              <a:rPr lang="fr-FR" smtClean="0"/>
              <a:t>‹N°›</a:t>
            </a:fld>
            <a:endParaRPr lang="fr-FR"/>
          </a:p>
        </p:txBody>
      </p:sp>
    </p:spTree>
    <p:extLst>
      <p:ext uri="{BB962C8B-B14F-4D97-AF65-F5344CB8AC3E}">
        <p14:creationId xmlns:p14="http://schemas.microsoft.com/office/powerpoint/2010/main" val="3982886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628FF8B-041C-4AF9-8388-BE74C5A67C45}" type="datetime1">
              <a:rPr lang="fr-FR" smtClean="0"/>
              <a:t>23/04/2017</a:t>
            </a:fld>
            <a:endParaRPr lang="fr-FR"/>
          </a:p>
        </p:txBody>
      </p:sp>
      <p:sp>
        <p:nvSpPr>
          <p:cNvPr id="6" name="Espace réservé du pied de page 5"/>
          <p:cNvSpPr>
            <a:spLocks noGrp="1"/>
          </p:cNvSpPr>
          <p:nvPr>
            <p:ph type="ftr" sz="quarter" idx="11"/>
          </p:nvPr>
        </p:nvSpPr>
        <p:spPr/>
        <p:txBody>
          <a:bodyPr/>
          <a:lstStyle/>
          <a:p>
            <a:r>
              <a:rPr lang="fr-FR" smtClean="0"/>
              <a:t>Vers le 100 % Sécu</a:t>
            </a:r>
            <a:endParaRPr lang="fr-FR"/>
          </a:p>
        </p:txBody>
      </p:sp>
      <p:sp>
        <p:nvSpPr>
          <p:cNvPr id="7" name="Espace réservé du numéro de diapositive 6"/>
          <p:cNvSpPr>
            <a:spLocks noGrp="1"/>
          </p:cNvSpPr>
          <p:nvPr>
            <p:ph type="sldNum" sz="quarter" idx="12"/>
          </p:nvPr>
        </p:nvSpPr>
        <p:spPr/>
        <p:txBody>
          <a:bodyPr/>
          <a:lstStyle/>
          <a:p>
            <a:fld id="{3621B259-0874-4C47-8FB8-0F81233F9BC2}" type="slidenum">
              <a:rPr lang="fr-FR" smtClean="0"/>
              <a:t>‹N°›</a:t>
            </a:fld>
            <a:endParaRPr lang="fr-FR"/>
          </a:p>
        </p:txBody>
      </p:sp>
    </p:spTree>
    <p:extLst>
      <p:ext uri="{BB962C8B-B14F-4D97-AF65-F5344CB8AC3E}">
        <p14:creationId xmlns:p14="http://schemas.microsoft.com/office/powerpoint/2010/main" val="29420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60D3B-B921-48DC-8029-1263E4273D61}" type="datetime1">
              <a:rPr lang="fr-FR" smtClean="0"/>
              <a:t>23/04/2017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Vers le 100 % Sécu</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1B259-0874-4C47-8FB8-0F81233F9BC2}" type="slidenum">
              <a:rPr lang="fr-FR" smtClean="0"/>
              <a:t>‹N°›</a:t>
            </a:fld>
            <a:endParaRPr lang="fr-FR"/>
          </a:p>
        </p:txBody>
      </p:sp>
    </p:spTree>
    <p:extLst>
      <p:ext uri="{BB962C8B-B14F-4D97-AF65-F5344CB8AC3E}">
        <p14:creationId xmlns:p14="http://schemas.microsoft.com/office/powerpoint/2010/main" val="906197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692696"/>
            <a:ext cx="7772400" cy="792088"/>
          </a:xfrm>
        </p:spPr>
        <p:txBody>
          <a:bodyPr>
            <a:normAutofit fontScale="90000"/>
          </a:bodyPr>
          <a:lstStyle/>
          <a:p>
            <a:r>
              <a:rPr lang="fr-FR" sz="4000" b="1" dirty="0" smtClean="0">
                <a:solidFill>
                  <a:srgbClr val="0070C0"/>
                </a:solidFill>
              </a:rPr>
              <a:t/>
            </a:r>
            <a:br>
              <a:rPr lang="fr-FR" sz="4000" b="1" dirty="0" smtClean="0">
                <a:solidFill>
                  <a:srgbClr val="0070C0"/>
                </a:solidFill>
              </a:rPr>
            </a:br>
            <a:r>
              <a:rPr lang="fr-FR" sz="4000" b="1" dirty="0" smtClean="0">
                <a:solidFill>
                  <a:srgbClr val="FF0000"/>
                </a:solidFill>
              </a:rPr>
              <a:t>La Sécurité Sociale</a:t>
            </a:r>
            <a:r>
              <a:rPr lang="fr-FR" dirty="0" smtClean="0">
                <a:solidFill>
                  <a:srgbClr val="FF0000"/>
                </a:solidFill>
              </a:rPr>
              <a:t/>
            </a:r>
            <a:br>
              <a:rPr lang="fr-FR" dirty="0" smtClean="0">
                <a:solidFill>
                  <a:srgbClr val="FF0000"/>
                </a:solidFill>
              </a:rPr>
            </a:br>
            <a:r>
              <a:rPr lang="fr-FR" sz="3200" dirty="0" smtClean="0">
                <a:solidFill>
                  <a:srgbClr val="00B0F0"/>
                </a:solidFill>
              </a:rPr>
              <a:t> </a:t>
            </a:r>
            <a:endParaRPr lang="fr-FR" sz="3200" dirty="0">
              <a:solidFill>
                <a:srgbClr val="00B0F0"/>
              </a:solidFill>
            </a:endParaRPr>
          </a:p>
        </p:txBody>
      </p:sp>
      <p:sp>
        <p:nvSpPr>
          <p:cNvPr id="3" name="Sous-titre 2"/>
          <p:cNvSpPr>
            <a:spLocks noGrp="1"/>
          </p:cNvSpPr>
          <p:nvPr>
            <p:ph type="subTitle" idx="1"/>
          </p:nvPr>
        </p:nvSpPr>
        <p:spPr>
          <a:xfrm>
            <a:off x="899592" y="1700808"/>
            <a:ext cx="7488832" cy="4032448"/>
          </a:xfrm>
        </p:spPr>
        <p:txBody>
          <a:bodyPr>
            <a:normAutofit fontScale="40000" lnSpcReduction="20000"/>
          </a:bodyPr>
          <a:lstStyle/>
          <a:p>
            <a:r>
              <a:rPr lang="fr-FR" sz="7000" b="1" dirty="0" smtClean="0">
                <a:solidFill>
                  <a:srgbClr val="0070C0"/>
                </a:solidFill>
              </a:rPr>
              <a:t>Héritière des mutuelle ouvrières la Sécu a 71 ans </a:t>
            </a:r>
          </a:p>
          <a:p>
            <a:endParaRPr lang="fr-FR" sz="6000" b="1" dirty="0" smtClean="0">
              <a:solidFill>
                <a:srgbClr val="FF0000"/>
              </a:solidFill>
            </a:endParaRPr>
          </a:p>
          <a:p>
            <a:r>
              <a:rPr lang="fr-FR" sz="7000" b="1" dirty="0" smtClean="0">
                <a:solidFill>
                  <a:srgbClr val="FF0000"/>
                </a:solidFill>
              </a:rPr>
              <a:t>1945 – 2017: </a:t>
            </a:r>
          </a:p>
          <a:p>
            <a:r>
              <a:rPr lang="fr-FR" sz="7000" b="1" dirty="0" smtClean="0">
                <a:solidFill>
                  <a:srgbClr val="FF0000"/>
                </a:solidFill>
              </a:rPr>
              <a:t>71 ans d’attaques - </a:t>
            </a:r>
            <a:r>
              <a:rPr lang="fr-FR" sz="6000" b="1" dirty="0" smtClean="0">
                <a:solidFill>
                  <a:srgbClr val="FF0000"/>
                </a:solidFill>
              </a:rPr>
              <a:t> </a:t>
            </a:r>
            <a:r>
              <a:rPr lang="fr-FR" sz="6000" b="1" dirty="0" smtClean="0">
                <a:solidFill>
                  <a:schemeClr val="tx2">
                    <a:lumMod val="75000"/>
                  </a:schemeClr>
                </a:solidFill>
              </a:rPr>
              <a:t>qui redoublent </a:t>
            </a:r>
            <a:r>
              <a:rPr lang="fr-FR" sz="6000" b="1" dirty="0" smtClean="0">
                <a:solidFill>
                  <a:srgbClr val="FF0000"/>
                </a:solidFill>
              </a:rPr>
              <a:t>–</a:t>
            </a:r>
          </a:p>
          <a:p>
            <a:r>
              <a:rPr lang="fr-FR" sz="7000" b="1" dirty="0" smtClean="0">
                <a:solidFill>
                  <a:srgbClr val="FF0000"/>
                </a:solidFill>
              </a:rPr>
              <a:t> 71 ans de défense de la Sécu, </a:t>
            </a:r>
          </a:p>
          <a:p>
            <a:r>
              <a:rPr lang="fr-FR" sz="7000" b="1" dirty="0" smtClean="0">
                <a:solidFill>
                  <a:srgbClr val="FF0000"/>
                </a:solidFill>
              </a:rPr>
              <a:t>vers la Sécu du XXIème siècle…  </a:t>
            </a:r>
            <a:endParaRPr lang="fr-FR" sz="7000" dirty="0" smtClean="0">
              <a:solidFill>
                <a:srgbClr val="FF0000"/>
              </a:solidFill>
            </a:endParaRPr>
          </a:p>
          <a:p>
            <a:endParaRPr lang="fr-FR" sz="2400" dirty="0" smtClean="0">
              <a:solidFill>
                <a:schemeClr val="tx1"/>
              </a:solidFill>
            </a:endParaRPr>
          </a:p>
          <a:p>
            <a:endParaRPr lang="fr-FR" sz="2400" dirty="0">
              <a:solidFill>
                <a:schemeClr val="tx1"/>
              </a:solidFill>
            </a:endParaRPr>
          </a:p>
          <a:p>
            <a:endParaRPr lang="fr-FR" sz="4400" b="1" dirty="0" smtClean="0">
              <a:solidFill>
                <a:schemeClr val="tx1"/>
              </a:solidFill>
            </a:endParaRPr>
          </a:p>
          <a:p>
            <a:endParaRPr lang="fr-FR" sz="4400" b="1" dirty="0">
              <a:solidFill>
                <a:schemeClr val="tx1"/>
              </a:solidFill>
            </a:endParaRPr>
          </a:p>
          <a:p>
            <a:pPr algn="r"/>
            <a:endParaRPr lang="fr-FR" sz="2000" dirty="0" smtClean="0">
              <a:solidFill>
                <a:schemeClr val="tx1"/>
              </a:solidFill>
            </a:endParaRPr>
          </a:p>
          <a:p>
            <a:pPr algn="r"/>
            <a:r>
              <a:rPr lang="fr-FR" sz="6000" dirty="0" smtClean="0">
                <a:solidFill>
                  <a:schemeClr val="tx1"/>
                </a:solidFill>
              </a:rPr>
              <a:t>Jean Claude Chailley, 20 avril </a:t>
            </a:r>
            <a:endParaRPr lang="fr-FR" sz="6000" dirty="0">
              <a:solidFill>
                <a:schemeClr val="tx1"/>
              </a:solidFill>
            </a:endParaRPr>
          </a:p>
        </p:txBody>
      </p:sp>
      <p:sp>
        <p:nvSpPr>
          <p:cNvPr id="6" name="Espace réservé du numéro de diapositive 5"/>
          <p:cNvSpPr>
            <a:spLocks noGrp="1"/>
          </p:cNvSpPr>
          <p:nvPr>
            <p:ph type="sldNum" sz="quarter" idx="12"/>
          </p:nvPr>
        </p:nvSpPr>
        <p:spPr/>
        <p:txBody>
          <a:bodyPr/>
          <a:lstStyle/>
          <a:p>
            <a:fld id="{3621B259-0874-4C47-8FB8-0F81233F9BC2}" type="slidenum">
              <a:rPr lang="fr-FR" smtClean="0"/>
              <a:t>1</a:t>
            </a:fld>
            <a:endParaRPr lang="fr-FR"/>
          </a:p>
        </p:txBody>
      </p:sp>
      <p:sp>
        <p:nvSpPr>
          <p:cNvPr id="7" name="Espace réservé du pied de page 6"/>
          <p:cNvSpPr>
            <a:spLocks noGrp="1"/>
          </p:cNvSpPr>
          <p:nvPr>
            <p:ph type="ftr" sz="quarter" idx="11"/>
          </p:nvPr>
        </p:nvSpPr>
        <p:spPr/>
        <p:txBody>
          <a:bodyPr/>
          <a:lstStyle/>
          <a:p>
            <a:r>
              <a:rPr lang="fr-FR" dirty="0" smtClean="0"/>
              <a:t>ATTAC </a:t>
            </a:r>
            <a:endParaRPr lang="fr-FR" dirty="0"/>
          </a:p>
        </p:txBody>
      </p:sp>
    </p:spTree>
    <p:extLst>
      <p:ext uri="{BB962C8B-B14F-4D97-AF65-F5344CB8AC3E}">
        <p14:creationId xmlns:p14="http://schemas.microsoft.com/office/powerpoint/2010/main" val="3116389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66130"/>
          </a:xfrm>
        </p:spPr>
        <p:txBody>
          <a:bodyPr>
            <a:noAutofit/>
          </a:bodyPr>
          <a:lstStyle/>
          <a:p>
            <a:r>
              <a:rPr lang="fr-FR" sz="3600" b="1" dirty="0" smtClean="0">
                <a:solidFill>
                  <a:srgbClr val="FF0000"/>
                </a:solidFill>
              </a:rPr>
              <a:t>Le projet Banque mondiale, UE, Medef, … en cours:  3 piliers</a:t>
            </a:r>
            <a:endParaRPr lang="fr-FR" sz="3600" b="1" dirty="0">
              <a:solidFill>
                <a:srgbClr val="FF0000"/>
              </a:solidFill>
            </a:endParaRPr>
          </a:p>
        </p:txBody>
      </p:sp>
      <p:sp>
        <p:nvSpPr>
          <p:cNvPr id="3" name="Espace réservé du contenu 2"/>
          <p:cNvSpPr>
            <a:spLocks noGrp="1"/>
          </p:cNvSpPr>
          <p:nvPr>
            <p:ph idx="1"/>
          </p:nvPr>
        </p:nvSpPr>
        <p:spPr>
          <a:xfrm>
            <a:off x="457200" y="1340768"/>
            <a:ext cx="8229600" cy="4785395"/>
          </a:xfrm>
        </p:spPr>
        <p:txBody>
          <a:bodyPr>
            <a:normAutofit fontScale="70000" lnSpcReduction="20000"/>
          </a:bodyPr>
          <a:lstStyle/>
          <a:p>
            <a:pPr marL="0" indent="0">
              <a:buNone/>
            </a:pPr>
            <a:r>
              <a:rPr lang="fr-FR" dirty="0" smtClean="0"/>
              <a:t>1 </a:t>
            </a:r>
            <a:r>
              <a:rPr lang="fr-FR" b="1" dirty="0" smtClean="0">
                <a:solidFill>
                  <a:srgbClr val="0070C0"/>
                </a:solidFill>
              </a:rPr>
              <a:t>: Suppression </a:t>
            </a:r>
            <a:r>
              <a:rPr lang="fr-FR" b="1" dirty="0">
                <a:solidFill>
                  <a:srgbClr val="0070C0"/>
                </a:solidFill>
              </a:rPr>
              <a:t>des cotisations « patronales » à la branche maladie et à la branche famille intégralement </a:t>
            </a:r>
            <a:r>
              <a:rPr lang="fr-FR" b="1" dirty="0" smtClean="0">
                <a:solidFill>
                  <a:srgbClr val="0070C0"/>
                </a:solidFill>
              </a:rPr>
              <a:t>fiscalisées </a:t>
            </a:r>
            <a:r>
              <a:rPr lang="fr-FR" dirty="0" smtClean="0"/>
              <a:t>-&gt; </a:t>
            </a:r>
            <a:r>
              <a:rPr lang="fr-FR" b="1" dirty="0" smtClean="0">
                <a:solidFill>
                  <a:srgbClr val="FF0000"/>
                </a:solidFill>
              </a:rPr>
              <a:t>panier soins minimal</a:t>
            </a:r>
          </a:p>
          <a:p>
            <a:pPr marL="0" indent="0">
              <a:buNone/>
            </a:pPr>
            <a:r>
              <a:rPr lang="fr-FR" dirty="0" smtClean="0"/>
              <a:t>2: les </a:t>
            </a:r>
            <a:r>
              <a:rPr lang="fr-FR" b="1" dirty="0">
                <a:solidFill>
                  <a:srgbClr val="0070C0"/>
                </a:solidFill>
              </a:rPr>
              <a:t>complémentaires d’entreprise </a:t>
            </a:r>
            <a:r>
              <a:rPr lang="fr-FR" dirty="0"/>
              <a:t>(ex </a:t>
            </a:r>
            <a:r>
              <a:rPr lang="fr-FR" b="1" dirty="0">
                <a:solidFill>
                  <a:srgbClr val="FF0000"/>
                </a:solidFill>
              </a:rPr>
              <a:t>« ANI</a:t>
            </a:r>
            <a:r>
              <a:rPr lang="fr-FR" dirty="0"/>
              <a:t> », loi de  </a:t>
            </a:r>
            <a:r>
              <a:rPr lang="fr-FR" dirty="0" smtClean="0"/>
              <a:t>« Sécurisation </a:t>
            </a:r>
            <a:r>
              <a:rPr lang="fr-FR" dirty="0"/>
              <a:t>de l’emploi » </a:t>
            </a:r>
            <a:r>
              <a:rPr lang="fr-FR" dirty="0" smtClean="0"/>
              <a:t>)</a:t>
            </a:r>
          </a:p>
          <a:p>
            <a:pPr marL="0" indent="0">
              <a:buNone/>
            </a:pPr>
            <a:r>
              <a:rPr lang="fr-FR" dirty="0" smtClean="0"/>
              <a:t>3: Et </a:t>
            </a:r>
            <a:r>
              <a:rPr lang="fr-FR" dirty="0"/>
              <a:t>surtout les </a:t>
            </a:r>
            <a:r>
              <a:rPr lang="fr-FR" b="1" dirty="0">
                <a:solidFill>
                  <a:srgbClr val="FF0000"/>
                </a:solidFill>
              </a:rPr>
              <a:t>complémentaires et sur </a:t>
            </a:r>
            <a:r>
              <a:rPr lang="fr-FR" b="1" dirty="0" smtClean="0">
                <a:solidFill>
                  <a:srgbClr val="FF0000"/>
                </a:solidFill>
              </a:rPr>
              <a:t>complémentaires individuelles </a:t>
            </a:r>
            <a:r>
              <a:rPr lang="fr-FR" b="1" dirty="0" smtClean="0"/>
              <a:t>(qui pourraient prendre les « petits risques » Fillon…)</a:t>
            </a:r>
          </a:p>
          <a:p>
            <a:r>
              <a:rPr lang="fr-FR" dirty="0" smtClean="0"/>
              <a:t>C’est le système des USA</a:t>
            </a:r>
          </a:p>
          <a:p>
            <a:r>
              <a:rPr lang="fr-FR" dirty="0" smtClean="0"/>
              <a:t>Pourraient s’ajouter au 1</a:t>
            </a:r>
            <a:r>
              <a:rPr lang="fr-FR" baseline="30000" dirty="0" smtClean="0"/>
              <a:t>er</a:t>
            </a:r>
            <a:r>
              <a:rPr lang="fr-FR" dirty="0" smtClean="0"/>
              <a:t> étage, </a:t>
            </a:r>
            <a:r>
              <a:rPr lang="fr-FR" b="1" dirty="0" smtClean="0"/>
              <a:t>hors Sécu</a:t>
            </a:r>
            <a:r>
              <a:rPr lang="fr-FR" dirty="0" smtClean="0"/>
              <a:t>, </a:t>
            </a:r>
            <a:r>
              <a:rPr lang="fr-FR" b="1" dirty="0" smtClean="0"/>
              <a:t>l’assurance chômage, des allocations</a:t>
            </a:r>
            <a:r>
              <a:rPr lang="fr-FR" b="1" dirty="0" smtClean="0">
                <a:solidFill>
                  <a:srgbClr val="0070C0"/>
                </a:solidFill>
              </a:rPr>
              <a:t> </a:t>
            </a:r>
          </a:p>
          <a:p>
            <a:r>
              <a:rPr lang="fr-FR" b="1" dirty="0" smtClean="0">
                <a:solidFill>
                  <a:srgbClr val="0070C0"/>
                </a:solidFill>
              </a:rPr>
              <a:t>La retraite à points fusionnant tous les régimes, cumulée aux complémentaires, … pourrait être intégrée au CPA dans un cadre d’individualisation</a:t>
            </a:r>
          </a:p>
          <a:p>
            <a:pPr marL="0" indent="0" algn="ctr">
              <a:buNone/>
            </a:pPr>
            <a:r>
              <a:rPr lang="fr-FR" sz="3400" b="1" u="sng" dirty="0" smtClean="0">
                <a:solidFill>
                  <a:srgbClr val="FF0000"/>
                </a:solidFill>
              </a:rPr>
              <a:t>Ce serait une scission – destruction de la Sécu</a:t>
            </a:r>
          </a:p>
          <a:p>
            <a:pPr marL="0" indent="0" algn="ctr">
              <a:buNone/>
            </a:pPr>
            <a:r>
              <a:rPr lang="fr-FR" b="1" dirty="0" smtClean="0"/>
              <a:t>Vigilance et mobilisation ! </a:t>
            </a:r>
            <a:endParaRPr lang="fr-FR" b="1" dirty="0"/>
          </a:p>
        </p:txBody>
      </p:sp>
      <p:sp>
        <p:nvSpPr>
          <p:cNvPr id="4" name="Espace réservé du pied de page 3"/>
          <p:cNvSpPr>
            <a:spLocks noGrp="1"/>
          </p:cNvSpPr>
          <p:nvPr>
            <p:ph type="ftr" sz="quarter" idx="11"/>
          </p:nvPr>
        </p:nvSpPr>
        <p:spPr/>
        <p:txBody>
          <a:bodyPr/>
          <a:lstStyle/>
          <a:p>
            <a:r>
              <a:rPr lang="fr-FR" dirty="0" smtClean="0"/>
              <a:t>Ruffec</a:t>
            </a:r>
            <a:endParaRPr lang="fr-FR" dirty="0"/>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10</a:t>
            </a:fld>
            <a:endParaRPr lang="fr-FR"/>
          </a:p>
        </p:txBody>
      </p:sp>
    </p:spTree>
    <p:extLst>
      <p:ext uri="{BB962C8B-B14F-4D97-AF65-F5344CB8AC3E}">
        <p14:creationId xmlns:p14="http://schemas.microsoft.com/office/powerpoint/2010/main" val="232862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648072"/>
          </a:xfrm>
        </p:spPr>
        <p:txBody>
          <a:bodyPr>
            <a:normAutofit fontScale="90000"/>
          </a:bodyPr>
          <a:lstStyle/>
          <a:p>
            <a:r>
              <a:rPr lang="fr-FR" dirty="0" smtClean="0"/>
              <a:t>Le budget de la Sécu</a:t>
            </a:r>
            <a:endParaRPr lang="fr-FR" dirty="0"/>
          </a:p>
        </p:txBody>
      </p:sp>
      <p:sp>
        <p:nvSpPr>
          <p:cNvPr id="3" name="Espace réservé du contenu 2"/>
          <p:cNvSpPr>
            <a:spLocks noGrp="1"/>
          </p:cNvSpPr>
          <p:nvPr>
            <p:ph idx="1"/>
          </p:nvPr>
        </p:nvSpPr>
        <p:spPr>
          <a:xfrm>
            <a:off x="457200" y="1268760"/>
            <a:ext cx="8229600" cy="4857403"/>
          </a:xfrm>
        </p:spPr>
        <p:txBody>
          <a:bodyPr>
            <a:normAutofit fontScale="92500" lnSpcReduction="20000"/>
          </a:bodyPr>
          <a:lstStyle/>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a:buFont typeface="Wingdings" panose="05000000000000000000" pitchFamily="2" charset="2"/>
              <a:buChar char="§"/>
            </a:pPr>
            <a:endParaRPr lang="fr-FR" sz="2200" dirty="0" smtClean="0"/>
          </a:p>
          <a:p>
            <a:pPr>
              <a:buFont typeface="Wingdings" panose="05000000000000000000" pitchFamily="2" charset="2"/>
              <a:buChar char="§"/>
            </a:pPr>
            <a:endParaRPr lang="fr-FR" sz="2200" dirty="0"/>
          </a:p>
          <a:p>
            <a:pPr>
              <a:buFont typeface="Wingdings" panose="05000000000000000000" pitchFamily="2" charset="2"/>
              <a:buChar char="§"/>
            </a:pPr>
            <a:r>
              <a:rPr lang="fr-FR" sz="2200" dirty="0" smtClean="0"/>
              <a:t>Comme il n’y a plus de « trou » voire un excédent en réalité  ( mais à quel prix !) on parle de « </a:t>
            </a:r>
            <a:r>
              <a:rPr lang="fr-FR" sz="2200" dirty="0" err="1" smtClean="0">
                <a:solidFill>
                  <a:srgbClr val="FF0000"/>
                </a:solidFill>
              </a:rPr>
              <a:t>dette-qu’on-transmet-à-nos-enfants</a:t>
            </a:r>
            <a:r>
              <a:rPr lang="fr-FR" sz="2200" dirty="0" smtClean="0">
                <a:solidFill>
                  <a:srgbClr val="FF0000"/>
                </a:solidFill>
              </a:rPr>
              <a:t> (</a:t>
            </a:r>
            <a:r>
              <a:rPr lang="fr-FR" sz="2200" b="1" dirty="0" smtClean="0">
                <a:solidFill>
                  <a:srgbClr val="0070C0"/>
                </a:solidFill>
              </a:rPr>
              <a:t>et les déserts médicaux, de services publics, les créances,  on les transmet pas ?)</a:t>
            </a:r>
          </a:p>
          <a:p>
            <a:pPr marL="0" indent="0">
              <a:buNone/>
            </a:pPr>
            <a:r>
              <a:rPr lang="fr-FR" sz="2200" dirty="0" smtClean="0">
                <a:solidFill>
                  <a:srgbClr val="0070C0"/>
                </a:solidFill>
              </a:rPr>
              <a:t>  </a:t>
            </a:r>
          </a:p>
          <a:p>
            <a:pPr>
              <a:buFont typeface="Wingdings" panose="05000000000000000000" pitchFamily="2" charset="2"/>
              <a:buChar char="§"/>
            </a:pPr>
            <a:endParaRPr lang="fr-FR" sz="2200" dirty="0"/>
          </a:p>
        </p:txBody>
      </p:sp>
      <p:sp>
        <p:nvSpPr>
          <p:cNvPr id="6" name="Espace réservé du numéro de diapositive 5"/>
          <p:cNvSpPr>
            <a:spLocks noGrp="1"/>
          </p:cNvSpPr>
          <p:nvPr>
            <p:ph type="sldNum" sz="quarter" idx="12"/>
          </p:nvPr>
        </p:nvSpPr>
        <p:spPr/>
        <p:txBody>
          <a:bodyPr/>
          <a:lstStyle/>
          <a:p>
            <a:fld id="{3621B259-0874-4C47-8FB8-0F81233F9BC2}" type="slidenum">
              <a:rPr lang="fr-FR" smtClean="0"/>
              <a:t>11</a:t>
            </a:fld>
            <a:endParaRPr lang="fr-FR"/>
          </a:p>
        </p:txBody>
      </p:sp>
      <p:graphicFrame>
        <p:nvGraphicFramePr>
          <p:cNvPr id="13" name="Tableau 12"/>
          <p:cNvGraphicFramePr>
            <a:graphicFrameLocks noGrp="1"/>
          </p:cNvGraphicFramePr>
          <p:nvPr>
            <p:extLst>
              <p:ext uri="{D42A27DB-BD31-4B8C-83A1-F6EECF244321}">
                <p14:modId xmlns:p14="http://schemas.microsoft.com/office/powerpoint/2010/main" val="1783590451"/>
              </p:ext>
            </p:extLst>
          </p:nvPr>
        </p:nvGraphicFramePr>
        <p:xfrm>
          <a:off x="971600" y="1196752"/>
          <a:ext cx="6261100" cy="3318510"/>
        </p:xfrm>
        <a:graphic>
          <a:graphicData uri="http://schemas.openxmlformats.org/drawingml/2006/table">
            <a:tbl>
              <a:tblPr>
                <a:tableStyleId>{5C22544A-7EE6-4342-B048-85BDC9FD1C3A}</a:tableStyleId>
              </a:tblPr>
              <a:tblGrid>
                <a:gridCol w="1129155"/>
                <a:gridCol w="1056204"/>
                <a:gridCol w="1167216"/>
                <a:gridCol w="976909"/>
                <a:gridCol w="980081"/>
                <a:gridCol w="951535"/>
              </a:tblGrid>
              <a:tr h="381000">
                <a:tc>
                  <a:txBody>
                    <a:bodyPr/>
                    <a:lstStyle/>
                    <a:p>
                      <a:pPr algn="ctr" fontAlgn="ctr"/>
                      <a:r>
                        <a:rPr lang="fr-FR" sz="2200" u="none" strike="noStrike" dirty="0">
                          <a:effectLst/>
                        </a:rPr>
                        <a:t>2017</a:t>
                      </a:r>
                      <a:endParaRPr lang="fr-FR" sz="2200" b="1" i="0" u="none" strike="noStrike" dirty="0">
                        <a:solidFill>
                          <a:srgbClr val="000000"/>
                        </a:solidFill>
                        <a:effectLst/>
                        <a:latin typeface="Times New Roman"/>
                      </a:endParaRPr>
                    </a:p>
                  </a:txBody>
                  <a:tcPr marL="9525" marR="9525" marT="9525" marB="0" anchor="ctr"/>
                </a:tc>
                <a:tc>
                  <a:txBody>
                    <a:bodyPr/>
                    <a:lstStyle/>
                    <a:p>
                      <a:pPr algn="r" fontAlgn="b"/>
                      <a:r>
                        <a:rPr lang="fr-FR" sz="2200" u="none" strike="noStrike">
                          <a:effectLst/>
                        </a:rPr>
                        <a:t>Maladie</a:t>
                      </a:r>
                      <a:endParaRPr lang="fr-FR" sz="2200" b="1" i="0" u="none" strike="noStrike">
                        <a:solidFill>
                          <a:srgbClr val="FF0000"/>
                        </a:solidFill>
                        <a:effectLst/>
                        <a:latin typeface="Calibri"/>
                      </a:endParaRPr>
                    </a:p>
                  </a:txBody>
                  <a:tcPr marL="9525" marR="9525" marT="9525" marB="0" anchor="b"/>
                </a:tc>
                <a:tc>
                  <a:txBody>
                    <a:bodyPr/>
                    <a:lstStyle/>
                    <a:p>
                      <a:pPr algn="r" fontAlgn="b"/>
                      <a:r>
                        <a:rPr lang="fr-FR" sz="1600" u="none" strike="noStrike">
                          <a:effectLst/>
                        </a:rPr>
                        <a:t>AT/MP</a:t>
                      </a:r>
                      <a:endParaRPr lang="fr-FR" sz="1600" b="1" i="0" u="none" strike="noStrike">
                        <a:solidFill>
                          <a:srgbClr val="000000"/>
                        </a:solidFill>
                        <a:effectLst/>
                        <a:latin typeface="Calibri"/>
                      </a:endParaRPr>
                    </a:p>
                  </a:txBody>
                  <a:tcPr marL="9525" marR="9525" marT="9525" marB="0" anchor="b"/>
                </a:tc>
                <a:tc>
                  <a:txBody>
                    <a:bodyPr/>
                    <a:lstStyle/>
                    <a:p>
                      <a:pPr algn="r" fontAlgn="b"/>
                      <a:r>
                        <a:rPr lang="fr-FR" sz="1600" u="none" strike="noStrike" dirty="0">
                          <a:effectLst/>
                        </a:rPr>
                        <a:t>Famille</a:t>
                      </a:r>
                      <a:endParaRPr lang="fr-FR" sz="1600" b="1" i="0" u="none" strike="noStrike" dirty="0">
                        <a:solidFill>
                          <a:srgbClr val="000000"/>
                        </a:solidFill>
                        <a:effectLst/>
                        <a:latin typeface="Calibri"/>
                      </a:endParaRPr>
                    </a:p>
                  </a:txBody>
                  <a:tcPr marL="9525" marR="9525" marT="9525" marB="0" anchor="b"/>
                </a:tc>
                <a:tc>
                  <a:txBody>
                    <a:bodyPr/>
                    <a:lstStyle/>
                    <a:p>
                      <a:pPr algn="r" fontAlgn="b"/>
                      <a:r>
                        <a:rPr lang="fr-FR" sz="1600" u="none" strike="noStrike" dirty="0" smtClean="0">
                          <a:effectLst/>
                        </a:rPr>
                        <a:t>Retraites</a:t>
                      </a:r>
                      <a:endParaRPr lang="fr-FR" sz="1600" b="1" i="0" u="none" strike="noStrike" dirty="0">
                        <a:solidFill>
                          <a:srgbClr val="000000"/>
                        </a:solidFill>
                        <a:effectLst/>
                        <a:latin typeface="Calibri"/>
                      </a:endParaRPr>
                    </a:p>
                  </a:txBody>
                  <a:tcPr marL="9525" marR="9525" marT="9525" marB="0" anchor="b"/>
                </a:tc>
                <a:tc>
                  <a:txBody>
                    <a:bodyPr/>
                    <a:lstStyle/>
                    <a:p>
                      <a:pPr algn="r" fontAlgn="b"/>
                      <a:r>
                        <a:rPr lang="fr-FR" sz="1600" u="none" strike="noStrike" kern="1200" dirty="0" smtClean="0">
                          <a:solidFill>
                            <a:schemeClr val="dk1"/>
                          </a:solidFill>
                          <a:effectLst/>
                          <a:latin typeface="+mn-lt"/>
                          <a:ea typeface="+mn-ea"/>
                          <a:cs typeface="+mn-cs"/>
                        </a:rPr>
                        <a:t>total</a:t>
                      </a:r>
                      <a:r>
                        <a:rPr lang="fr-FR" sz="1600" u="none" strike="noStrike" dirty="0" smtClean="0">
                          <a:effectLst/>
                        </a:rPr>
                        <a:t> </a:t>
                      </a:r>
                      <a:endParaRPr lang="fr-FR" sz="1600" b="1" i="0" u="none" strike="noStrike" dirty="0">
                        <a:solidFill>
                          <a:srgbClr val="000000"/>
                        </a:solidFill>
                        <a:effectLst/>
                        <a:latin typeface="Calibri"/>
                      </a:endParaRPr>
                    </a:p>
                  </a:txBody>
                  <a:tcPr marL="9525" marR="9525" marT="9525" marB="0" anchor="b"/>
                </a:tc>
              </a:tr>
              <a:tr h="371475">
                <a:tc>
                  <a:txBody>
                    <a:bodyPr/>
                    <a:lstStyle/>
                    <a:p>
                      <a:pPr algn="r" fontAlgn="ctr"/>
                      <a:r>
                        <a:rPr lang="fr-FR" sz="2200" u="none" strike="noStrike" dirty="0">
                          <a:effectLst/>
                        </a:rPr>
                        <a:t>Recettes</a:t>
                      </a:r>
                      <a:endParaRPr lang="fr-FR" sz="2200" b="0" i="0" u="none" strike="noStrike" dirty="0">
                        <a:solidFill>
                          <a:srgbClr val="000000"/>
                        </a:solidFill>
                        <a:effectLst/>
                        <a:latin typeface="Times New Roman"/>
                      </a:endParaRPr>
                    </a:p>
                  </a:txBody>
                  <a:tcPr marL="9525" marR="9525" marT="9525" marB="0" anchor="ctr"/>
                </a:tc>
                <a:tc>
                  <a:txBody>
                    <a:bodyPr/>
                    <a:lstStyle/>
                    <a:p>
                      <a:pPr algn="r" fontAlgn="b"/>
                      <a:r>
                        <a:rPr lang="fr-FR" sz="2200" u="none" strike="noStrike">
                          <a:effectLst/>
                        </a:rPr>
                        <a:t>204,5</a:t>
                      </a:r>
                      <a:endParaRPr lang="fr-FR" sz="2200" b="1" i="0" u="none" strike="noStrike">
                        <a:solidFill>
                          <a:srgbClr val="FF0000"/>
                        </a:solidFill>
                        <a:effectLst/>
                        <a:latin typeface="Calibri"/>
                      </a:endParaRPr>
                    </a:p>
                  </a:txBody>
                  <a:tcPr marL="9525" marR="9525" marT="9525" marB="0" anchor="b"/>
                </a:tc>
                <a:tc>
                  <a:txBody>
                    <a:bodyPr/>
                    <a:lstStyle/>
                    <a:p>
                      <a:pPr algn="r" fontAlgn="b"/>
                      <a:r>
                        <a:rPr lang="fr-FR" sz="1600" u="none" strike="noStrike">
                          <a:effectLst/>
                        </a:rPr>
                        <a:t>14,2</a:t>
                      </a:r>
                      <a:endParaRPr lang="fr-FR" sz="1600" b="0" i="0" u="none" strike="noStrike">
                        <a:solidFill>
                          <a:srgbClr val="000000"/>
                        </a:solidFill>
                        <a:effectLst/>
                        <a:latin typeface="Calibri"/>
                      </a:endParaRPr>
                    </a:p>
                  </a:txBody>
                  <a:tcPr marL="9525" marR="9525" marT="9525" marB="0" anchor="b"/>
                </a:tc>
                <a:tc>
                  <a:txBody>
                    <a:bodyPr/>
                    <a:lstStyle/>
                    <a:p>
                      <a:pPr algn="r" fontAlgn="b"/>
                      <a:r>
                        <a:rPr lang="fr-FR" sz="1600" u="none" strike="noStrike">
                          <a:effectLst/>
                        </a:rPr>
                        <a:t>49,9</a:t>
                      </a:r>
                      <a:endParaRPr lang="fr-FR" sz="1600" b="0" i="0" u="none" strike="noStrike">
                        <a:solidFill>
                          <a:srgbClr val="000000"/>
                        </a:solidFill>
                        <a:effectLst/>
                        <a:latin typeface="Calibri"/>
                      </a:endParaRPr>
                    </a:p>
                  </a:txBody>
                  <a:tcPr marL="9525" marR="9525" marT="9525" marB="0" anchor="b"/>
                </a:tc>
                <a:tc>
                  <a:txBody>
                    <a:bodyPr/>
                    <a:lstStyle/>
                    <a:p>
                      <a:pPr algn="r" fontAlgn="b"/>
                      <a:r>
                        <a:rPr lang="fr-FR" sz="1600" u="none" strike="noStrike">
                          <a:effectLst/>
                        </a:rPr>
                        <a:t>232,2</a:t>
                      </a:r>
                      <a:endParaRPr lang="fr-FR" sz="1600" b="0" i="0" u="none" strike="noStrike">
                        <a:solidFill>
                          <a:srgbClr val="000000"/>
                        </a:solidFill>
                        <a:effectLst/>
                        <a:latin typeface="Calibri"/>
                      </a:endParaRPr>
                    </a:p>
                  </a:txBody>
                  <a:tcPr marL="9525" marR="9525" marT="9525" marB="0" anchor="b"/>
                </a:tc>
                <a:tc>
                  <a:txBody>
                    <a:bodyPr/>
                    <a:lstStyle/>
                    <a:p>
                      <a:pPr algn="r" fontAlgn="b"/>
                      <a:r>
                        <a:rPr lang="fr-FR" sz="1800" b="1" u="none" strike="noStrike" dirty="0">
                          <a:effectLst/>
                        </a:rPr>
                        <a:t>487,1</a:t>
                      </a:r>
                      <a:endParaRPr lang="fr-FR" sz="1800" b="1" i="0" u="none" strike="noStrike" dirty="0">
                        <a:solidFill>
                          <a:srgbClr val="000000"/>
                        </a:solidFill>
                        <a:effectLst/>
                        <a:latin typeface="Calibri"/>
                      </a:endParaRPr>
                    </a:p>
                  </a:txBody>
                  <a:tcPr marL="9525" marR="9525" marT="9525" marB="0" anchor="b"/>
                </a:tc>
              </a:tr>
              <a:tr h="361950">
                <a:tc>
                  <a:txBody>
                    <a:bodyPr/>
                    <a:lstStyle/>
                    <a:p>
                      <a:pPr algn="r" fontAlgn="ctr"/>
                      <a:r>
                        <a:rPr lang="fr-FR" sz="2200" u="none" strike="noStrike">
                          <a:effectLst/>
                        </a:rPr>
                        <a:t>Ind</a:t>
                      </a:r>
                      <a:endParaRPr lang="fr-FR" sz="2200" b="0" i="1" u="none" strike="noStrike">
                        <a:solidFill>
                          <a:srgbClr val="000000"/>
                        </a:solidFill>
                        <a:effectLst/>
                        <a:latin typeface="Times New Roman"/>
                      </a:endParaRPr>
                    </a:p>
                  </a:txBody>
                  <a:tcPr marL="9525" marR="9525" marT="9525" marB="0" anchor="ctr"/>
                </a:tc>
                <a:tc>
                  <a:txBody>
                    <a:bodyPr/>
                    <a:lstStyle/>
                    <a:p>
                      <a:pPr algn="r" fontAlgn="b"/>
                      <a:r>
                        <a:rPr lang="fr-FR" sz="2200" u="none" strike="noStrike">
                          <a:effectLst/>
                        </a:rPr>
                        <a:t>103,8</a:t>
                      </a:r>
                      <a:endParaRPr lang="fr-FR" sz="2200" b="0" i="0" u="none" strike="noStrike">
                        <a:solidFill>
                          <a:srgbClr val="000000"/>
                        </a:solidFill>
                        <a:effectLst/>
                        <a:latin typeface="Calibri"/>
                      </a:endParaRPr>
                    </a:p>
                  </a:txBody>
                  <a:tcPr marL="9525" marR="9525" marT="9525" marB="0" anchor="b"/>
                </a:tc>
                <a:tc>
                  <a:txBody>
                    <a:bodyPr/>
                    <a:lstStyle/>
                    <a:p>
                      <a:pPr algn="r" fontAlgn="b"/>
                      <a:r>
                        <a:rPr lang="fr-FR" sz="1600" u="none" strike="noStrike">
                          <a:effectLst/>
                        </a:rPr>
                        <a:t>100,7</a:t>
                      </a:r>
                      <a:endParaRPr lang="fr-FR" sz="1600" b="0" i="0" u="none" strike="noStrike">
                        <a:solidFill>
                          <a:srgbClr val="000000"/>
                        </a:solidFill>
                        <a:effectLst/>
                        <a:latin typeface="Calibri"/>
                      </a:endParaRPr>
                    </a:p>
                  </a:txBody>
                  <a:tcPr marL="9525" marR="9525" marT="9525" marB="0" anchor="b"/>
                </a:tc>
                <a:tc>
                  <a:txBody>
                    <a:bodyPr/>
                    <a:lstStyle/>
                    <a:p>
                      <a:pPr algn="r" fontAlgn="b"/>
                      <a:r>
                        <a:rPr lang="fr-FR" sz="1600" u="none" strike="noStrike">
                          <a:effectLst/>
                        </a:rPr>
                        <a:t>102,5</a:t>
                      </a:r>
                      <a:endParaRPr lang="fr-FR" sz="1600" b="0" i="0" u="none" strike="noStrike">
                        <a:solidFill>
                          <a:srgbClr val="000000"/>
                        </a:solidFill>
                        <a:effectLst/>
                        <a:latin typeface="Calibri"/>
                      </a:endParaRPr>
                    </a:p>
                  </a:txBody>
                  <a:tcPr marL="9525" marR="9525" marT="9525" marB="0" anchor="b"/>
                </a:tc>
                <a:tc>
                  <a:txBody>
                    <a:bodyPr/>
                    <a:lstStyle/>
                    <a:p>
                      <a:pPr algn="r" fontAlgn="b"/>
                      <a:r>
                        <a:rPr lang="fr-FR" sz="1600" u="none" strike="noStrike">
                          <a:effectLst/>
                        </a:rPr>
                        <a:t>101,7</a:t>
                      </a:r>
                      <a:endParaRPr lang="fr-FR" sz="1600" b="0" i="0" u="none" strike="noStrike">
                        <a:solidFill>
                          <a:srgbClr val="000000"/>
                        </a:solidFill>
                        <a:effectLst/>
                        <a:latin typeface="Calibri"/>
                      </a:endParaRPr>
                    </a:p>
                  </a:txBody>
                  <a:tcPr marL="9525" marR="9525" marT="9525" marB="0" anchor="b"/>
                </a:tc>
                <a:tc>
                  <a:txBody>
                    <a:bodyPr/>
                    <a:lstStyle/>
                    <a:p>
                      <a:pPr algn="r" fontAlgn="b"/>
                      <a:r>
                        <a:rPr lang="fr-FR" sz="1600" u="none" strike="noStrike">
                          <a:effectLst/>
                        </a:rPr>
                        <a:t>102,7</a:t>
                      </a:r>
                      <a:endParaRPr lang="fr-FR" sz="1600" b="1" i="0" u="none" strike="noStrike">
                        <a:solidFill>
                          <a:srgbClr val="000000"/>
                        </a:solidFill>
                        <a:effectLst/>
                        <a:latin typeface="Calibri"/>
                      </a:endParaRPr>
                    </a:p>
                  </a:txBody>
                  <a:tcPr marL="9525" marR="9525" marT="9525" marB="0" anchor="b"/>
                </a:tc>
              </a:tr>
              <a:tr h="704850">
                <a:tc>
                  <a:txBody>
                    <a:bodyPr/>
                    <a:lstStyle/>
                    <a:p>
                      <a:pPr algn="r" fontAlgn="ctr"/>
                      <a:r>
                        <a:rPr lang="fr-FR" sz="2200" u="none" strike="noStrike" dirty="0">
                          <a:effectLst/>
                        </a:rPr>
                        <a:t>Dépenses</a:t>
                      </a:r>
                      <a:endParaRPr lang="fr-FR" sz="2200" b="0" i="0" u="none" strike="noStrike" dirty="0">
                        <a:solidFill>
                          <a:srgbClr val="000000"/>
                        </a:solidFill>
                        <a:effectLst/>
                        <a:latin typeface="Times New Roman"/>
                      </a:endParaRPr>
                    </a:p>
                  </a:txBody>
                  <a:tcPr marL="9525" marR="9525" marT="9525" marB="0" anchor="ctr"/>
                </a:tc>
                <a:tc>
                  <a:txBody>
                    <a:bodyPr/>
                    <a:lstStyle/>
                    <a:p>
                      <a:pPr algn="r" fontAlgn="b"/>
                      <a:r>
                        <a:rPr lang="fr-FR" sz="2400" b="1" u="none" strike="noStrike" dirty="0">
                          <a:solidFill>
                            <a:srgbClr val="C00000"/>
                          </a:solidFill>
                          <a:effectLst/>
                        </a:rPr>
                        <a:t>207,1</a:t>
                      </a:r>
                      <a:endParaRPr lang="fr-FR" sz="2400" b="1" i="0" u="none" strike="noStrike" dirty="0">
                        <a:solidFill>
                          <a:srgbClr val="C00000"/>
                        </a:solidFill>
                        <a:effectLst/>
                        <a:latin typeface="Calibri"/>
                      </a:endParaRPr>
                    </a:p>
                  </a:txBody>
                  <a:tcPr marL="9525" marR="9525" marT="9525" marB="0" anchor="b"/>
                </a:tc>
                <a:tc>
                  <a:txBody>
                    <a:bodyPr/>
                    <a:lstStyle/>
                    <a:p>
                      <a:pPr algn="r" fontAlgn="b"/>
                      <a:r>
                        <a:rPr lang="fr-FR" sz="1600" u="none" strike="noStrike" dirty="0">
                          <a:effectLst/>
                        </a:rPr>
                        <a:t>13,5</a:t>
                      </a:r>
                      <a:endParaRPr lang="fr-FR" sz="1600" b="0" i="0" u="none" strike="noStrike" dirty="0">
                        <a:solidFill>
                          <a:srgbClr val="000000"/>
                        </a:solidFill>
                        <a:effectLst/>
                        <a:latin typeface="Calibri"/>
                      </a:endParaRPr>
                    </a:p>
                  </a:txBody>
                  <a:tcPr marL="9525" marR="9525" marT="9525" marB="0" anchor="b"/>
                </a:tc>
                <a:tc>
                  <a:txBody>
                    <a:bodyPr/>
                    <a:lstStyle/>
                    <a:p>
                      <a:pPr algn="r" fontAlgn="b"/>
                      <a:r>
                        <a:rPr lang="fr-FR" sz="1600" u="none" strike="noStrike">
                          <a:effectLst/>
                        </a:rPr>
                        <a:t>49,9</a:t>
                      </a:r>
                      <a:endParaRPr lang="fr-FR" sz="1600" b="0" i="0" u="none" strike="noStrike">
                        <a:solidFill>
                          <a:srgbClr val="000000"/>
                        </a:solidFill>
                        <a:effectLst/>
                        <a:latin typeface="Calibri"/>
                      </a:endParaRPr>
                    </a:p>
                  </a:txBody>
                  <a:tcPr marL="9525" marR="9525" marT="9525" marB="0" anchor="b"/>
                </a:tc>
                <a:tc>
                  <a:txBody>
                    <a:bodyPr/>
                    <a:lstStyle/>
                    <a:p>
                      <a:pPr algn="r" fontAlgn="b"/>
                      <a:r>
                        <a:rPr lang="fr-FR" sz="2400" b="1" u="none" strike="noStrike" dirty="0">
                          <a:solidFill>
                            <a:srgbClr val="C00000"/>
                          </a:solidFill>
                          <a:effectLst/>
                        </a:rPr>
                        <a:t>230,6</a:t>
                      </a:r>
                      <a:endParaRPr lang="fr-FR" sz="2400" b="1" i="0" u="none" strike="noStrike" dirty="0">
                        <a:solidFill>
                          <a:srgbClr val="C00000"/>
                        </a:solidFill>
                        <a:effectLst/>
                        <a:latin typeface="Calibri"/>
                      </a:endParaRPr>
                    </a:p>
                  </a:txBody>
                  <a:tcPr marL="9525" marR="9525" marT="9525" marB="0" anchor="b"/>
                </a:tc>
                <a:tc>
                  <a:txBody>
                    <a:bodyPr/>
                    <a:lstStyle/>
                    <a:p>
                      <a:pPr algn="r" fontAlgn="b"/>
                      <a:r>
                        <a:rPr lang="fr-FR" sz="2400" b="1" u="none" strike="noStrike" dirty="0">
                          <a:solidFill>
                            <a:srgbClr val="C00000"/>
                          </a:solidFill>
                          <a:effectLst/>
                        </a:rPr>
                        <a:t>487,4</a:t>
                      </a:r>
                      <a:endParaRPr lang="fr-FR" sz="2400" b="1" i="0" u="none" strike="noStrike" dirty="0">
                        <a:solidFill>
                          <a:srgbClr val="C00000"/>
                        </a:solidFill>
                        <a:effectLst/>
                        <a:latin typeface="Calibri"/>
                      </a:endParaRPr>
                    </a:p>
                  </a:txBody>
                  <a:tcPr marL="9525" marR="9525" marT="9525" marB="0" anchor="b"/>
                </a:tc>
              </a:tr>
              <a:tr h="361950">
                <a:tc>
                  <a:txBody>
                    <a:bodyPr/>
                    <a:lstStyle/>
                    <a:p>
                      <a:pPr algn="r" fontAlgn="ctr"/>
                      <a:r>
                        <a:rPr lang="fr-FR" sz="2200" u="none" strike="noStrike">
                          <a:effectLst/>
                        </a:rPr>
                        <a:t>Ind</a:t>
                      </a:r>
                      <a:endParaRPr lang="fr-FR" sz="2200" b="1" i="1" u="none" strike="noStrike">
                        <a:solidFill>
                          <a:srgbClr val="000000"/>
                        </a:solidFill>
                        <a:effectLst/>
                        <a:latin typeface="Times New Roman"/>
                      </a:endParaRPr>
                    </a:p>
                  </a:txBody>
                  <a:tcPr marL="9525" marR="9525" marT="9525" marB="0" anchor="ctr"/>
                </a:tc>
                <a:tc>
                  <a:txBody>
                    <a:bodyPr/>
                    <a:lstStyle/>
                    <a:p>
                      <a:pPr algn="r" fontAlgn="b"/>
                      <a:r>
                        <a:rPr lang="fr-FR" sz="2200" u="none" strike="noStrike">
                          <a:effectLst/>
                        </a:rPr>
                        <a:t>103,0</a:t>
                      </a:r>
                      <a:endParaRPr lang="fr-FR" sz="2200" b="0" i="0" u="none" strike="noStrike">
                        <a:solidFill>
                          <a:srgbClr val="000000"/>
                        </a:solidFill>
                        <a:effectLst/>
                        <a:latin typeface="Calibri"/>
                      </a:endParaRPr>
                    </a:p>
                  </a:txBody>
                  <a:tcPr marL="9525" marR="9525" marT="9525" marB="0" anchor="b"/>
                </a:tc>
                <a:tc>
                  <a:txBody>
                    <a:bodyPr/>
                    <a:lstStyle/>
                    <a:p>
                      <a:pPr algn="r" fontAlgn="b"/>
                      <a:r>
                        <a:rPr lang="fr-FR" sz="1600" u="none" strike="noStrike">
                          <a:effectLst/>
                        </a:rPr>
                        <a:t>100,7</a:t>
                      </a:r>
                      <a:endParaRPr lang="fr-FR" sz="1600" b="0" i="0" u="none" strike="noStrike">
                        <a:solidFill>
                          <a:srgbClr val="000000"/>
                        </a:solidFill>
                        <a:effectLst/>
                        <a:latin typeface="Calibri"/>
                      </a:endParaRPr>
                    </a:p>
                  </a:txBody>
                  <a:tcPr marL="9525" marR="9525" marT="9525" marB="0" anchor="b"/>
                </a:tc>
                <a:tc>
                  <a:txBody>
                    <a:bodyPr/>
                    <a:lstStyle/>
                    <a:p>
                      <a:pPr algn="r" fontAlgn="b"/>
                      <a:r>
                        <a:rPr lang="fr-FR" sz="1600" u="none" strike="noStrike">
                          <a:effectLst/>
                        </a:rPr>
                        <a:t>100,4</a:t>
                      </a:r>
                      <a:endParaRPr lang="fr-FR" sz="1600" b="0" i="0" u="none" strike="noStrike">
                        <a:solidFill>
                          <a:srgbClr val="000000"/>
                        </a:solidFill>
                        <a:effectLst/>
                        <a:latin typeface="Calibri"/>
                      </a:endParaRPr>
                    </a:p>
                  </a:txBody>
                  <a:tcPr marL="9525" marR="9525" marT="9525" marB="0" anchor="b"/>
                </a:tc>
                <a:tc>
                  <a:txBody>
                    <a:bodyPr/>
                    <a:lstStyle/>
                    <a:p>
                      <a:pPr algn="r" fontAlgn="b"/>
                      <a:r>
                        <a:rPr lang="fr-FR" sz="1600" u="none" strike="noStrike">
                          <a:effectLst/>
                        </a:rPr>
                        <a:t>101,5</a:t>
                      </a:r>
                      <a:endParaRPr lang="fr-FR" sz="1600" b="0" i="0" u="none" strike="noStrike">
                        <a:solidFill>
                          <a:srgbClr val="000000"/>
                        </a:solidFill>
                        <a:effectLst/>
                        <a:latin typeface="Calibri"/>
                      </a:endParaRPr>
                    </a:p>
                  </a:txBody>
                  <a:tcPr marL="9525" marR="9525" marT="9525" marB="0" anchor="b"/>
                </a:tc>
                <a:tc>
                  <a:txBody>
                    <a:bodyPr/>
                    <a:lstStyle/>
                    <a:p>
                      <a:pPr algn="r" fontAlgn="b"/>
                      <a:r>
                        <a:rPr lang="fr-FR" sz="1600" u="none" strike="noStrike">
                          <a:effectLst/>
                        </a:rPr>
                        <a:t>102,1</a:t>
                      </a:r>
                      <a:endParaRPr lang="fr-FR" sz="1600" b="1" i="0" u="none" strike="noStrike">
                        <a:solidFill>
                          <a:srgbClr val="000000"/>
                        </a:solidFill>
                        <a:effectLst/>
                        <a:latin typeface="Calibri"/>
                      </a:endParaRPr>
                    </a:p>
                  </a:txBody>
                  <a:tcPr marL="9525" marR="9525" marT="9525" marB="0" anchor="b"/>
                </a:tc>
              </a:tr>
              <a:tr h="371475">
                <a:tc>
                  <a:txBody>
                    <a:bodyPr/>
                    <a:lstStyle/>
                    <a:p>
                      <a:pPr algn="r" fontAlgn="ctr"/>
                      <a:r>
                        <a:rPr lang="fr-FR" sz="2200" u="none" strike="noStrike" dirty="0">
                          <a:effectLst/>
                        </a:rPr>
                        <a:t>Solde</a:t>
                      </a:r>
                      <a:endParaRPr lang="fr-FR" sz="2200" b="1" i="0" u="none" strike="noStrike" dirty="0">
                        <a:solidFill>
                          <a:srgbClr val="000000"/>
                        </a:solidFill>
                        <a:effectLst/>
                        <a:latin typeface="Times New Roman"/>
                      </a:endParaRPr>
                    </a:p>
                  </a:txBody>
                  <a:tcPr marL="9525" marR="9525" marT="9525" marB="0" anchor="ctr"/>
                </a:tc>
                <a:tc>
                  <a:txBody>
                    <a:bodyPr/>
                    <a:lstStyle/>
                    <a:p>
                      <a:pPr algn="r" fontAlgn="b"/>
                      <a:r>
                        <a:rPr lang="fr-FR" sz="2200" u="none" strike="noStrike">
                          <a:effectLst/>
                        </a:rPr>
                        <a:t>-2,6</a:t>
                      </a:r>
                      <a:endParaRPr lang="fr-FR" sz="2200" b="0" i="0" u="none" strike="noStrike">
                        <a:solidFill>
                          <a:srgbClr val="FF0000"/>
                        </a:solidFill>
                        <a:effectLst/>
                        <a:latin typeface="Calibri"/>
                      </a:endParaRPr>
                    </a:p>
                  </a:txBody>
                  <a:tcPr marL="9525" marR="9525" marT="9525" marB="0" anchor="b"/>
                </a:tc>
                <a:tc>
                  <a:txBody>
                    <a:bodyPr/>
                    <a:lstStyle/>
                    <a:p>
                      <a:pPr algn="r" fontAlgn="b"/>
                      <a:r>
                        <a:rPr lang="fr-FR" sz="1600" u="none" strike="noStrike">
                          <a:effectLst/>
                        </a:rPr>
                        <a:t>0,7</a:t>
                      </a:r>
                      <a:endParaRPr lang="fr-FR" sz="1600" b="0" i="0" u="none" strike="noStrike">
                        <a:solidFill>
                          <a:srgbClr val="000000"/>
                        </a:solidFill>
                        <a:effectLst/>
                        <a:latin typeface="Calibri"/>
                      </a:endParaRPr>
                    </a:p>
                  </a:txBody>
                  <a:tcPr marL="9525" marR="9525" marT="9525" marB="0" anchor="b"/>
                </a:tc>
                <a:tc>
                  <a:txBody>
                    <a:bodyPr/>
                    <a:lstStyle/>
                    <a:p>
                      <a:pPr algn="r" fontAlgn="b"/>
                      <a:r>
                        <a:rPr lang="fr-FR" sz="1600" u="none" strike="noStrike">
                          <a:effectLst/>
                        </a:rPr>
                        <a:t>0</a:t>
                      </a:r>
                      <a:endParaRPr lang="fr-FR" sz="1600" b="0" i="0" u="none" strike="noStrike">
                        <a:solidFill>
                          <a:srgbClr val="000000"/>
                        </a:solidFill>
                        <a:effectLst/>
                        <a:latin typeface="Calibri"/>
                      </a:endParaRPr>
                    </a:p>
                  </a:txBody>
                  <a:tcPr marL="9525" marR="9525" marT="9525" marB="0" anchor="b"/>
                </a:tc>
                <a:tc>
                  <a:txBody>
                    <a:bodyPr/>
                    <a:lstStyle/>
                    <a:p>
                      <a:pPr algn="r" fontAlgn="b"/>
                      <a:r>
                        <a:rPr lang="fr-FR" sz="1600" u="none" strike="noStrike">
                          <a:effectLst/>
                        </a:rPr>
                        <a:t>1,6</a:t>
                      </a:r>
                      <a:endParaRPr lang="fr-FR" sz="1600" b="0" i="0" u="none" strike="noStrike">
                        <a:solidFill>
                          <a:srgbClr val="000000"/>
                        </a:solidFill>
                        <a:effectLst/>
                        <a:latin typeface="Calibri"/>
                      </a:endParaRPr>
                    </a:p>
                  </a:txBody>
                  <a:tcPr marL="9525" marR="9525" marT="9525" marB="0" anchor="b"/>
                </a:tc>
                <a:tc>
                  <a:txBody>
                    <a:bodyPr/>
                    <a:lstStyle/>
                    <a:p>
                      <a:pPr algn="r" fontAlgn="b"/>
                      <a:r>
                        <a:rPr lang="fr-FR" sz="2400" b="1" u="none" strike="noStrike" dirty="0">
                          <a:solidFill>
                            <a:srgbClr val="C00000"/>
                          </a:solidFill>
                          <a:effectLst/>
                        </a:rPr>
                        <a:t>-0,3</a:t>
                      </a:r>
                      <a:endParaRPr lang="fr-FR" sz="2400" b="1" i="0" u="none" strike="noStrike" dirty="0">
                        <a:solidFill>
                          <a:srgbClr val="C00000"/>
                        </a:solidFill>
                        <a:effectLst/>
                        <a:latin typeface="Calibri"/>
                      </a:endParaRPr>
                    </a:p>
                  </a:txBody>
                  <a:tcPr marL="9525" marR="9525" marT="9525" marB="0" anchor="b"/>
                </a:tc>
              </a:tr>
              <a:tr h="381000">
                <a:tc>
                  <a:txBody>
                    <a:bodyPr/>
                    <a:lstStyle/>
                    <a:p>
                      <a:pPr algn="l" fontAlgn="b"/>
                      <a:endParaRPr lang="fr-FR" sz="2200" b="0" i="0" u="none" strike="noStrike">
                        <a:solidFill>
                          <a:srgbClr val="000000"/>
                        </a:solidFill>
                        <a:effectLst/>
                        <a:latin typeface="Calibri"/>
                      </a:endParaRPr>
                    </a:p>
                  </a:txBody>
                  <a:tcPr marL="9525" marR="9525" marT="9525" marB="0" anchor="b"/>
                </a:tc>
                <a:tc>
                  <a:txBody>
                    <a:bodyPr/>
                    <a:lstStyle/>
                    <a:p>
                      <a:pPr algn="l" fontAlgn="b"/>
                      <a:endParaRPr lang="fr-FR" sz="22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r>
              <a:tr h="381000">
                <a:tc>
                  <a:txBody>
                    <a:bodyPr/>
                    <a:lstStyle/>
                    <a:p>
                      <a:pPr algn="r" fontAlgn="ctr"/>
                      <a:r>
                        <a:rPr lang="fr-FR" sz="2200" u="none" strike="noStrike">
                          <a:effectLst/>
                        </a:rPr>
                        <a:t>FSV: </a:t>
                      </a:r>
                      <a:endParaRPr lang="fr-FR" sz="2200" b="0" i="0" u="none" strike="noStrike">
                        <a:solidFill>
                          <a:srgbClr val="000000"/>
                        </a:solidFill>
                        <a:effectLst/>
                        <a:latin typeface="Times New Roman"/>
                      </a:endParaRPr>
                    </a:p>
                  </a:txBody>
                  <a:tcPr marL="9525" marR="9525" marT="9525" marB="0" anchor="ctr"/>
                </a:tc>
                <a:tc>
                  <a:txBody>
                    <a:bodyPr/>
                    <a:lstStyle/>
                    <a:p>
                      <a:pPr algn="r" fontAlgn="b"/>
                      <a:r>
                        <a:rPr lang="fr-FR" sz="2200" u="none" strike="noStrike">
                          <a:effectLst/>
                        </a:rPr>
                        <a:t>-3,8</a:t>
                      </a:r>
                      <a:endParaRPr lang="fr-FR" sz="2200" b="1"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dirty="0">
                        <a:solidFill>
                          <a:srgbClr val="000000"/>
                        </a:solidFill>
                        <a:effectLst/>
                        <a:latin typeface="Calibri"/>
                      </a:endParaRPr>
                    </a:p>
                  </a:txBody>
                  <a:tcPr marL="9525" marR="9525" marT="9525" marB="0" anchor="b"/>
                </a:tc>
              </a:tr>
            </a:tbl>
          </a:graphicData>
        </a:graphic>
      </p:graphicFrame>
      <p:sp>
        <p:nvSpPr>
          <p:cNvPr id="14" name="Espace réservé du pied de page 13"/>
          <p:cNvSpPr>
            <a:spLocks noGrp="1"/>
          </p:cNvSpPr>
          <p:nvPr>
            <p:ph type="ftr" sz="quarter" idx="11"/>
          </p:nvPr>
        </p:nvSpPr>
        <p:spPr/>
        <p:txBody>
          <a:bodyPr/>
          <a:lstStyle/>
          <a:p>
            <a:r>
              <a:rPr lang="fr-FR" dirty="0" smtClean="0"/>
              <a:t>MS21</a:t>
            </a:r>
            <a:endParaRPr lang="fr-FR" dirty="0"/>
          </a:p>
        </p:txBody>
      </p:sp>
    </p:spTree>
    <p:extLst>
      <p:ext uri="{BB962C8B-B14F-4D97-AF65-F5344CB8AC3E}">
        <p14:creationId xmlns:p14="http://schemas.microsoft.com/office/powerpoint/2010/main" val="2287112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648072"/>
          </a:xfrm>
        </p:spPr>
        <p:txBody>
          <a:bodyPr>
            <a:noAutofit/>
          </a:bodyPr>
          <a:lstStyle/>
          <a:p>
            <a:r>
              <a:rPr lang="fr-FR" sz="3600" b="1" dirty="0" smtClean="0"/>
              <a:t/>
            </a:r>
            <a:br>
              <a:rPr lang="fr-FR" sz="3600" b="1" dirty="0" smtClean="0"/>
            </a:br>
            <a:r>
              <a:rPr lang="fr-FR" sz="3600" b="1" dirty="0" smtClean="0"/>
              <a:t/>
            </a:r>
            <a:br>
              <a:rPr lang="fr-FR" sz="3600" b="1" dirty="0" smtClean="0"/>
            </a:br>
            <a:r>
              <a:rPr lang="fr-FR" sz="3200" b="1" dirty="0" smtClean="0"/>
              <a:t>Source </a:t>
            </a:r>
            <a:r>
              <a:rPr lang="fr-FR" sz="3200" b="1" dirty="0"/>
              <a:t>des 487 Mds de recettes </a:t>
            </a:r>
            <a:r>
              <a:rPr lang="fr-FR" sz="2000" dirty="0" smtClean="0"/>
              <a:t>(cour comptes)</a:t>
            </a:r>
            <a:br>
              <a:rPr lang="fr-FR" sz="2000" dirty="0" smtClean="0"/>
            </a:br>
            <a:r>
              <a:rPr lang="fr-FR" sz="3200" dirty="0"/>
              <a:t/>
            </a:r>
            <a:br>
              <a:rPr lang="fr-FR" sz="3200" dirty="0"/>
            </a:br>
            <a:endParaRPr lang="fr-FR" sz="3200" dirty="0"/>
          </a:p>
        </p:txBody>
      </p:sp>
      <p:sp>
        <p:nvSpPr>
          <p:cNvPr id="3" name="Espace réservé du contenu 2"/>
          <p:cNvSpPr>
            <a:spLocks noGrp="1"/>
          </p:cNvSpPr>
          <p:nvPr>
            <p:ph idx="1"/>
          </p:nvPr>
        </p:nvSpPr>
        <p:spPr>
          <a:xfrm>
            <a:off x="457200" y="1268760"/>
            <a:ext cx="8229600" cy="4857403"/>
          </a:xfrm>
        </p:spPr>
        <p:txBody>
          <a:bodyPr>
            <a:normAutofit fontScale="55000" lnSpcReduction="20000"/>
          </a:bodyPr>
          <a:lstStyle/>
          <a:p>
            <a:r>
              <a:rPr lang="fr-FR" b="1" dirty="0">
                <a:solidFill>
                  <a:srgbClr val="FF0000"/>
                </a:solidFill>
              </a:rPr>
              <a:t>Cotisations</a:t>
            </a:r>
            <a:r>
              <a:rPr lang="fr-FR" b="1" dirty="0"/>
              <a:t> affectées régimes de base </a:t>
            </a:r>
            <a:r>
              <a:rPr lang="fr-FR" b="1" dirty="0">
                <a:solidFill>
                  <a:srgbClr val="FF0000"/>
                </a:solidFill>
              </a:rPr>
              <a:t>266 Mds </a:t>
            </a:r>
            <a:endParaRPr lang="fr-FR" dirty="0"/>
          </a:p>
          <a:p>
            <a:pPr lvl="0"/>
            <a:r>
              <a:rPr lang="fr-FR" b="1" dirty="0">
                <a:solidFill>
                  <a:srgbClr val="C00000"/>
                </a:solidFill>
              </a:rPr>
              <a:t>Salariés : 249,6 </a:t>
            </a:r>
            <a:r>
              <a:rPr lang="fr-FR" dirty="0"/>
              <a:t>(branche maladie environ 78 Mds)</a:t>
            </a:r>
          </a:p>
          <a:p>
            <a:pPr lvl="1"/>
            <a:r>
              <a:rPr lang="fr-FR" sz="4400" b="1" dirty="0">
                <a:solidFill>
                  <a:srgbClr val="FF0000"/>
                </a:solidFill>
              </a:rPr>
              <a:t>Patronales : </a:t>
            </a:r>
            <a:r>
              <a:rPr lang="fr-FR" sz="4400" b="1" dirty="0" smtClean="0">
                <a:solidFill>
                  <a:srgbClr val="FF0000"/>
                </a:solidFill>
              </a:rPr>
              <a:t>194 Mds</a:t>
            </a:r>
            <a:endParaRPr lang="fr-FR" sz="4400" b="1" dirty="0">
              <a:solidFill>
                <a:srgbClr val="FF0000"/>
              </a:solidFill>
            </a:endParaRPr>
          </a:p>
          <a:p>
            <a:pPr lvl="1"/>
            <a:r>
              <a:rPr lang="fr-FR" sz="3300" b="1" dirty="0">
                <a:solidFill>
                  <a:srgbClr val="FF0000"/>
                </a:solidFill>
              </a:rPr>
              <a:t>Salariales : </a:t>
            </a:r>
            <a:r>
              <a:rPr lang="fr-FR" sz="3300" b="1" dirty="0" smtClean="0">
                <a:solidFill>
                  <a:srgbClr val="FF0000"/>
                </a:solidFill>
              </a:rPr>
              <a:t>55,6</a:t>
            </a:r>
          </a:p>
          <a:p>
            <a:pPr>
              <a:buFont typeface="Wingdings" panose="05000000000000000000" pitchFamily="2" charset="2"/>
              <a:buChar char="§"/>
            </a:pPr>
            <a:r>
              <a:rPr lang="fr-FR" dirty="0" smtClean="0">
                <a:solidFill>
                  <a:srgbClr val="FF0000"/>
                </a:solidFill>
              </a:rPr>
              <a:t>Non-salariés</a:t>
            </a:r>
            <a:r>
              <a:rPr lang="fr-FR" dirty="0">
                <a:solidFill>
                  <a:srgbClr val="FF0000"/>
                </a:solidFill>
              </a:rPr>
              <a:t> : 16,6</a:t>
            </a:r>
          </a:p>
          <a:p>
            <a:pPr lvl="0"/>
            <a:r>
              <a:rPr lang="fr-FR" dirty="0"/>
              <a:t>Cotisation revenus </a:t>
            </a:r>
            <a:r>
              <a:rPr lang="fr-FR" dirty="0">
                <a:solidFill>
                  <a:schemeClr val="tx2"/>
                </a:solidFill>
              </a:rPr>
              <a:t>remplacement</a:t>
            </a:r>
            <a:r>
              <a:rPr lang="fr-FR" dirty="0"/>
              <a:t> (chômage, retraite): 1 Md</a:t>
            </a:r>
          </a:p>
          <a:p>
            <a:pPr lvl="0"/>
            <a:r>
              <a:rPr lang="fr-FR" dirty="0"/>
              <a:t>Autres cotisations : 1,8</a:t>
            </a:r>
          </a:p>
          <a:p>
            <a:pPr lvl="0"/>
            <a:r>
              <a:rPr lang="fr-FR" dirty="0" smtClean="0"/>
              <a:t>Majorations </a:t>
            </a:r>
            <a:r>
              <a:rPr lang="fr-FR" dirty="0"/>
              <a:t>et pénalités : 0,7</a:t>
            </a:r>
          </a:p>
          <a:p>
            <a:pPr lvl="0"/>
            <a:r>
              <a:rPr lang="fr-FR" dirty="0"/>
              <a:t>Consolidation (</a:t>
            </a:r>
            <a:r>
              <a:rPr lang="fr-FR" dirty="0" err="1"/>
              <a:t>Paje</a:t>
            </a:r>
            <a:r>
              <a:rPr lang="fr-FR" dirty="0"/>
              <a:t>, préretraite amiante) : -2 Mds</a:t>
            </a:r>
          </a:p>
          <a:p>
            <a:pPr lvl="0"/>
            <a:r>
              <a:rPr lang="fr-FR" dirty="0"/>
              <a:t>Charges non recouvrement : </a:t>
            </a:r>
            <a:r>
              <a:rPr lang="fr-FR" b="1" dirty="0"/>
              <a:t>- 1,9</a:t>
            </a:r>
          </a:p>
          <a:p>
            <a:r>
              <a:rPr lang="fr-FR" b="1" dirty="0"/>
              <a:t>Cotisations équilibre employeur : </a:t>
            </a:r>
            <a:r>
              <a:rPr lang="fr-FR" b="1" dirty="0">
                <a:solidFill>
                  <a:srgbClr val="FF0000"/>
                </a:solidFill>
              </a:rPr>
              <a:t>39,8</a:t>
            </a:r>
            <a:r>
              <a:rPr lang="fr-FR" b="1" dirty="0"/>
              <a:t> </a:t>
            </a:r>
          </a:p>
          <a:p>
            <a:r>
              <a:rPr lang="fr-FR" sz="3600" b="1" dirty="0">
                <a:solidFill>
                  <a:srgbClr val="FF0000"/>
                </a:solidFill>
              </a:rPr>
              <a:t>CSG</a:t>
            </a:r>
            <a:r>
              <a:rPr lang="fr-FR" sz="3600" dirty="0">
                <a:solidFill>
                  <a:schemeClr val="tx2"/>
                </a:solidFill>
              </a:rPr>
              <a:t> </a:t>
            </a:r>
            <a:r>
              <a:rPr lang="fr-FR" sz="3600" dirty="0" smtClean="0">
                <a:solidFill>
                  <a:schemeClr val="tx2"/>
                </a:solidFill>
              </a:rPr>
              <a:t>( officiellement </a:t>
            </a:r>
            <a:r>
              <a:rPr lang="fr-FR" sz="3600" b="1" dirty="0" smtClean="0">
                <a:solidFill>
                  <a:srgbClr val="7030A0"/>
                </a:solidFill>
              </a:rPr>
              <a:t>impôt</a:t>
            </a:r>
            <a:r>
              <a:rPr lang="fr-FR" sz="3600" dirty="0" smtClean="0">
                <a:solidFill>
                  <a:srgbClr val="7030A0"/>
                </a:solidFill>
              </a:rPr>
              <a:t>,</a:t>
            </a:r>
            <a:r>
              <a:rPr lang="fr-FR" sz="3600" dirty="0" smtClean="0">
                <a:solidFill>
                  <a:schemeClr val="tx2"/>
                </a:solidFill>
              </a:rPr>
              <a:t> vers fusion IR/CSG) : </a:t>
            </a:r>
            <a:r>
              <a:rPr lang="fr-FR" sz="3600" b="1" dirty="0">
                <a:solidFill>
                  <a:srgbClr val="FF0000"/>
                </a:solidFill>
              </a:rPr>
              <a:t>80,8 </a:t>
            </a:r>
            <a:r>
              <a:rPr lang="fr-FR" sz="3600" b="1" dirty="0" smtClean="0">
                <a:solidFill>
                  <a:srgbClr val="FF0000"/>
                </a:solidFill>
              </a:rPr>
              <a:t>Mds</a:t>
            </a:r>
            <a:endParaRPr lang="fr-FR" sz="3600" b="1" dirty="0">
              <a:solidFill>
                <a:srgbClr val="FF0000"/>
              </a:solidFill>
            </a:endParaRPr>
          </a:p>
          <a:p>
            <a:r>
              <a:rPr lang="fr-FR" b="1" dirty="0"/>
              <a:t>Autres contributions sociales : 6,4 Mds </a:t>
            </a:r>
            <a:endParaRPr lang="fr-FR" b="1" dirty="0" smtClean="0"/>
          </a:p>
          <a:p>
            <a:r>
              <a:rPr lang="fr-FR" b="1" dirty="0"/>
              <a:t>Impôts et taxes : 50,7 </a:t>
            </a:r>
          </a:p>
          <a:p>
            <a:r>
              <a:rPr lang="fr-FR" b="1" dirty="0"/>
              <a:t>Transferts : 30,7 </a:t>
            </a:r>
            <a:r>
              <a:rPr lang="fr-FR" b="1" dirty="0" smtClean="0"/>
              <a:t> </a:t>
            </a:r>
            <a:endParaRPr lang="fr-FR" dirty="0"/>
          </a:p>
          <a:p>
            <a:r>
              <a:rPr lang="fr-FR" b="1" dirty="0"/>
              <a:t>Autres produits : 5,2  </a:t>
            </a:r>
            <a:endParaRPr lang="fr-FR" dirty="0"/>
          </a:p>
        </p:txBody>
      </p:sp>
      <p:sp>
        <p:nvSpPr>
          <p:cNvPr id="4" name="Espace réservé du numéro de diapositive 3"/>
          <p:cNvSpPr>
            <a:spLocks noGrp="1"/>
          </p:cNvSpPr>
          <p:nvPr>
            <p:ph type="sldNum" sz="quarter" idx="12"/>
          </p:nvPr>
        </p:nvSpPr>
        <p:spPr/>
        <p:txBody>
          <a:bodyPr/>
          <a:lstStyle/>
          <a:p>
            <a:fld id="{3621B259-0874-4C47-8FB8-0F81233F9BC2}" type="slidenum">
              <a:rPr lang="fr-FR" smtClean="0"/>
              <a:t>12</a:t>
            </a:fld>
            <a:endParaRPr lang="fr-FR"/>
          </a:p>
        </p:txBody>
      </p:sp>
      <p:sp>
        <p:nvSpPr>
          <p:cNvPr id="5" name="Espace réservé du pied de page 4"/>
          <p:cNvSpPr>
            <a:spLocks noGrp="1"/>
          </p:cNvSpPr>
          <p:nvPr>
            <p:ph type="ftr" sz="quarter" idx="11"/>
          </p:nvPr>
        </p:nvSpPr>
        <p:spPr/>
        <p:txBody>
          <a:bodyPr/>
          <a:lstStyle/>
          <a:p>
            <a:r>
              <a:rPr lang="fr-FR" dirty="0" smtClean="0"/>
              <a:t>MS21</a:t>
            </a:r>
            <a:endParaRPr lang="fr-FR" dirty="0"/>
          </a:p>
        </p:txBody>
      </p:sp>
    </p:spTree>
    <p:extLst>
      <p:ext uri="{BB962C8B-B14F-4D97-AF65-F5344CB8AC3E}">
        <p14:creationId xmlns:p14="http://schemas.microsoft.com/office/powerpoint/2010/main" val="854363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1008112"/>
          </a:xfrm>
        </p:spPr>
        <p:txBody>
          <a:bodyPr>
            <a:normAutofit fontScale="90000"/>
          </a:bodyPr>
          <a:lstStyle/>
          <a:p>
            <a:r>
              <a:rPr lang="fr-FR" sz="3600" b="1" dirty="0" smtClean="0"/>
              <a:t>Vers la Sécurité Sociale du XXIème siècle</a:t>
            </a:r>
            <a:br>
              <a:rPr lang="fr-FR" sz="3600" b="1" dirty="0" smtClean="0"/>
            </a:br>
            <a:r>
              <a:rPr lang="fr-FR" sz="2700" dirty="0" smtClean="0">
                <a:solidFill>
                  <a:srgbClr val="FF0000"/>
                </a:solidFill>
              </a:rPr>
              <a:t>Débats </a:t>
            </a:r>
            <a:r>
              <a:rPr lang="fr-FR" sz="2700" dirty="0" smtClean="0">
                <a:solidFill>
                  <a:srgbClr val="0070C0"/>
                </a:solidFill>
              </a:rPr>
              <a:t>à mener ou poursuivre (seul le 100 % a débuté)</a:t>
            </a:r>
            <a:endParaRPr lang="fr-FR" sz="2700" dirty="0">
              <a:solidFill>
                <a:srgbClr val="0070C0"/>
              </a:solidFill>
            </a:endParaRPr>
          </a:p>
        </p:txBody>
      </p:sp>
      <p:sp>
        <p:nvSpPr>
          <p:cNvPr id="3" name="Espace réservé du contenu 2"/>
          <p:cNvSpPr>
            <a:spLocks noGrp="1"/>
          </p:cNvSpPr>
          <p:nvPr>
            <p:ph idx="1"/>
          </p:nvPr>
        </p:nvSpPr>
        <p:spPr>
          <a:xfrm>
            <a:off x="457200" y="1484784"/>
            <a:ext cx="8229600" cy="4641379"/>
          </a:xfrm>
        </p:spPr>
        <p:txBody>
          <a:bodyPr>
            <a:normAutofit fontScale="92500" lnSpcReduction="20000"/>
          </a:bodyPr>
          <a:lstStyle/>
          <a:p>
            <a:r>
              <a:rPr lang="fr-FR" b="1" dirty="0" smtClean="0">
                <a:solidFill>
                  <a:srgbClr val="FF0000"/>
                </a:solidFill>
              </a:rPr>
              <a:t>Maladie</a:t>
            </a:r>
            <a:r>
              <a:rPr lang="fr-FR" dirty="0" smtClean="0">
                <a:solidFill>
                  <a:srgbClr val="FF0000"/>
                </a:solidFill>
              </a:rPr>
              <a:t>: le 100 % Sécu </a:t>
            </a:r>
            <a:r>
              <a:rPr lang="fr-FR" dirty="0" smtClean="0"/>
              <a:t>(y compris prévention, le dentaire, l’optique, l’acoustique)</a:t>
            </a:r>
          </a:p>
          <a:p>
            <a:r>
              <a:rPr lang="fr-FR" b="1" dirty="0" smtClean="0">
                <a:solidFill>
                  <a:srgbClr val="FF0000"/>
                </a:solidFill>
              </a:rPr>
              <a:t>Retraites</a:t>
            </a:r>
            <a:r>
              <a:rPr lang="fr-FR" dirty="0" smtClean="0"/>
              <a:t>: </a:t>
            </a:r>
            <a:r>
              <a:rPr lang="fr-FR" dirty="0" smtClean="0">
                <a:solidFill>
                  <a:srgbClr val="FF0000"/>
                </a:solidFill>
              </a:rPr>
              <a:t>60 ans (débat), ré-indexation </a:t>
            </a:r>
            <a:r>
              <a:rPr lang="fr-FR" dirty="0" smtClean="0"/>
              <a:t>des pensions sur le salaire moyen, pas de retraite inférieure au SMIC, égalité femmes - hommes …</a:t>
            </a:r>
          </a:p>
          <a:p>
            <a:r>
              <a:rPr lang="fr-FR" b="1" dirty="0" smtClean="0">
                <a:solidFill>
                  <a:srgbClr val="FF0000"/>
                </a:solidFill>
              </a:rPr>
              <a:t>Famille</a:t>
            </a:r>
            <a:r>
              <a:rPr lang="fr-FR" dirty="0" smtClean="0"/>
              <a:t>: abandon de la </a:t>
            </a:r>
            <a:r>
              <a:rPr lang="fr-FR" dirty="0" smtClean="0">
                <a:solidFill>
                  <a:srgbClr val="FF0000"/>
                </a:solidFill>
              </a:rPr>
              <a:t>réforme Touraine </a:t>
            </a:r>
            <a:r>
              <a:rPr lang="fr-FR" dirty="0" smtClean="0"/>
              <a:t>de plafonnement en fonction du salaire (débat), retour sur les coupes…fonction des </a:t>
            </a:r>
            <a:r>
              <a:rPr lang="fr-FR" b="1" dirty="0" smtClean="0">
                <a:solidFill>
                  <a:srgbClr val="0070C0"/>
                </a:solidFill>
              </a:rPr>
              <a:t>besoins</a:t>
            </a:r>
          </a:p>
          <a:p>
            <a:r>
              <a:rPr lang="fr-FR" b="1" dirty="0" smtClean="0">
                <a:solidFill>
                  <a:srgbClr val="FF0000"/>
                </a:solidFill>
              </a:rPr>
              <a:t>AT/MP</a:t>
            </a:r>
            <a:r>
              <a:rPr lang="fr-FR" dirty="0" smtClean="0"/>
              <a:t>: fort (</a:t>
            </a:r>
            <a:r>
              <a:rPr lang="fr-FR" dirty="0" err="1" smtClean="0"/>
              <a:t>re</a:t>
            </a:r>
            <a:r>
              <a:rPr lang="fr-FR" dirty="0" smtClean="0"/>
              <a:t>)développement de la prévention, des contrôles…(médecine du travail, médecine scolaire…)</a:t>
            </a:r>
          </a:p>
          <a:p>
            <a:endParaRPr lang="fr-FR" dirty="0"/>
          </a:p>
        </p:txBody>
      </p:sp>
      <p:sp>
        <p:nvSpPr>
          <p:cNvPr id="4" name="Espace réservé du pied de page 3"/>
          <p:cNvSpPr>
            <a:spLocks noGrp="1"/>
          </p:cNvSpPr>
          <p:nvPr>
            <p:ph type="ftr" sz="quarter" idx="11"/>
          </p:nvPr>
        </p:nvSpPr>
        <p:spPr/>
        <p:txBody>
          <a:bodyPr/>
          <a:lstStyle/>
          <a:p>
            <a:r>
              <a:rPr lang="fr-FR" smtClean="0"/>
              <a:t>Vers le 100 % Sécu</a:t>
            </a:r>
            <a:endParaRPr lang="fr-FR"/>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13</a:t>
            </a:fld>
            <a:endParaRPr lang="fr-FR"/>
          </a:p>
        </p:txBody>
      </p:sp>
    </p:spTree>
    <p:extLst>
      <p:ext uri="{BB962C8B-B14F-4D97-AF65-F5344CB8AC3E}">
        <p14:creationId xmlns:p14="http://schemas.microsoft.com/office/powerpoint/2010/main" val="3271484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648072"/>
          </a:xfrm>
        </p:spPr>
        <p:txBody>
          <a:bodyPr>
            <a:normAutofit/>
          </a:bodyPr>
          <a:lstStyle/>
          <a:p>
            <a:r>
              <a:rPr lang="fr-FR" sz="3600" b="1" dirty="0" smtClean="0"/>
              <a:t>Financement SP et Sécu</a:t>
            </a:r>
            <a:endParaRPr lang="fr-FR" sz="3600" b="1" dirty="0"/>
          </a:p>
        </p:txBody>
      </p:sp>
      <p:sp>
        <p:nvSpPr>
          <p:cNvPr id="3" name="Espace réservé du contenu 2"/>
          <p:cNvSpPr>
            <a:spLocks noGrp="1"/>
          </p:cNvSpPr>
          <p:nvPr>
            <p:ph idx="1"/>
          </p:nvPr>
        </p:nvSpPr>
        <p:spPr>
          <a:xfrm>
            <a:off x="457200" y="1196752"/>
            <a:ext cx="8229600" cy="4929411"/>
          </a:xfrm>
        </p:spPr>
        <p:txBody>
          <a:bodyPr>
            <a:normAutofit fontScale="77500" lnSpcReduction="20000"/>
          </a:bodyPr>
          <a:lstStyle/>
          <a:p>
            <a:pPr marL="0" indent="0" algn="ctr">
              <a:buNone/>
            </a:pPr>
            <a:r>
              <a:rPr lang="fr-FR" b="1" dirty="0" smtClean="0"/>
              <a:t>Les principes: déclaration droits Homme 1789 </a:t>
            </a:r>
            <a:endParaRPr lang="fr-FR" b="1" dirty="0"/>
          </a:p>
          <a:p>
            <a:r>
              <a:rPr lang="fr-FR" dirty="0"/>
              <a:t>Art. 13. -Pour l'entretien de la force publique, et pour les dépenses d'administration, une contribution commune est indispensable : </a:t>
            </a:r>
            <a:r>
              <a:rPr lang="fr-FR" b="1" dirty="0">
                <a:solidFill>
                  <a:srgbClr val="FF0000"/>
                </a:solidFill>
              </a:rPr>
              <a:t>elle doit être également répartie entre tous les citoyens, en raison de leurs facultés.</a:t>
            </a:r>
          </a:p>
          <a:p>
            <a:r>
              <a:rPr lang="fr-FR" dirty="0"/>
              <a:t>Art. 14. -</a:t>
            </a:r>
            <a:r>
              <a:rPr lang="fr-FR" dirty="0">
                <a:solidFill>
                  <a:srgbClr val="FF0000"/>
                </a:solidFill>
              </a:rPr>
              <a:t>Tous les Citoyens </a:t>
            </a:r>
            <a:r>
              <a:rPr lang="fr-FR" dirty="0"/>
              <a:t>ont le droit de constater, par eux-mêmes ou par leurs représentants, la nécessité de la contribution publique, de la </a:t>
            </a:r>
            <a:r>
              <a:rPr lang="fr-FR" b="1" dirty="0">
                <a:solidFill>
                  <a:srgbClr val="FF0000"/>
                </a:solidFill>
              </a:rPr>
              <a:t>consentir librement, d'en suivre l'emploi, et d'en déterminer la quotité, l'assiette, </a:t>
            </a:r>
            <a:r>
              <a:rPr lang="fr-FR" b="1" dirty="0" smtClean="0">
                <a:solidFill>
                  <a:srgbClr val="FF0000"/>
                </a:solidFill>
              </a:rPr>
              <a:t>le </a:t>
            </a:r>
            <a:r>
              <a:rPr lang="fr-FR" b="1" dirty="0">
                <a:solidFill>
                  <a:srgbClr val="FF0000"/>
                </a:solidFill>
              </a:rPr>
              <a:t>recouvrement et la </a:t>
            </a:r>
            <a:r>
              <a:rPr lang="fr-FR" b="1" dirty="0" smtClean="0">
                <a:solidFill>
                  <a:srgbClr val="FF0000"/>
                </a:solidFill>
              </a:rPr>
              <a:t>durée</a:t>
            </a:r>
          </a:p>
          <a:p>
            <a:pPr marL="0" indent="0">
              <a:buNone/>
            </a:pPr>
            <a:r>
              <a:rPr lang="fr-FR" dirty="0" smtClean="0"/>
              <a:t>-&gt; </a:t>
            </a:r>
            <a:r>
              <a:rPr lang="fr-FR" b="1" dirty="0" smtClean="0">
                <a:solidFill>
                  <a:srgbClr val="002060"/>
                </a:solidFill>
              </a:rPr>
              <a:t>Mettre fin à la fraude et l’évasion fiscales </a:t>
            </a:r>
            <a:r>
              <a:rPr lang="fr-FR" dirty="0" smtClean="0"/>
              <a:t>massives, des banques, des PDG, de tous nos héros nationaux du sport ou du show </a:t>
            </a:r>
            <a:r>
              <a:rPr lang="fr-FR" dirty="0" err="1" smtClean="0"/>
              <a:t>biz</a:t>
            </a:r>
            <a:r>
              <a:rPr lang="fr-FR" dirty="0" smtClean="0"/>
              <a:t>, tous en Suisse, les exonérations de « l’outil de travail » qui permettent aux très grandes fortunes d’échapper à l’ISF…</a:t>
            </a:r>
          </a:p>
        </p:txBody>
      </p:sp>
      <p:sp>
        <p:nvSpPr>
          <p:cNvPr id="4" name="Espace réservé du pied de page 3"/>
          <p:cNvSpPr>
            <a:spLocks noGrp="1"/>
          </p:cNvSpPr>
          <p:nvPr>
            <p:ph type="ftr" sz="quarter" idx="11"/>
          </p:nvPr>
        </p:nvSpPr>
        <p:spPr/>
        <p:txBody>
          <a:bodyPr/>
          <a:lstStyle/>
          <a:p>
            <a:r>
              <a:rPr lang="fr-FR" dirty="0" smtClean="0"/>
              <a:t>ATTAC</a:t>
            </a:r>
            <a:endParaRPr lang="fr-FR" dirty="0"/>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14</a:t>
            </a:fld>
            <a:endParaRPr lang="fr-FR"/>
          </a:p>
        </p:txBody>
      </p:sp>
    </p:spTree>
    <p:extLst>
      <p:ext uri="{BB962C8B-B14F-4D97-AF65-F5344CB8AC3E}">
        <p14:creationId xmlns:p14="http://schemas.microsoft.com/office/powerpoint/2010/main" val="2741162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2746648" cy="720080"/>
          </a:xfrm>
        </p:spPr>
        <p:txBody>
          <a:bodyPr>
            <a:normAutofit fontScale="90000"/>
          </a:bodyPr>
          <a:lstStyle/>
          <a:p>
            <a:r>
              <a:rPr lang="fr-FR" sz="3600" b="1" dirty="0" smtClean="0"/>
              <a:t>Les principaux</a:t>
            </a:r>
            <a:br>
              <a:rPr lang="fr-FR" sz="3600" b="1" dirty="0" smtClean="0"/>
            </a:br>
            <a:r>
              <a:rPr lang="fr-FR" sz="3600" b="1" dirty="0" smtClean="0"/>
              <a:t> impôts -&gt;</a:t>
            </a:r>
            <a:endParaRPr lang="fr-FR" sz="3600" b="1" dirty="0"/>
          </a:p>
        </p:txBody>
      </p:sp>
      <p:sp>
        <p:nvSpPr>
          <p:cNvPr id="3" name="Espace réservé du contenu 2"/>
          <p:cNvSpPr>
            <a:spLocks noGrp="1"/>
          </p:cNvSpPr>
          <p:nvPr>
            <p:ph idx="1"/>
          </p:nvPr>
        </p:nvSpPr>
        <p:spPr>
          <a:xfrm>
            <a:off x="179512" y="1340768"/>
            <a:ext cx="8229600" cy="4785395"/>
          </a:xfrm>
        </p:spPr>
        <p:txBody>
          <a:bodyPr/>
          <a:lstStyle/>
          <a:p>
            <a:endParaRPr lang="fr-FR" dirty="0" smtClean="0"/>
          </a:p>
          <a:p>
            <a:endParaRPr lang="fr-FR" dirty="0"/>
          </a:p>
          <a:p>
            <a:r>
              <a:rPr lang="fr-FR" sz="1800" b="1" dirty="0" smtClean="0"/>
              <a:t>Fraude fiscale 70 Md</a:t>
            </a:r>
          </a:p>
          <a:p>
            <a:r>
              <a:rPr lang="fr-FR" sz="1800" b="1" dirty="0" smtClean="0"/>
              <a:t>Fraude sociale 20 Md</a:t>
            </a:r>
          </a:p>
          <a:p>
            <a:r>
              <a:rPr lang="fr-FR" sz="1800" b="1" dirty="0" smtClean="0"/>
              <a:t>Dividendes &gt; 200 Md</a:t>
            </a:r>
          </a:p>
          <a:p>
            <a:r>
              <a:rPr lang="fr-FR" sz="1800" b="1" dirty="0" smtClean="0"/>
              <a:t>Coût du capital : &gt; 300 Md</a:t>
            </a:r>
          </a:p>
          <a:p>
            <a:r>
              <a:rPr lang="fr-FR" sz="1800" b="1" dirty="0" smtClean="0"/>
              <a:t>Aides: 200  Md, pas toutes</a:t>
            </a:r>
          </a:p>
          <a:p>
            <a:pPr marL="0" indent="0">
              <a:buNone/>
            </a:pPr>
            <a:r>
              <a:rPr lang="fr-FR" sz="1800" b="1" dirty="0" smtClean="0"/>
              <a:t> </a:t>
            </a:r>
            <a:r>
              <a:rPr lang="fr-FR" sz="1800" b="1" dirty="0" smtClean="0"/>
              <a:t>inutiles</a:t>
            </a:r>
          </a:p>
          <a:p>
            <a:r>
              <a:rPr lang="fr-FR" sz="1800" b="1" dirty="0" smtClean="0"/>
              <a:t>Impôt sur les sociétés</a:t>
            </a:r>
          </a:p>
          <a:p>
            <a:pPr marL="0" indent="0">
              <a:buNone/>
            </a:pPr>
            <a:r>
              <a:rPr lang="fr-FR" sz="1800" b="1" dirty="0" smtClean="0"/>
              <a:t>seulement 31 Md </a:t>
            </a:r>
            <a:endParaRPr lang="fr-FR" sz="1800" b="1" dirty="0" smtClean="0"/>
          </a:p>
          <a:p>
            <a:r>
              <a:rPr lang="fr-FR" sz="1800" b="1" dirty="0" smtClean="0"/>
              <a:t>Exonérations: 32 Md </a:t>
            </a:r>
          </a:p>
          <a:p>
            <a:r>
              <a:rPr lang="fr-FR" sz="1800" b="1" dirty="0" smtClean="0">
                <a:solidFill>
                  <a:srgbClr val="FF0000"/>
                </a:solidFill>
              </a:rPr>
              <a:t>Augmentation impôts </a:t>
            </a:r>
          </a:p>
          <a:p>
            <a:r>
              <a:rPr lang="fr-FR" sz="1800" b="1" dirty="0" smtClean="0">
                <a:solidFill>
                  <a:srgbClr val="FF0000"/>
                </a:solidFill>
              </a:rPr>
              <a:t>2012 – 2017: 43, 9 Md</a:t>
            </a:r>
          </a:p>
          <a:p>
            <a:endParaRPr lang="fr-FR" dirty="0"/>
          </a:p>
        </p:txBody>
      </p:sp>
      <p:sp>
        <p:nvSpPr>
          <p:cNvPr id="4" name="Espace réservé du pied de page 3"/>
          <p:cNvSpPr>
            <a:spLocks noGrp="1"/>
          </p:cNvSpPr>
          <p:nvPr>
            <p:ph type="ftr" sz="quarter" idx="11"/>
          </p:nvPr>
        </p:nvSpPr>
        <p:spPr/>
        <p:txBody>
          <a:bodyPr/>
          <a:lstStyle/>
          <a:p>
            <a:r>
              <a:rPr lang="fr-FR" dirty="0" smtClean="0"/>
              <a:t>ATTAC</a:t>
            </a:r>
            <a:endParaRPr lang="fr-FR" dirty="0"/>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15</a:t>
            </a:fld>
            <a:endParaRPr lang="fr-FR"/>
          </a:p>
        </p:txBody>
      </p:sp>
      <p:graphicFrame>
        <p:nvGraphicFramePr>
          <p:cNvPr id="9" name="Tableau 8"/>
          <p:cNvGraphicFramePr>
            <a:graphicFrameLocks noGrp="1"/>
          </p:cNvGraphicFramePr>
          <p:nvPr>
            <p:extLst>
              <p:ext uri="{D42A27DB-BD31-4B8C-83A1-F6EECF244321}">
                <p14:modId xmlns:p14="http://schemas.microsoft.com/office/powerpoint/2010/main" val="1502071092"/>
              </p:ext>
            </p:extLst>
          </p:nvPr>
        </p:nvGraphicFramePr>
        <p:xfrm>
          <a:off x="3491880" y="692696"/>
          <a:ext cx="2582143" cy="5105243"/>
        </p:xfrm>
        <a:graphic>
          <a:graphicData uri="http://schemas.openxmlformats.org/drawingml/2006/table">
            <a:tbl>
              <a:tblPr>
                <a:tableStyleId>{5C22544A-7EE6-4342-B048-85BDC9FD1C3A}</a:tableStyleId>
              </a:tblPr>
              <a:tblGrid>
                <a:gridCol w="1934829"/>
                <a:gridCol w="647314"/>
              </a:tblGrid>
              <a:tr h="360040">
                <a:tc>
                  <a:txBody>
                    <a:bodyPr/>
                    <a:lstStyle/>
                    <a:p>
                      <a:pPr algn="l" fontAlgn="b"/>
                      <a:r>
                        <a:rPr lang="fr-FR" sz="1200" u="none" strike="noStrike" dirty="0">
                          <a:effectLst/>
                        </a:rPr>
                        <a:t>Principaux impôts 2015</a:t>
                      </a:r>
                      <a:endParaRPr lang="fr-FR" sz="1200" b="1" i="0" u="none" strike="noStrike" dirty="0">
                        <a:solidFill>
                          <a:srgbClr val="000000"/>
                        </a:solidFill>
                        <a:effectLst/>
                        <a:latin typeface="Arial"/>
                      </a:endParaRPr>
                    </a:p>
                  </a:txBody>
                  <a:tcPr marL="5901" marR="5901" marT="5901" marB="0" anchor="b"/>
                </a:tc>
                <a:tc>
                  <a:txBody>
                    <a:bodyPr/>
                    <a:lstStyle/>
                    <a:p>
                      <a:pPr algn="r" fontAlgn="b"/>
                      <a:r>
                        <a:rPr lang="fr-FR" sz="1200" u="none" strike="noStrike">
                          <a:effectLst/>
                        </a:rPr>
                        <a:t>Md</a:t>
                      </a:r>
                      <a:endParaRPr lang="fr-FR" sz="1200" b="1" i="0" u="none" strike="noStrike">
                        <a:solidFill>
                          <a:srgbClr val="000000"/>
                        </a:solidFill>
                        <a:effectLst/>
                        <a:latin typeface="Arial"/>
                      </a:endParaRPr>
                    </a:p>
                  </a:txBody>
                  <a:tcPr marL="5901" marR="5901" marT="5901" marB="0" anchor="b"/>
                </a:tc>
              </a:tr>
              <a:tr h="243343">
                <a:tc>
                  <a:txBody>
                    <a:bodyPr/>
                    <a:lstStyle/>
                    <a:p>
                      <a:pPr algn="l" fontAlgn="b"/>
                      <a:r>
                        <a:rPr lang="fr-FR" sz="1400" b="1" u="none" strike="noStrike" dirty="0">
                          <a:solidFill>
                            <a:srgbClr val="FF0000"/>
                          </a:solidFill>
                          <a:effectLst/>
                        </a:rPr>
                        <a:t>Impôt revenu </a:t>
                      </a:r>
                      <a:endParaRPr lang="fr-FR" sz="1400" b="1" i="0" u="none" strike="noStrike" dirty="0">
                        <a:solidFill>
                          <a:srgbClr val="FF0000"/>
                        </a:solidFill>
                        <a:effectLst/>
                        <a:latin typeface="Arial"/>
                      </a:endParaRPr>
                    </a:p>
                  </a:txBody>
                  <a:tcPr marL="5901" marR="5901" marT="5901" marB="0" anchor="b"/>
                </a:tc>
                <a:tc>
                  <a:txBody>
                    <a:bodyPr/>
                    <a:lstStyle/>
                    <a:p>
                      <a:pPr algn="r" fontAlgn="b"/>
                      <a:r>
                        <a:rPr lang="fr-FR" sz="1400" b="1" u="none" strike="noStrike" dirty="0">
                          <a:solidFill>
                            <a:srgbClr val="FF0000"/>
                          </a:solidFill>
                          <a:effectLst/>
                        </a:rPr>
                        <a:t>70,2</a:t>
                      </a:r>
                      <a:endParaRPr lang="fr-FR" sz="1400" b="1" i="0" u="none" strike="noStrike" dirty="0">
                        <a:solidFill>
                          <a:srgbClr val="FF0000"/>
                        </a:solidFill>
                        <a:effectLst/>
                        <a:latin typeface="Arial"/>
                      </a:endParaRPr>
                    </a:p>
                  </a:txBody>
                  <a:tcPr marL="5901" marR="5901" marT="5901" marB="0" anchor="b"/>
                </a:tc>
              </a:tr>
              <a:tr h="439371">
                <a:tc>
                  <a:txBody>
                    <a:bodyPr/>
                    <a:lstStyle/>
                    <a:p>
                      <a:pPr algn="l" fontAlgn="b"/>
                      <a:r>
                        <a:rPr lang="fr-FR" sz="1400" b="1" u="none" strike="noStrike" dirty="0">
                          <a:solidFill>
                            <a:srgbClr val="FF0000"/>
                          </a:solidFill>
                          <a:effectLst/>
                        </a:rPr>
                        <a:t>CSG</a:t>
                      </a:r>
                      <a:r>
                        <a:rPr lang="fr-FR" sz="1200" u="none" strike="noStrike" dirty="0">
                          <a:solidFill>
                            <a:srgbClr val="FF0000"/>
                          </a:solidFill>
                          <a:effectLst/>
                        </a:rPr>
                        <a:t> (officiellement impôt) </a:t>
                      </a:r>
                      <a:endParaRPr lang="fr-FR" sz="1200" b="1" i="0" u="none" strike="noStrike" dirty="0">
                        <a:solidFill>
                          <a:srgbClr val="FF0000"/>
                        </a:solidFill>
                        <a:effectLst/>
                        <a:latin typeface="Arial"/>
                      </a:endParaRPr>
                    </a:p>
                  </a:txBody>
                  <a:tcPr marL="5901" marR="5901" marT="5901" marB="0" anchor="b"/>
                </a:tc>
                <a:tc>
                  <a:txBody>
                    <a:bodyPr/>
                    <a:lstStyle/>
                    <a:p>
                      <a:pPr algn="r" fontAlgn="b"/>
                      <a:r>
                        <a:rPr lang="fr-FR" sz="1400" b="1" u="none" strike="noStrike" dirty="0">
                          <a:solidFill>
                            <a:srgbClr val="FF0000"/>
                          </a:solidFill>
                          <a:effectLst/>
                        </a:rPr>
                        <a:t>95,8</a:t>
                      </a:r>
                      <a:endParaRPr lang="fr-FR" sz="1400" b="1" i="0" u="none" strike="noStrike" dirty="0">
                        <a:solidFill>
                          <a:srgbClr val="FF0000"/>
                        </a:solidFill>
                        <a:effectLst/>
                        <a:latin typeface="Arial"/>
                      </a:endParaRPr>
                    </a:p>
                  </a:txBody>
                  <a:tcPr marL="5901" marR="5901" marT="5901" marB="0" anchor="b"/>
                </a:tc>
              </a:tr>
              <a:tr h="236584">
                <a:tc>
                  <a:txBody>
                    <a:bodyPr/>
                    <a:lstStyle/>
                    <a:p>
                      <a:pPr algn="l" fontAlgn="b"/>
                      <a:r>
                        <a:rPr lang="fr-FR" sz="1400" b="1" u="none" strike="noStrike" dirty="0">
                          <a:solidFill>
                            <a:srgbClr val="FF0000"/>
                          </a:solidFill>
                          <a:effectLst/>
                        </a:rPr>
                        <a:t>Impôt sociétés</a:t>
                      </a:r>
                      <a:endParaRPr lang="fr-FR" sz="1400" b="1" i="0" u="none" strike="noStrike" dirty="0">
                        <a:solidFill>
                          <a:srgbClr val="FF0000"/>
                        </a:solidFill>
                        <a:effectLst/>
                        <a:latin typeface="Arial"/>
                      </a:endParaRPr>
                    </a:p>
                  </a:txBody>
                  <a:tcPr marL="5901" marR="5901" marT="5901" marB="0" anchor="b"/>
                </a:tc>
                <a:tc>
                  <a:txBody>
                    <a:bodyPr/>
                    <a:lstStyle/>
                    <a:p>
                      <a:pPr algn="r" fontAlgn="b"/>
                      <a:r>
                        <a:rPr lang="fr-FR" sz="1400" b="1" u="none" strike="noStrike" dirty="0">
                          <a:solidFill>
                            <a:srgbClr val="FF0000"/>
                          </a:solidFill>
                          <a:effectLst/>
                        </a:rPr>
                        <a:t>31,2</a:t>
                      </a:r>
                      <a:endParaRPr lang="fr-FR" sz="1400" b="1" i="0" u="none" strike="noStrike" dirty="0">
                        <a:solidFill>
                          <a:srgbClr val="FF0000"/>
                        </a:solidFill>
                        <a:effectLst/>
                        <a:latin typeface="Arial"/>
                      </a:endParaRPr>
                    </a:p>
                  </a:txBody>
                  <a:tcPr marL="5901" marR="5901" marT="5901" marB="0" anchor="b"/>
                </a:tc>
              </a:tr>
              <a:tr h="236584">
                <a:tc>
                  <a:txBody>
                    <a:bodyPr/>
                    <a:lstStyle/>
                    <a:p>
                      <a:pPr algn="l" fontAlgn="b"/>
                      <a:r>
                        <a:rPr lang="fr-FR" sz="1200" u="none" strike="noStrike" dirty="0">
                          <a:effectLst/>
                        </a:rPr>
                        <a:t>CRDS</a:t>
                      </a:r>
                      <a:endParaRPr lang="fr-FR" sz="1200" b="1" i="0" u="none" strike="noStrike" dirty="0">
                        <a:solidFill>
                          <a:srgbClr val="000000"/>
                        </a:solidFill>
                        <a:effectLst/>
                        <a:latin typeface="Arial"/>
                      </a:endParaRPr>
                    </a:p>
                  </a:txBody>
                  <a:tcPr marL="5901" marR="5901" marT="5901" marB="0" anchor="b"/>
                </a:tc>
                <a:tc>
                  <a:txBody>
                    <a:bodyPr/>
                    <a:lstStyle/>
                    <a:p>
                      <a:pPr algn="r" fontAlgn="b"/>
                      <a:r>
                        <a:rPr lang="fr-FR" sz="1200" b="1" u="none" strike="noStrike" dirty="0">
                          <a:effectLst/>
                        </a:rPr>
                        <a:t>6,9</a:t>
                      </a:r>
                      <a:endParaRPr lang="fr-FR" sz="1200" b="1" i="0" u="none" strike="noStrike" dirty="0">
                        <a:solidFill>
                          <a:srgbClr val="000000"/>
                        </a:solidFill>
                        <a:effectLst/>
                        <a:latin typeface="Arial"/>
                      </a:endParaRPr>
                    </a:p>
                  </a:txBody>
                  <a:tcPr marL="5901" marR="5901" marT="5901" marB="0" anchor="b"/>
                </a:tc>
              </a:tr>
              <a:tr h="236584">
                <a:tc>
                  <a:txBody>
                    <a:bodyPr/>
                    <a:lstStyle/>
                    <a:p>
                      <a:pPr algn="l" fontAlgn="b"/>
                      <a:r>
                        <a:rPr lang="fr-FR" sz="1400" b="1" u="none" strike="noStrike" dirty="0">
                          <a:effectLst/>
                        </a:rPr>
                        <a:t>TVA</a:t>
                      </a:r>
                      <a:endParaRPr lang="fr-FR" sz="1400" b="1" i="0" u="none" strike="noStrike" dirty="0">
                        <a:solidFill>
                          <a:srgbClr val="000000"/>
                        </a:solidFill>
                        <a:effectLst/>
                        <a:latin typeface="Arial"/>
                      </a:endParaRPr>
                    </a:p>
                  </a:txBody>
                  <a:tcPr marL="5901" marR="5901" marT="5901" marB="0" anchor="b"/>
                </a:tc>
                <a:tc>
                  <a:txBody>
                    <a:bodyPr/>
                    <a:lstStyle/>
                    <a:p>
                      <a:pPr algn="r" fontAlgn="b"/>
                      <a:r>
                        <a:rPr lang="fr-FR" sz="1400" b="1" u="none" strike="noStrike" dirty="0">
                          <a:effectLst/>
                        </a:rPr>
                        <a:t>151,3</a:t>
                      </a:r>
                      <a:endParaRPr lang="fr-FR" sz="1400" b="1" i="0" u="none" strike="noStrike" dirty="0">
                        <a:solidFill>
                          <a:srgbClr val="000000"/>
                        </a:solidFill>
                        <a:effectLst/>
                        <a:latin typeface="Arial"/>
                      </a:endParaRPr>
                    </a:p>
                  </a:txBody>
                  <a:tcPr marL="5901" marR="5901" marT="5901" marB="0" anchor="b"/>
                </a:tc>
              </a:tr>
              <a:tr h="439371">
                <a:tc>
                  <a:txBody>
                    <a:bodyPr/>
                    <a:lstStyle/>
                    <a:p>
                      <a:pPr algn="l" fontAlgn="b"/>
                      <a:r>
                        <a:rPr lang="fr-FR" sz="1200" b="1" u="none" strike="noStrike" dirty="0">
                          <a:effectLst/>
                        </a:rPr>
                        <a:t>produits énergétiques</a:t>
                      </a:r>
                      <a:endParaRPr lang="fr-FR" sz="1200" b="1" i="0" u="none" strike="noStrike" dirty="0">
                        <a:solidFill>
                          <a:srgbClr val="000000"/>
                        </a:solidFill>
                        <a:effectLst/>
                        <a:latin typeface="Arial"/>
                      </a:endParaRPr>
                    </a:p>
                  </a:txBody>
                  <a:tcPr marL="5901" marR="5901" marT="5901" marB="0" anchor="b"/>
                </a:tc>
                <a:tc>
                  <a:txBody>
                    <a:bodyPr/>
                    <a:lstStyle/>
                    <a:p>
                      <a:pPr algn="r" fontAlgn="b"/>
                      <a:r>
                        <a:rPr lang="fr-FR" sz="1400" b="1" u="none" strike="noStrike" dirty="0">
                          <a:solidFill>
                            <a:srgbClr val="002060"/>
                          </a:solidFill>
                          <a:effectLst/>
                        </a:rPr>
                        <a:t>26,3</a:t>
                      </a:r>
                      <a:endParaRPr lang="fr-FR" sz="1400" b="1" i="0" u="none" strike="noStrike" dirty="0">
                        <a:solidFill>
                          <a:srgbClr val="002060"/>
                        </a:solidFill>
                        <a:effectLst/>
                        <a:latin typeface="Arial"/>
                      </a:endParaRPr>
                    </a:p>
                  </a:txBody>
                  <a:tcPr marL="5901" marR="5901" marT="5901" marB="0" anchor="b"/>
                </a:tc>
              </a:tr>
              <a:tr h="236584">
                <a:tc>
                  <a:txBody>
                    <a:bodyPr/>
                    <a:lstStyle/>
                    <a:p>
                      <a:pPr algn="l" fontAlgn="b"/>
                      <a:r>
                        <a:rPr lang="fr-FR" sz="1200" u="none" strike="noStrike">
                          <a:effectLst/>
                        </a:rPr>
                        <a:t>tabac</a:t>
                      </a:r>
                      <a:endParaRPr lang="fr-FR" sz="1200" b="1" i="0" u="none" strike="noStrike">
                        <a:solidFill>
                          <a:srgbClr val="000000"/>
                        </a:solidFill>
                        <a:effectLst/>
                        <a:latin typeface="Arial"/>
                      </a:endParaRPr>
                    </a:p>
                  </a:txBody>
                  <a:tcPr marL="5901" marR="5901" marT="5901" marB="0" anchor="b"/>
                </a:tc>
                <a:tc>
                  <a:txBody>
                    <a:bodyPr/>
                    <a:lstStyle/>
                    <a:p>
                      <a:pPr algn="r" fontAlgn="b"/>
                      <a:r>
                        <a:rPr lang="fr-FR" sz="1200" b="1" u="none" strike="noStrike" dirty="0">
                          <a:effectLst/>
                        </a:rPr>
                        <a:t>12,2</a:t>
                      </a:r>
                      <a:endParaRPr lang="fr-FR" sz="1200" b="1" i="0" u="none" strike="noStrike" dirty="0">
                        <a:solidFill>
                          <a:srgbClr val="000000"/>
                        </a:solidFill>
                        <a:effectLst/>
                        <a:latin typeface="Arial"/>
                      </a:endParaRPr>
                    </a:p>
                  </a:txBody>
                  <a:tcPr marL="5901" marR="5901" marT="5901" marB="0" anchor="b"/>
                </a:tc>
              </a:tr>
              <a:tr h="439371">
                <a:tc>
                  <a:txBody>
                    <a:bodyPr/>
                    <a:lstStyle/>
                    <a:p>
                      <a:pPr algn="l" fontAlgn="b"/>
                      <a:r>
                        <a:rPr lang="fr-FR" sz="1200" u="none" strike="noStrike">
                          <a:effectLst/>
                        </a:rPr>
                        <a:t>Cotisation foncière entreprises</a:t>
                      </a:r>
                      <a:endParaRPr lang="fr-FR" sz="1200" b="1" i="0" u="none" strike="noStrike">
                        <a:solidFill>
                          <a:srgbClr val="000000"/>
                        </a:solidFill>
                        <a:effectLst/>
                        <a:latin typeface="Arial"/>
                      </a:endParaRPr>
                    </a:p>
                  </a:txBody>
                  <a:tcPr marL="5901" marR="5901" marT="5901" marB="0" anchor="b"/>
                </a:tc>
                <a:tc>
                  <a:txBody>
                    <a:bodyPr/>
                    <a:lstStyle/>
                    <a:p>
                      <a:pPr algn="r" fontAlgn="b"/>
                      <a:r>
                        <a:rPr lang="fr-FR" sz="1200" u="none" strike="noStrike" dirty="0">
                          <a:effectLst/>
                        </a:rPr>
                        <a:t>6,4</a:t>
                      </a:r>
                      <a:endParaRPr lang="fr-FR" sz="1200" b="1" i="0" u="none" strike="noStrike" dirty="0">
                        <a:solidFill>
                          <a:srgbClr val="000000"/>
                        </a:solidFill>
                        <a:effectLst/>
                        <a:latin typeface="Arial"/>
                      </a:endParaRPr>
                    </a:p>
                  </a:txBody>
                  <a:tcPr marL="5901" marR="5901" marT="5901" marB="0" anchor="b"/>
                </a:tc>
              </a:tr>
              <a:tr h="439371">
                <a:tc>
                  <a:txBody>
                    <a:bodyPr/>
                    <a:lstStyle/>
                    <a:p>
                      <a:pPr algn="l" fontAlgn="b"/>
                      <a:r>
                        <a:rPr lang="fr-FR" sz="1200" u="none" strike="noStrike" dirty="0">
                          <a:effectLst/>
                        </a:rPr>
                        <a:t>Cotisation valeur ajoutée entreprises</a:t>
                      </a:r>
                      <a:endParaRPr lang="fr-FR" sz="1200" b="1" i="0" u="none" strike="noStrike" dirty="0">
                        <a:solidFill>
                          <a:srgbClr val="000000"/>
                        </a:solidFill>
                        <a:effectLst/>
                        <a:latin typeface="Arial"/>
                      </a:endParaRPr>
                    </a:p>
                  </a:txBody>
                  <a:tcPr marL="5901" marR="5901" marT="5901" marB="0" anchor="b"/>
                </a:tc>
                <a:tc>
                  <a:txBody>
                    <a:bodyPr/>
                    <a:lstStyle/>
                    <a:p>
                      <a:pPr algn="r" fontAlgn="b"/>
                      <a:r>
                        <a:rPr lang="fr-FR" sz="1200" u="none" strike="noStrike" dirty="0">
                          <a:effectLst/>
                        </a:rPr>
                        <a:t>13</a:t>
                      </a:r>
                      <a:endParaRPr lang="fr-FR" sz="1200" b="1" i="0" u="none" strike="noStrike" dirty="0">
                        <a:solidFill>
                          <a:srgbClr val="000000"/>
                        </a:solidFill>
                        <a:effectLst/>
                        <a:latin typeface="Arial"/>
                      </a:endParaRPr>
                    </a:p>
                  </a:txBody>
                  <a:tcPr marL="5901" marR="5901" marT="5901" marB="0" anchor="b"/>
                </a:tc>
              </a:tr>
              <a:tr h="236584">
                <a:tc>
                  <a:txBody>
                    <a:bodyPr/>
                    <a:lstStyle/>
                    <a:p>
                      <a:pPr algn="l" fontAlgn="b"/>
                      <a:r>
                        <a:rPr lang="fr-FR" sz="1200" b="1" u="none" strike="noStrike" dirty="0">
                          <a:effectLst/>
                        </a:rPr>
                        <a:t>Taxe foncière </a:t>
                      </a:r>
                      <a:endParaRPr lang="fr-FR" sz="1200" b="1" i="0" u="none" strike="noStrike" dirty="0">
                        <a:solidFill>
                          <a:srgbClr val="000000"/>
                        </a:solidFill>
                        <a:effectLst/>
                        <a:latin typeface="Arial"/>
                      </a:endParaRPr>
                    </a:p>
                  </a:txBody>
                  <a:tcPr marL="5901" marR="5901" marT="5901" marB="0" anchor="b"/>
                </a:tc>
                <a:tc>
                  <a:txBody>
                    <a:bodyPr/>
                    <a:lstStyle/>
                    <a:p>
                      <a:pPr algn="r" fontAlgn="b"/>
                      <a:r>
                        <a:rPr lang="fr-FR" sz="1200" b="1" u="none" strike="noStrike" dirty="0">
                          <a:effectLst/>
                        </a:rPr>
                        <a:t>31,6</a:t>
                      </a:r>
                      <a:endParaRPr lang="fr-FR" sz="1200" b="1" i="0" u="none" strike="noStrike" dirty="0">
                        <a:solidFill>
                          <a:srgbClr val="000000"/>
                        </a:solidFill>
                        <a:effectLst/>
                        <a:latin typeface="Arial"/>
                      </a:endParaRPr>
                    </a:p>
                  </a:txBody>
                  <a:tcPr marL="5901" marR="5901" marT="5901" marB="0" anchor="b"/>
                </a:tc>
              </a:tr>
              <a:tr h="439371">
                <a:tc>
                  <a:txBody>
                    <a:bodyPr/>
                    <a:lstStyle/>
                    <a:p>
                      <a:pPr algn="l" fontAlgn="b"/>
                      <a:r>
                        <a:rPr lang="fr-FR" sz="1200" u="none" strike="noStrike">
                          <a:effectLst/>
                        </a:rPr>
                        <a:t>Impôts sur salaires et main oeuve</a:t>
                      </a:r>
                      <a:endParaRPr lang="fr-FR" sz="1200" b="1" i="0" u="none" strike="noStrike">
                        <a:solidFill>
                          <a:srgbClr val="000000"/>
                        </a:solidFill>
                        <a:effectLst/>
                        <a:latin typeface="Arial"/>
                      </a:endParaRPr>
                    </a:p>
                  </a:txBody>
                  <a:tcPr marL="5901" marR="5901" marT="5901" marB="0" anchor="b"/>
                </a:tc>
                <a:tc>
                  <a:txBody>
                    <a:bodyPr/>
                    <a:lstStyle/>
                    <a:p>
                      <a:pPr algn="r" fontAlgn="b"/>
                      <a:r>
                        <a:rPr lang="fr-FR" sz="1200" u="none" strike="noStrike" dirty="0">
                          <a:effectLst/>
                        </a:rPr>
                        <a:t>34,9</a:t>
                      </a:r>
                      <a:endParaRPr lang="fr-FR" sz="1200" b="1" i="0" u="none" strike="noStrike" dirty="0">
                        <a:solidFill>
                          <a:srgbClr val="000000"/>
                        </a:solidFill>
                        <a:effectLst/>
                        <a:latin typeface="Arial"/>
                      </a:endParaRPr>
                    </a:p>
                  </a:txBody>
                  <a:tcPr marL="5901" marR="5901" marT="5901" marB="0" anchor="b"/>
                </a:tc>
              </a:tr>
              <a:tr h="236584">
                <a:tc>
                  <a:txBody>
                    <a:bodyPr/>
                    <a:lstStyle/>
                    <a:p>
                      <a:pPr algn="l" fontAlgn="b"/>
                      <a:r>
                        <a:rPr lang="fr-FR" sz="1200" u="none" strike="noStrike">
                          <a:effectLst/>
                        </a:rPr>
                        <a:t>ISF</a:t>
                      </a:r>
                      <a:endParaRPr lang="fr-FR" sz="1200" b="1" i="0" u="none" strike="noStrike">
                        <a:solidFill>
                          <a:srgbClr val="000000"/>
                        </a:solidFill>
                        <a:effectLst/>
                        <a:latin typeface="Arial"/>
                      </a:endParaRPr>
                    </a:p>
                  </a:txBody>
                  <a:tcPr marL="5901" marR="5901" marT="5901" marB="0" anchor="b"/>
                </a:tc>
                <a:tc>
                  <a:txBody>
                    <a:bodyPr/>
                    <a:lstStyle/>
                    <a:p>
                      <a:pPr algn="r" fontAlgn="b"/>
                      <a:r>
                        <a:rPr lang="fr-FR" sz="1200" u="none" strike="noStrike">
                          <a:effectLst/>
                        </a:rPr>
                        <a:t>5,2</a:t>
                      </a:r>
                      <a:endParaRPr lang="fr-FR" sz="1200" b="1" i="0" u="none" strike="noStrike">
                        <a:solidFill>
                          <a:srgbClr val="000000"/>
                        </a:solidFill>
                        <a:effectLst/>
                        <a:latin typeface="Arial"/>
                      </a:endParaRPr>
                    </a:p>
                  </a:txBody>
                  <a:tcPr marL="5901" marR="5901" marT="5901" marB="0" anchor="b"/>
                </a:tc>
              </a:tr>
              <a:tr h="236584">
                <a:tc>
                  <a:txBody>
                    <a:bodyPr/>
                    <a:lstStyle/>
                    <a:p>
                      <a:pPr algn="l" fontAlgn="b"/>
                      <a:r>
                        <a:rPr lang="fr-FR" sz="1400" b="1" u="none" strike="noStrike" dirty="0">
                          <a:effectLst/>
                        </a:rPr>
                        <a:t>taxe habitation</a:t>
                      </a:r>
                      <a:endParaRPr lang="fr-FR" sz="1400" b="1" i="0" u="none" strike="noStrike" dirty="0">
                        <a:solidFill>
                          <a:srgbClr val="000000"/>
                        </a:solidFill>
                        <a:effectLst/>
                        <a:latin typeface="Arial"/>
                      </a:endParaRPr>
                    </a:p>
                  </a:txBody>
                  <a:tcPr marL="5901" marR="5901" marT="5901" marB="0" anchor="b"/>
                </a:tc>
                <a:tc>
                  <a:txBody>
                    <a:bodyPr/>
                    <a:lstStyle/>
                    <a:p>
                      <a:pPr algn="r" fontAlgn="b"/>
                      <a:r>
                        <a:rPr lang="fr-FR" sz="1400" b="1" u="none" strike="noStrike" dirty="0">
                          <a:effectLst/>
                        </a:rPr>
                        <a:t>18,3</a:t>
                      </a:r>
                      <a:endParaRPr lang="fr-FR" sz="1400" b="1" i="0" u="none" strike="noStrike" dirty="0">
                        <a:solidFill>
                          <a:srgbClr val="000000"/>
                        </a:solidFill>
                        <a:effectLst/>
                        <a:latin typeface="Arial"/>
                      </a:endParaRPr>
                    </a:p>
                  </a:txBody>
                  <a:tcPr marL="5901" marR="5901" marT="5901" marB="0" anchor="b"/>
                </a:tc>
              </a:tr>
              <a:tr h="236584">
                <a:tc>
                  <a:txBody>
                    <a:bodyPr/>
                    <a:lstStyle/>
                    <a:p>
                      <a:pPr algn="l" fontAlgn="b"/>
                      <a:r>
                        <a:rPr lang="fr-FR" sz="1200" u="none" strike="noStrike">
                          <a:effectLst/>
                        </a:rPr>
                        <a:t>Droits mutation</a:t>
                      </a:r>
                      <a:endParaRPr lang="fr-FR" sz="1200" b="1" i="0" u="none" strike="noStrike">
                        <a:solidFill>
                          <a:srgbClr val="000000"/>
                        </a:solidFill>
                        <a:effectLst/>
                        <a:latin typeface="Arial"/>
                      </a:endParaRPr>
                    </a:p>
                  </a:txBody>
                  <a:tcPr marL="5901" marR="5901" marT="5901" marB="0" anchor="b"/>
                </a:tc>
                <a:tc>
                  <a:txBody>
                    <a:bodyPr/>
                    <a:lstStyle/>
                    <a:p>
                      <a:pPr algn="r" fontAlgn="b"/>
                      <a:r>
                        <a:rPr lang="fr-FR" sz="1200" u="none" strike="noStrike">
                          <a:effectLst/>
                        </a:rPr>
                        <a:t>12,2</a:t>
                      </a:r>
                      <a:endParaRPr lang="fr-FR" sz="1200" b="1" i="0" u="none" strike="noStrike">
                        <a:solidFill>
                          <a:srgbClr val="000000"/>
                        </a:solidFill>
                        <a:effectLst/>
                        <a:latin typeface="Arial"/>
                      </a:endParaRPr>
                    </a:p>
                  </a:txBody>
                  <a:tcPr marL="5901" marR="5901" marT="5901" marB="0" anchor="b"/>
                </a:tc>
              </a:tr>
              <a:tr h="243343">
                <a:tc>
                  <a:txBody>
                    <a:bodyPr/>
                    <a:lstStyle/>
                    <a:p>
                      <a:pPr algn="l" fontAlgn="b"/>
                      <a:r>
                        <a:rPr lang="fr-FR" sz="1200" u="none" strike="noStrike" dirty="0">
                          <a:effectLst/>
                        </a:rPr>
                        <a:t>type droits douane</a:t>
                      </a:r>
                      <a:endParaRPr lang="fr-FR" sz="1200" b="1" i="0" u="none" strike="noStrike" dirty="0">
                        <a:solidFill>
                          <a:srgbClr val="000000"/>
                        </a:solidFill>
                        <a:effectLst/>
                        <a:latin typeface="Arial"/>
                      </a:endParaRPr>
                    </a:p>
                  </a:txBody>
                  <a:tcPr marL="5901" marR="5901" marT="5901" marB="0" anchor="b"/>
                </a:tc>
                <a:tc>
                  <a:txBody>
                    <a:bodyPr/>
                    <a:lstStyle/>
                    <a:p>
                      <a:pPr algn="r" fontAlgn="b"/>
                      <a:r>
                        <a:rPr lang="fr-FR" sz="1200" u="none" strike="noStrike">
                          <a:effectLst/>
                        </a:rPr>
                        <a:t>2,7</a:t>
                      </a:r>
                      <a:endParaRPr lang="fr-FR" sz="1200" b="1" i="0" u="none" strike="noStrike">
                        <a:solidFill>
                          <a:srgbClr val="000000"/>
                        </a:solidFill>
                        <a:effectLst/>
                        <a:latin typeface="Arial"/>
                      </a:endParaRPr>
                    </a:p>
                  </a:txBody>
                  <a:tcPr marL="5901" marR="5901" marT="5901" marB="0" anchor="b"/>
                </a:tc>
              </a:tr>
              <a:tr h="168990">
                <a:tc>
                  <a:txBody>
                    <a:bodyPr/>
                    <a:lstStyle/>
                    <a:p>
                      <a:pPr algn="l" fontAlgn="b"/>
                      <a:r>
                        <a:rPr lang="fr-FR" sz="900" u="none" strike="noStrike" dirty="0" smtClean="0">
                          <a:effectLst/>
                        </a:rPr>
                        <a:t>Source TEF  </a:t>
                      </a:r>
                      <a:r>
                        <a:rPr lang="fr-FR" sz="900" u="none" strike="noStrike" dirty="0">
                          <a:effectLst/>
                        </a:rPr>
                        <a:t>INSEE</a:t>
                      </a:r>
                      <a:endParaRPr lang="fr-FR" sz="900" b="0" i="0" u="none" strike="noStrike" dirty="0">
                        <a:solidFill>
                          <a:srgbClr val="000000"/>
                        </a:solidFill>
                        <a:effectLst/>
                        <a:latin typeface="Arial"/>
                      </a:endParaRPr>
                    </a:p>
                  </a:txBody>
                  <a:tcPr marL="5901" marR="5901" marT="5901" marB="0" anchor="b"/>
                </a:tc>
                <a:tc>
                  <a:txBody>
                    <a:bodyPr/>
                    <a:lstStyle/>
                    <a:p>
                      <a:pPr algn="l" fontAlgn="b"/>
                      <a:endParaRPr lang="fr-FR" sz="700" b="0" i="0" u="none" strike="noStrike" dirty="0">
                        <a:solidFill>
                          <a:srgbClr val="000000"/>
                        </a:solidFill>
                        <a:effectLst/>
                        <a:latin typeface="Calibri"/>
                      </a:endParaRPr>
                    </a:p>
                  </a:txBody>
                  <a:tcPr marL="5901" marR="5901" marT="5901" marB="0" anchor="b"/>
                </a:tc>
              </a:tr>
            </a:tbl>
          </a:graphicData>
        </a:graphic>
      </p:graphicFrame>
    </p:spTree>
    <p:extLst>
      <p:ext uri="{BB962C8B-B14F-4D97-AF65-F5344CB8AC3E}">
        <p14:creationId xmlns:p14="http://schemas.microsoft.com/office/powerpoint/2010/main" val="2653106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1512168"/>
          </a:xfrm>
        </p:spPr>
        <p:txBody>
          <a:bodyPr>
            <a:normAutofit fontScale="90000"/>
          </a:bodyPr>
          <a:lstStyle/>
          <a:p>
            <a:pPr algn="l"/>
            <a:r>
              <a:rPr lang="fr-FR" sz="3600" b="1" dirty="0" smtClean="0"/>
              <a:t/>
            </a:r>
            <a:br>
              <a:rPr lang="fr-FR" sz="3600" b="1" dirty="0" smtClean="0"/>
            </a:br>
            <a:r>
              <a:rPr lang="fr-FR" sz="3600" b="1" dirty="0" smtClean="0"/>
              <a:t>      La structure du financement SP / Asso</a:t>
            </a:r>
            <a:br>
              <a:rPr lang="fr-FR" sz="3600" b="1" dirty="0" smtClean="0"/>
            </a:br>
            <a:r>
              <a:rPr lang="fr-FR" sz="2000" dirty="0" err="1" smtClean="0"/>
              <a:t>Asso</a:t>
            </a:r>
            <a:r>
              <a:rPr lang="fr-FR" sz="2000" dirty="0" smtClean="0"/>
              <a:t> : INSEE:« a</a:t>
            </a:r>
            <a:r>
              <a:rPr lang="fr-FR" sz="2000" b="1" dirty="0" smtClean="0"/>
              <a:t>dministrations </a:t>
            </a:r>
            <a:r>
              <a:rPr lang="fr-FR" sz="2000" b="1" dirty="0"/>
              <a:t>de sécurité </a:t>
            </a:r>
            <a:r>
              <a:rPr lang="fr-FR" sz="2000" b="1" dirty="0" smtClean="0"/>
              <a:t>sociale: </a:t>
            </a:r>
            <a:r>
              <a:rPr lang="fr-FR" sz="2000" dirty="0"/>
              <a:t>les hôpitaux et l’ensemble des régimes de Sécurité sociale (régimes généraux et </a:t>
            </a:r>
            <a:r>
              <a:rPr lang="fr-FR" sz="2000" dirty="0" smtClean="0"/>
              <a:t>spéciaux</a:t>
            </a:r>
            <a:r>
              <a:rPr lang="fr-FR" sz="2000" dirty="0"/>
              <a:t>) ainsi que les régimes </a:t>
            </a:r>
            <a:r>
              <a:rPr lang="fr-FR" sz="2000" dirty="0" smtClean="0"/>
              <a:t>de retraite </a:t>
            </a:r>
            <a:r>
              <a:rPr lang="fr-FR" sz="2000" dirty="0"/>
              <a:t>complémentaire et l’assurance </a:t>
            </a:r>
            <a:r>
              <a:rPr lang="fr-FR" sz="2000" dirty="0" smtClean="0"/>
              <a:t>chômage ». </a:t>
            </a:r>
            <a:br>
              <a:rPr lang="fr-FR" sz="2000" dirty="0" smtClean="0"/>
            </a:br>
            <a:r>
              <a:rPr lang="fr-FR" sz="2000" dirty="0" smtClean="0"/>
              <a:t>Remarque: l</a:t>
            </a:r>
            <a:r>
              <a:rPr lang="fr-FR" sz="2000" b="1" dirty="0" smtClean="0"/>
              <a:t>a Sécu tend à disparaître des </a:t>
            </a:r>
            <a:r>
              <a:rPr lang="fr-FR" sz="2000" b="1" dirty="0" err="1" smtClean="0"/>
              <a:t>stats</a:t>
            </a:r>
            <a:r>
              <a:rPr lang="fr-FR" sz="2000" b="1" dirty="0" smtClean="0"/>
              <a:t> des organismes officiels</a:t>
            </a:r>
            <a:r>
              <a:rPr lang="fr-FR" sz="3600" b="1" dirty="0"/>
              <a:t/>
            </a:r>
            <a:br>
              <a:rPr lang="fr-FR" sz="3600" b="1" dirty="0"/>
            </a:br>
            <a:endParaRPr lang="fr-FR" sz="3600" b="1" dirty="0"/>
          </a:p>
        </p:txBody>
      </p:sp>
      <p:sp>
        <p:nvSpPr>
          <p:cNvPr id="3" name="Espace réservé du contenu 2"/>
          <p:cNvSpPr>
            <a:spLocks noGrp="1"/>
          </p:cNvSpPr>
          <p:nvPr>
            <p:ph idx="1"/>
          </p:nvPr>
        </p:nvSpPr>
        <p:spPr>
          <a:xfrm>
            <a:off x="683568" y="2204864"/>
            <a:ext cx="8229600" cy="3949899"/>
          </a:xfrm>
        </p:spPr>
        <p:txBody>
          <a:bodyPr>
            <a:normAutofit/>
          </a:bodyPr>
          <a:lstStyle/>
          <a:p>
            <a:r>
              <a:rPr lang="fr-FR" sz="2000" b="1" dirty="0" smtClean="0">
                <a:solidFill>
                  <a:srgbClr val="FF0000"/>
                </a:solidFill>
              </a:rPr>
              <a:t>PIB : 2200 Md </a:t>
            </a:r>
            <a:r>
              <a:rPr lang="fr-FR" sz="2000" dirty="0" smtClean="0"/>
              <a:t> </a:t>
            </a:r>
          </a:p>
          <a:p>
            <a:r>
              <a:rPr lang="fr-FR" sz="2000" dirty="0" smtClean="0"/>
              <a:t>Faible PIB: la </a:t>
            </a:r>
            <a:r>
              <a:rPr lang="fr-FR" sz="2000" dirty="0" smtClean="0">
                <a:solidFill>
                  <a:srgbClr val="FF0000"/>
                </a:solidFill>
              </a:rPr>
              <a:t>France est 11</a:t>
            </a:r>
            <a:r>
              <a:rPr lang="fr-FR" sz="2000" baseline="30000" dirty="0" smtClean="0">
                <a:solidFill>
                  <a:srgbClr val="FF0000"/>
                </a:solidFill>
              </a:rPr>
              <a:t>ème</a:t>
            </a:r>
            <a:r>
              <a:rPr lang="fr-FR" sz="2000" dirty="0" smtClean="0">
                <a:solidFill>
                  <a:srgbClr val="FF0000"/>
                </a:solidFill>
              </a:rPr>
              <a:t> en PIB / habitant</a:t>
            </a:r>
          </a:p>
          <a:p>
            <a:r>
              <a:rPr lang="fr-FR" sz="2000" b="1" dirty="0" smtClean="0">
                <a:solidFill>
                  <a:srgbClr val="FF0000"/>
                </a:solidFill>
              </a:rPr>
              <a:t>Dépenses « publiques</a:t>
            </a:r>
            <a:r>
              <a:rPr lang="fr-FR" sz="2000" dirty="0" smtClean="0"/>
              <a:t> » (définition européenne – débat -) : </a:t>
            </a:r>
            <a:r>
              <a:rPr lang="fr-FR" sz="2000" b="1" dirty="0" smtClean="0">
                <a:solidFill>
                  <a:srgbClr val="FF0000"/>
                </a:solidFill>
              </a:rPr>
              <a:t>1200 Md </a:t>
            </a:r>
            <a:r>
              <a:rPr lang="fr-FR" sz="2000" b="1" dirty="0" smtClean="0"/>
              <a:t>(57% du PIB, l’épouvantail à la télé)</a:t>
            </a:r>
          </a:p>
          <a:p>
            <a:r>
              <a:rPr lang="fr-FR" sz="2000" dirty="0" smtClean="0"/>
              <a:t>Financement principal </a:t>
            </a:r>
            <a:r>
              <a:rPr lang="fr-FR" sz="2000" b="1" dirty="0" smtClean="0"/>
              <a:t>« prélèvements obligatoires » 44,5 % du PIB</a:t>
            </a:r>
            <a:r>
              <a:rPr lang="fr-FR" sz="2000" dirty="0" smtClean="0"/>
              <a:t>: </a:t>
            </a:r>
            <a:r>
              <a:rPr lang="fr-FR" sz="2000" b="1" dirty="0" smtClean="0">
                <a:solidFill>
                  <a:srgbClr val="FF0000"/>
                </a:solidFill>
              </a:rPr>
              <a:t>impôts et cotisations  sociales 1000 Md</a:t>
            </a:r>
            <a:r>
              <a:rPr lang="fr-FR" sz="2000" dirty="0" smtClean="0"/>
              <a:t>, déficit / emprunt 70 Md </a:t>
            </a:r>
          </a:p>
          <a:p>
            <a:r>
              <a:rPr lang="fr-FR" sz="2000" dirty="0" smtClean="0"/>
              <a:t>Les </a:t>
            </a:r>
            <a:r>
              <a:rPr lang="fr-FR" sz="2000" b="1" dirty="0" smtClean="0">
                <a:solidFill>
                  <a:srgbClr val="FF0000"/>
                </a:solidFill>
              </a:rPr>
              <a:t>1000 Md c’est 600 Md d’impôts </a:t>
            </a:r>
            <a:r>
              <a:rPr lang="fr-FR" sz="2000" dirty="0" smtClean="0"/>
              <a:t>– 27 % du PIB, </a:t>
            </a:r>
            <a:r>
              <a:rPr lang="fr-FR" sz="2000" b="1" dirty="0" smtClean="0">
                <a:solidFill>
                  <a:srgbClr val="FF0000"/>
                </a:solidFill>
              </a:rPr>
              <a:t>400 Md de cotisations sociales qui sont du salaire socialisé</a:t>
            </a:r>
            <a:endParaRPr lang="fr-FR" sz="2000" b="1" dirty="0">
              <a:solidFill>
                <a:srgbClr val="FF0000"/>
              </a:solidFill>
            </a:endParaRPr>
          </a:p>
        </p:txBody>
      </p:sp>
      <p:sp>
        <p:nvSpPr>
          <p:cNvPr id="4" name="Espace réservé du pied de page 3"/>
          <p:cNvSpPr>
            <a:spLocks noGrp="1"/>
          </p:cNvSpPr>
          <p:nvPr>
            <p:ph type="ftr" sz="quarter" idx="11"/>
          </p:nvPr>
        </p:nvSpPr>
        <p:spPr/>
        <p:txBody>
          <a:bodyPr/>
          <a:lstStyle/>
          <a:p>
            <a:r>
              <a:rPr lang="fr-FR" dirty="0" smtClean="0"/>
              <a:t>ATTAC</a:t>
            </a:r>
            <a:endParaRPr lang="fr-FR" dirty="0"/>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16</a:t>
            </a:fld>
            <a:endParaRPr lang="fr-FR"/>
          </a:p>
        </p:txBody>
      </p:sp>
    </p:spTree>
    <p:extLst>
      <p:ext uri="{BB962C8B-B14F-4D97-AF65-F5344CB8AC3E}">
        <p14:creationId xmlns:p14="http://schemas.microsoft.com/office/powerpoint/2010/main" val="1807673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648072"/>
          </a:xfrm>
        </p:spPr>
        <p:txBody>
          <a:bodyPr>
            <a:normAutofit/>
          </a:bodyPr>
          <a:lstStyle/>
          <a:p>
            <a:r>
              <a:rPr lang="fr-FR" sz="3600" b="1" dirty="0" smtClean="0"/>
              <a:t>Pistes de financement SP, Sécu</a:t>
            </a:r>
            <a:endParaRPr lang="fr-FR" sz="3600" b="1" dirty="0"/>
          </a:p>
        </p:txBody>
      </p:sp>
      <p:sp>
        <p:nvSpPr>
          <p:cNvPr id="3" name="Espace réservé du contenu 2"/>
          <p:cNvSpPr>
            <a:spLocks noGrp="1"/>
          </p:cNvSpPr>
          <p:nvPr>
            <p:ph idx="1"/>
          </p:nvPr>
        </p:nvSpPr>
        <p:spPr>
          <a:xfrm>
            <a:off x="457200" y="1268760"/>
            <a:ext cx="8229600" cy="4857403"/>
          </a:xfrm>
        </p:spPr>
        <p:txBody>
          <a:bodyPr>
            <a:normAutofit/>
          </a:bodyPr>
          <a:lstStyle/>
          <a:p>
            <a:r>
              <a:rPr lang="fr-FR" sz="2000" b="1" dirty="0" smtClean="0">
                <a:solidFill>
                  <a:srgbClr val="FF0000"/>
                </a:solidFill>
              </a:rPr>
              <a:t>Croissance / emploi </a:t>
            </a:r>
            <a:r>
              <a:rPr lang="fr-FR" sz="2000" dirty="0" smtClean="0"/>
              <a:t>(besoins sociaux, écologiques…). </a:t>
            </a:r>
            <a:r>
              <a:rPr lang="fr-FR" sz="2000" dirty="0" smtClean="0">
                <a:solidFill>
                  <a:srgbClr val="0070C0"/>
                </a:solidFill>
              </a:rPr>
              <a:t>1 point = 10 Md, SP 6Md ; Asso 4 Md</a:t>
            </a:r>
            <a:r>
              <a:rPr lang="fr-FR" sz="2000" dirty="0" smtClean="0"/>
              <a:t>.  Avec la désindustrialisation, la crise et sa gestion calamiteuse… il  manque 8 à 10 points</a:t>
            </a:r>
          </a:p>
          <a:p>
            <a:r>
              <a:rPr lang="fr-FR" sz="2000" b="1" dirty="0" smtClean="0">
                <a:solidFill>
                  <a:srgbClr val="FF0000"/>
                </a:solidFill>
              </a:rPr>
              <a:t>Lutte contre la fraude </a:t>
            </a:r>
            <a:r>
              <a:rPr lang="fr-FR" sz="2000" dirty="0" smtClean="0"/>
              <a:t>(70 SP, 20 Sécu)</a:t>
            </a:r>
          </a:p>
          <a:p>
            <a:r>
              <a:rPr lang="fr-FR" sz="2000" b="1" dirty="0" smtClean="0">
                <a:solidFill>
                  <a:srgbClr val="FF0000"/>
                </a:solidFill>
              </a:rPr>
              <a:t>Augmentation des salaires, égalité femmes – hommes</a:t>
            </a:r>
            <a:r>
              <a:rPr lang="fr-FR" sz="2000" dirty="0" smtClean="0"/>
              <a:t>: 1 point = SP:  + ou – 7 Md d’impôts; Asso + ou – 5 Md (« rigueur » 1983 = 7 points) </a:t>
            </a:r>
          </a:p>
          <a:p>
            <a:r>
              <a:rPr lang="fr-FR" sz="2000" b="1" dirty="0" smtClean="0">
                <a:solidFill>
                  <a:srgbClr val="FF0000"/>
                </a:solidFill>
              </a:rPr>
              <a:t>Sécu: suppression des exos et exemptions </a:t>
            </a:r>
            <a:r>
              <a:rPr lang="fr-FR" sz="2000" dirty="0" smtClean="0"/>
              <a:t>de cotisations sociales patronales: 45 Md</a:t>
            </a:r>
          </a:p>
          <a:p>
            <a:r>
              <a:rPr lang="fr-FR" sz="2000" b="1" dirty="0" smtClean="0">
                <a:solidFill>
                  <a:srgbClr val="FF0000"/>
                </a:solidFill>
              </a:rPr>
              <a:t>Sécu: souffrance au travail </a:t>
            </a:r>
            <a:r>
              <a:rPr lang="fr-FR" sz="2000" dirty="0" smtClean="0"/>
              <a:t>estimée à 80 Md </a:t>
            </a:r>
          </a:p>
          <a:p>
            <a:r>
              <a:rPr lang="fr-FR" sz="2000" b="1" dirty="0" smtClean="0">
                <a:solidFill>
                  <a:srgbClr val="FF0000"/>
                </a:solidFill>
              </a:rPr>
              <a:t>Taxation des revenus financiers </a:t>
            </a:r>
            <a:r>
              <a:rPr lang="fr-FR" sz="2000" dirty="0" smtClean="0"/>
              <a:t>(coût du capital 300 Md) : potentiel en dizaines de milliards</a:t>
            </a:r>
          </a:p>
          <a:p>
            <a:r>
              <a:rPr lang="fr-FR" sz="2000" b="1" dirty="0" smtClean="0">
                <a:solidFill>
                  <a:srgbClr val="FF0000"/>
                </a:solidFill>
              </a:rPr>
              <a:t>Suppression des complémentaires</a:t>
            </a:r>
            <a:r>
              <a:rPr lang="fr-FR" sz="2000" dirty="0" smtClean="0"/>
              <a:t>: 6 Md , </a:t>
            </a:r>
            <a:r>
              <a:rPr lang="fr-FR" sz="2000" b="1" dirty="0" smtClean="0">
                <a:solidFill>
                  <a:srgbClr val="FF0000"/>
                </a:solidFill>
              </a:rPr>
              <a:t>Pole public médicament</a:t>
            </a:r>
            <a:r>
              <a:rPr lang="fr-FR" sz="2000" dirty="0" smtClean="0"/>
              <a:t>…</a:t>
            </a:r>
          </a:p>
          <a:p>
            <a:endParaRPr lang="fr-FR" dirty="0"/>
          </a:p>
        </p:txBody>
      </p:sp>
      <p:sp>
        <p:nvSpPr>
          <p:cNvPr id="4" name="Espace réservé du pied de page 3"/>
          <p:cNvSpPr>
            <a:spLocks noGrp="1"/>
          </p:cNvSpPr>
          <p:nvPr>
            <p:ph type="ftr" sz="quarter" idx="11"/>
          </p:nvPr>
        </p:nvSpPr>
        <p:spPr/>
        <p:txBody>
          <a:bodyPr/>
          <a:lstStyle/>
          <a:p>
            <a:r>
              <a:rPr lang="fr-FR" dirty="0" smtClean="0"/>
              <a:t>ATTAC</a:t>
            </a:r>
            <a:endParaRPr lang="fr-FR" dirty="0"/>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17</a:t>
            </a:fld>
            <a:endParaRPr lang="fr-FR"/>
          </a:p>
        </p:txBody>
      </p:sp>
    </p:spTree>
    <p:extLst>
      <p:ext uri="{BB962C8B-B14F-4D97-AF65-F5344CB8AC3E}">
        <p14:creationId xmlns:p14="http://schemas.microsoft.com/office/powerpoint/2010/main" val="1821274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54162"/>
          </a:xfrm>
        </p:spPr>
        <p:txBody>
          <a:bodyPr>
            <a:normAutofit fontScale="90000"/>
          </a:bodyPr>
          <a:lstStyle/>
          <a:p>
            <a:r>
              <a:rPr lang="fr-FR" b="1" dirty="0" smtClean="0"/>
              <a:t>Vers la Sécurité Sociale du XXIème siècle, vers le 100% Sécu</a:t>
            </a:r>
            <a:endParaRPr lang="fr-FR" b="1" dirty="0"/>
          </a:p>
        </p:txBody>
      </p:sp>
      <p:sp>
        <p:nvSpPr>
          <p:cNvPr id="3" name="Espace réservé du contenu 2"/>
          <p:cNvSpPr>
            <a:spLocks noGrp="1"/>
          </p:cNvSpPr>
          <p:nvPr>
            <p:ph idx="1"/>
          </p:nvPr>
        </p:nvSpPr>
        <p:spPr>
          <a:xfrm>
            <a:off x="467544" y="1916832"/>
            <a:ext cx="8229600" cy="4237931"/>
          </a:xfrm>
        </p:spPr>
        <p:txBody>
          <a:bodyPr>
            <a:normAutofit fontScale="92500" lnSpcReduction="20000"/>
          </a:bodyPr>
          <a:lstStyle/>
          <a:p>
            <a:r>
              <a:rPr lang="fr-FR" b="1" dirty="0" smtClean="0">
                <a:solidFill>
                  <a:srgbClr val="FF0000"/>
                </a:solidFill>
              </a:rPr>
              <a:t>Si on veut garder </a:t>
            </a:r>
            <a:r>
              <a:rPr lang="fr-FR" b="1" dirty="0" smtClean="0">
                <a:solidFill>
                  <a:srgbClr val="0070C0"/>
                </a:solidFill>
              </a:rPr>
              <a:t>notre</a:t>
            </a:r>
            <a:r>
              <a:rPr lang="fr-FR" b="1" dirty="0" smtClean="0">
                <a:solidFill>
                  <a:srgbClr val="FF0000"/>
                </a:solidFill>
              </a:rPr>
              <a:t> </a:t>
            </a:r>
            <a:r>
              <a:rPr lang="fr-FR" b="1" dirty="0" smtClean="0">
                <a:solidFill>
                  <a:srgbClr val="0070C0"/>
                </a:solidFill>
              </a:rPr>
              <a:t>Sécurité Sociale </a:t>
            </a:r>
            <a:r>
              <a:rPr lang="fr-FR" b="1" dirty="0" smtClean="0">
                <a:solidFill>
                  <a:srgbClr val="FF0000"/>
                </a:solidFill>
              </a:rPr>
              <a:t>contre la menace de scission – destruction, si on veut une protection sociale digne du XXIème siècle, si on veut les </a:t>
            </a:r>
            <a:r>
              <a:rPr lang="fr-FR" b="1" dirty="0" smtClean="0">
                <a:solidFill>
                  <a:srgbClr val="0070C0"/>
                </a:solidFill>
              </a:rPr>
              <a:t>services publics </a:t>
            </a:r>
            <a:r>
              <a:rPr lang="fr-FR" b="1" dirty="0" smtClean="0">
                <a:solidFill>
                  <a:srgbClr val="FF0000"/>
                </a:solidFill>
              </a:rPr>
              <a:t>du XXIème siècle…il va falloir se battre…</a:t>
            </a:r>
          </a:p>
          <a:p>
            <a:pPr marL="400050" lvl="1" indent="0">
              <a:buNone/>
            </a:pPr>
            <a:r>
              <a:rPr lang="fr-FR" dirty="0" smtClean="0"/>
              <a:t>…y compris contre nos « amis: </a:t>
            </a:r>
          </a:p>
          <a:p>
            <a:pPr marL="400050" lvl="1" indent="0">
              <a:buNone/>
            </a:pPr>
            <a:r>
              <a:rPr lang="fr-FR" b="1" dirty="0" smtClean="0"/>
              <a:t>M </a:t>
            </a:r>
            <a:r>
              <a:rPr lang="fr-FR" b="1" dirty="0" err="1" smtClean="0"/>
              <a:t>Hirsch</a:t>
            </a:r>
            <a:r>
              <a:rPr lang="fr-FR" dirty="0" smtClean="0"/>
              <a:t>: </a:t>
            </a:r>
            <a:r>
              <a:rPr lang="fr-FR" i="1" dirty="0" smtClean="0"/>
              <a:t>«  Je ne suis jamais gêné pour faire des déclarations d’amour à la fonction publique. »</a:t>
            </a:r>
          </a:p>
          <a:p>
            <a:pPr marL="400050" lvl="1" indent="0">
              <a:buNone/>
            </a:pPr>
            <a:r>
              <a:rPr lang="fr-FR" b="1" dirty="0" smtClean="0"/>
              <a:t>La ministre A Girardin</a:t>
            </a:r>
            <a:r>
              <a:rPr lang="fr-FR" dirty="0" smtClean="0"/>
              <a:t>: » </a:t>
            </a:r>
            <a:r>
              <a:rPr lang="fr-FR" i="1" dirty="0" smtClean="0"/>
              <a:t>je ne cesse de rappeler que les services publics sont le patrimoine de ceux qui n’en ont pas «  </a:t>
            </a:r>
          </a:p>
        </p:txBody>
      </p:sp>
      <p:sp>
        <p:nvSpPr>
          <p:cNvPr id="4" name="Espace réservé du pied de page 3"/>
          <p:cNvSpPr>
            <a:spLocks noGrp="1"/>
          </p:cNvSpPr>
          <p:nvPr>
            <p:ph type="ftr" sz="quarter" idx="11"/>
          </p:nvPr>
        </p:nvSpPr>
        <p:spPr/>
        <p:txBody>
          <a:bodyPr/>
          <a:lstStyle/>
          <a:p>
            <a:r>
              <a:rPr lang="fr-FR" smtClean="0"/>
              <a:t>Vers le 100 % Sécu</a:t>
            </a:r>
            <a:endParaRPr lang="fr-FR"/>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18</a:t>
            </a:fld>
            <a:endParaRPr lang="fr-FR"/>
          </a:p>
        </p:txBody>
      </p:sp>
    </p:spTree>
    <p:extLst>
      <p:ext uri="{BB962C8B-B14F-4D97-AF65-F5344CB8AC3E}">
        <p14:creationId xmlns:p14="http://schemas.microsoft.com/office/powerpoint/2010/main" val="2726008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normAutofit fontScale="90000"/>
          </a:bodyPr>
          <a:lstStyle/>
          <a:p>
            <a:r>
              <a:rPr lang="fr-FR" sz="3600" b="1" dirty="0" smtClean="0">
                <a:solidFill>
                  <a:srgbClr val="FF0000"/>
                </a:solidFill>
              </a:rPr>
              <a:t>De la démocratie sociale à la « gouvernance » </a:t>
            </a:r>
            <a:endParaRPr lang="fr-FR" sz="3600" b="1" dirty="0">
              <a:solidFill>
                <a:srgbClr val="FF0000"/>
              </a:solidFill>
            </a:endParaRPr>
          </a:p>
        </p:txBody>
      </p:sp>
      <p:sp>
        <p:nvSpPr>
          <p:cNvPr id="3" name="Espace réservé du contenu 2"/>
          <p:cNvSpPr>
            <a:spLocks noGrp="1"/>
          </p:cNvSpPr>
          <p:nvPr>
            <p:ph idx="1"/>
          </p:nvPr>
        </p:nvSpPr>
        <p:spPr>
          <a:xfrm>
            <a:off x="457200" y="1196752"/>
            <a:ext cx="8229600" cy="4968552"/>
          </a:xfrm>
        </p:spPr>
        <p:txBody>
          <a:bodyPr>
            <a:normAutofit fontScale="77500" lnSpcReduction="20000"/>
          </a:bodyPr>
          <a:lstStyle/>
          <a:p>
            <a:pPr marL="0" indent="0" algn="ctr">
              <a:buNone/>
            </a:pPr>
            <a:r>
              <a:rPr lang="fr-FR" b="1" dirty="0" smtClean="0"/>
              <a:t>1945 – 1967: démocratie sociale</a:t>
            </a:r>
          </a:p>
          <a:p>
            <a:r>
              <a:rPr lang="fr-FR" dirty="0" smtClean="0"/>
              <a:t>1947 – 1962: cotisation -&gt; majorité de </a:t>
            </a:r>
            <a:r>
              <a:rPr lang="fr-FR" dirty="0" smtClean="0">
                <a:solidFill>
                  <a:srgbClr val="FF0000"/>
                </a:solidFill>
              </a:rPr>
              <a:t>3 / 4 </a:t>
            </a:r>
            <a:r>
              <a:rPr lang="fr-FR" dirty="0" smtClean="0"/>
              <a:t>des représentants des salariés au CA de la Sécurité Sociale</a:t>
            </a:r>
          </a:p>
          <a:p>
            <a:r>
              <a:rPr lang="fr-FR" dirty="0" smtClean="0"/>
              <a:t>1958: remboursements de </a:t>
            </a:r>
            <a:r>
              <a:rPr lang="fr-FR" b="1" dirty="0" smtClean="0">
                <a:solidFill>
                  <a:srgbClr val="FF0000"/>
                </a:solidFill>
              </a:rPr>
              <a:t>80 à 70%, vignette des vieux…</a:t>
            </a:r>
          </a:p>
          <a:p>
            <a:pPr marL="400050" lvl="1" indent="0" algn="ctr">
              <a:buNone/>
            </a:pPr>
            <a:r>
              <a:rPr lang="fr-FR" b="1" dirty="0" smtClean="0"/>
              <a:t>De Gaulle: 1967 – 1996: paritarisme </a:t>
            </a:r>
          </a:p>
          <a:p>
            <a:r>
              <a:rPr lang="fr-FR" dirty="0"/>
              <a:t>E</a:t>
            </a:r>
            <a:r>
              <a:rPr lang="fr-FR" dirty="0" smtClean="0"/>
              <a:t>galité en nombre de représentants des patrons et des syndicats -&gt; </a:t>
            </a:r>
            <a:r>
              <a:rPr lang="fr-FR" dirty="0" smtClean="0">
                <a:solidFill>
                  <a:srgbClr val="0070C0"/>
                </a:solidFill>
              </a:rPr>
              <a:t>majorité de fait au patronat </a:t>
            </a:r>
          </a:p>
          <a:p>
            <a:pPr>
              <a:buFont typeface="Wingdings" panose="05000000000000000000" pitchFamily="2" charset="2"/>
              <a:buChar char="Ø"/>
            </a:pPr>
            <a:r>
              <a:rPr lang="fr-FR" b="1" dirty="0" smtClean="0">
                <a:solidFill>
                  <a:srgbClr val="FF0000"/>
                </a:solidFill>
              </a:rPr>
              <a:t>De Gaulle : </a:t>
            </a:r>
            <a:r>
              <a:rPr lang="fr-FR" b="1" u="sng" dirty="0" smtClean="0">
                <a:solidFill>
                  <a:srgbClr val="FF0000"/>
                </a:solidFill>
              </a:rPr>
              <a:t>création de 4 branches </a:t>
            </a:r>
            <a:r>
              <a:rPr lang="fr-FR" b="1" dirty="0" smtClean="0">
                <a:solidFill>
                  <a:srgbClr val="FF0000"/>
                </a:solidFill>
              </a:rPr>
              <a:t>fragilisant la Sécu</a:t>
            </a:r>
          </a:p>
          <a:p>
            <a:pPr>
              <a:buFont typeface="Wingdings" panose="05000000000000000000" pitchFamily="2" charset="2"/>
              <a:buChar char="Ø"/>
            </a:pPr>
            <a:r>
              <a:rPr lang="fr-FR" dirty="0" smtClean="0"/>
              <a:t>1971: </a:t>
            </a:r>
            <a:r>
              <a:rPr lang="fr-FR" b="1" dirty="0" smtClean="0">
                <a:solidFill>
                  <a:srgbClr val="0070C0"/>
                </a:solidFill>
              </a:rPr>
              <a:t>numerus clausus -&gt; déserts médicaux</a:t>
            </a:r>
          </a:p>
          <a:p>
            <a:pPr>
              <a:buFont typeface="Wingdings" panose="05000000000000000000" pitchFamily="2" charset="2"/>
              <a:buChar char="Ø"/>
            </a:pPr>
            <a:r>
              <a:rPr lang="fr-FR" dirty="0" smtClean="0"/>
              <a:t>1983: prix de journée -&gt; </a:t>
            </a:r>
            <a:r>
              <a:rPr lang="fr-FR" b="1" dirty="0" smtClean="0">
                <a:solidFill>
                  <a:srgbClr val="FF0000"/>
                </a:solidFill>
              </a:rPr>
              <a:t>forfait</a:t>
            </a:r>
            <a:r>
              <a:rPr lang="fr-FR" dirty="0" smtClean="0">
                <a:solidFill>
                  <a:srgbClr val="FF0000"/>
                </a:solidFill>
              </a:rPr>
              <a:t> </a:t>
            </a:r>
            <a:r>
              <a:rPr lang="fr-FR" dirty="0" smtClean="0"/>
              <a:t>global; Forfait hospitalier</a:t>
            </a:r>
          </a:p>
          <a:p>
            <a:pPr>
              <a:buFont typeface="Wingdings" panose="05000000000000000000" pitchFamily="2" charset="2"/>
              <a:buChar char="Ø"/>
            </a:pPr>
            <a:r>
              <a:rPr lang="fr-FR" dirty="0" smtClean="0"/>
              <a:t>1987: </a:t>
            </a:r>
            <a:r>
              <a:rPr lang="fr-FR" dirty="0" smtClean="0">
                <a:solidFill>
                  <a:srgbClr val="FF0000"/>
                </a:solidFill>
              </a:rPr>
              <a:t>diminution remboursements</a:t>
            </a:r>
            <a:r>
              <a:rPr lang="fr-FR" dirty="0" smtClean="0"/>
              <a:t>, augmentation forfait hospitalier (+ </a:t>
            </a:r>
            <a:r>
              <a:rPr lang="fr-FR" b="1" dirty="0" smtClean="0">
                <a:solidFill>
                  <a:srgbClr val="FF0000"/>
                </a:solidFill>
              </a:rPr>
              <a:t>désindexation pensions / salaire</a:t>
            </a:r>
            <a:r>
              <a:rPr lang="fr-FR" dirty="0" smtClean="0"/>
              <a:t>)</a:t>
            </a:r>
          </a:p>
          <a:p>
            <a:pPr>
              <a:buFont typeface="Wingdings" panose="05000000000000000000" pitchFamily="2" charset="2"/>
              <a:buChar char="Ø"/>
            </a:pPr>
            <a:r>
              <a:rPr lang="fr-FR" b="1" dirty="0" smtClean="0"/>
              <a:t>1991: </a:t>
            </a:r>
            <a:r>
              <a:rPr lang="fr-FR" b="1" u="sng" dirty="0" smtClean="0">
                <a:solidFill>
                  <a:srgbClr val="FF0000"/>
                </a:solidFill>
              </a:rPr>
              <a:t>CSG </a:t>
            </a:r>
            <a:r>
              <a:rPr lang="fr-FR" dirty="0" smtClean="0"/>
              <a:t>; 1992 Maastricht; 1994: </a:t>
            </a:r>
            <a:r>
              <a:rPr lang="fr-FR" b="1" dirty="0" smtClean="0">
                <a:solidFill>
                  <a:srgbClr val="FF0000"/>
                </a:solidFill>
              </a:rPr>
              <a:t>Banque mondiale </a:t>
            </a:r>
          </a:p>
          <a:p>
            <a:pPr marL="0" indent="0" algn="ctr">
              <a:buNone/>
            </a:pPr>
            <a:endParaRPr lang="fr-FR" dirty="0"/>
          </a:p>
        </p:txBody>
      </p:sp>
      <p:sp>
        <p:nvSpPr>
          <p:cNvPr id="4" name="Espace réservé du pied de page 3"/>
          <p:cNvSpPr>
            <a:spLocks noGrp="1"/>
          </p:cNvSpPr>
          <p:nvPr>
            <p:ph type="ftr" sz="quarter" idx="11"/>
          </p:nvPr>
        </p:nvSpPr>
        <p:spPr/>
        <p:txBody>
          <a:bodyPr/>
          <a:lstStyle/>
          <a:p>
            <a:r>
              <a:rPr lang="fr-FR" dirty="0" smtClean="0"/>
              <a:t>Ruffec</a:t>
            </a:r>
            <a:endParaRPr lang="fr-FR" dirty="0"/>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19</a:t>
            </a:fld>
            <a:endParaRPr lang="fr-FR"/>
          </a:p>
        </p:txBody>
      </p:sp>
    </p:spTree>
    <p:extLst>
      <p:ext uri="{BB962C8B-B14F-4D97-AF65-F5344CB8AC3E}">
        <p14:creationId xmlns:p14="http://schemas.microsoft.com/office/powerpoint/2010/main" val="3135037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rgbClr val="0070C0"/>
                </a:solidFill>
              </a:rPr>
              <a:t>Beaucoup de réformes… </a:t>
            </a:r>
            <a:endParaRPr lang="fr-FR" sz="3600" b="1" dirty="0">
              <a:solidFill>
                <a:srgbClr val="0070C0"/>
              </a:solidFill>
            </a:endParaRPr>
          </a:p>
        </p:txBody>
      </p:sp>
      <p:sp>
        <p:nvSpPr>
          <p:cNvPr id="3" name="Espace réservé du contenu 2"/>
          <p:cNvSpPr>
            <a:spLocks noGrp="1"/>
          </p:cNvSpPr>
          <p:nvPr>
            <p:ph idx="1"/>
          </p:nvPr>
        </p:nvSpPr>
        <p:spPr>
          <a:xfrm>
            <a:off x="457200" y="1484784"/>
            <a:ext cx="8229600" cy="4641379"/>
          </a:xfrm>
        </p:spPr>
        <p:txBody>
          <a:bodyPr>
            <a:normAutofit/>
          </a:bodyPr>
          <a:lstStyle/>
          <a:p>
            <a:pPr marL="0" indent="0" algn="ctr">
              <a:buNone/>
            </a:pPr>
            <a:r>
              <a:rPr lang="fr-FR" sz="2800" dirty="0" smtClean="0">
                <a:solidFill>
                  <a:srgbClr val="FF0000"/>
                </a:solidFill>
              </a:rPr>
              <a:t>…</a:t>
            </a:r>
            <a:r>
              <a:rPr lang="fr-FR" sz="2800" b="1" dirty="0" smtClean="0">
                <a:solidFill>
                  <a:srgbClr val="7030A0"/>
                </a:solidFill>
              </a:rPr>
              <a:t>mais la Sécu et </a:t>
            </a:r>
            <a:r>
              <a:rPr lang="fr-FR" sz="2800" b="1" u="sng" dirty="0" smtClean="0">
                <a:solidFill>
                  <a:srgbClr val="7030A0"/>
                </a:solidFill>
              </a:rPr>
              <a:t>ses 4 branches </a:t>
            </a:r>
            <a:r>
              <a:rPr lang="fr-FR" sz="2800" b="1" dirty="0" smtClean="0">
                <a:solidFill>
                  <a:srgbClr val="7030A0"/>
                </a:solidFill>
              </a:rPr>
              <a:t>est encore debout</a:t>
            </a:r>
            <a:r>
              <a:rPr lang="fr-FR" sz="2800" dirty="0" smtClean="0"/>
              <a:t>: </a:t>
            </a:r>
          </a:p>
          <a:p>
            <a:pPr>
              <a:buFont typeface="Wingdings" panose="05000000000000000000" pitchFamily="2" charset="2"/>
              <a:buChar char="§"/>
            </a:pPr>
            <a:r>
              <a:rPr lang="fr-FR" sz="2400" dirty="0" smtClean="0"/>
              <a:t>elle rembourse </a:t>
            </a:r>
            <a:r>
              <a:rPr lang="fr-FR" sz="2400" b="1" u="sng" dirty="0" smtClean="0">
                <a:solidFill>
                  <a:srgbClr val="FF0000"/>
                </a:solidFill>
              </a:rPr>
              <a:t>77 % des soins </a:t>
            </a:r>
            <a:r>
              <a:rPr lang="fr-FR" sz="2400" dirty="0" smtClean="0"/>
              <a:t>- </a:t>
            </a:r>
            <a:r>
              <a:rPr lang="fr-FR" sz="2400" b="1" dirty="0" smtClean="0">
                <a:solidFill>
                  <a:srgbClr val="00B0F0"/>
                </a:solidFill>
              </a:rPr>
              <a:t>et non 50 % -</a:t>
            </a:r>
          </a:p>
          <a:p>
            <a:pPr>
              <a:buFont typeface="Wingdings" panose="05000000000000000000" pitchFamily="2" charset="2"/>
              <a:buChar char="§"/>
            </a:pPr>
            <a:r>
              <a:rPr lang="fr-FR" sz="2400" dirty="0" smtClean="0"/>
              <a:t>verse des </a:t>
            </a:r>
            <a:r>
              <a:rPr lang="fr-FR" sz="2400" b="1" u="sng" dirty="0" smtClean="0">
                <a:solidFill>
                  <a:srgbClr val="FF0000"/>
                </a:solidFill>
              </a:rPr>
              <a:t>retraites </a:t>
            </a:r>
          </a:p>
          <a:p>
            <a:pPr>
              <a:buFont typeface="Wingdings" panose="05000000000000000000" pitchFamily="2" charset="2"/>
              <a:buChar char="§"/>
            </a:pPr>
            <a:r>
              <a:rPr lang="fr-FR" sz="2400" dirty="0" smtClean="0"/>
              <a:t>des </a:t>
            </a:r>
            <a:r>
              <a:rPr lang="fr-FR" sz="2400" b="1" u="sng" dirty="0" smtClean="0">
                <a:solidFill>
                  <a:srgbClr val="FF0000"/>
                </a:solidFill>
              </a:rPr>
              <a:t>allocations familiales</a:t>
            </a:r>
            <a:endParaRPr lang="fr-FR" sz="2400" dirty="0"/>
          </a:p>
          <a:p>
            <a:pPr>
              <a:buFont typeface="Wingdings" panose="05000000000000000000" pitchFamily="2" charset="2"/>
              <a:buChar char="§"/>
            </a:pPr>
            <a:r>
              <a:rPr lang="fr-FR" sz="2400" dirty="0" smtClean="0"/>
              <a:t>et des indemnités </a:t>
            </a:r>
            <a:r>
              <a:rPr lang="fr-FR" sz="2400" b="1" u="sng" dirty="0" smtClean="0">
                <a:solidFill>
                  <a:srgbClr val="FF0000"/>
                </a:solidFill>
              </a:rPr>
              <a:t>Accidents du Travail et Maladies </a:t>
            </a:r>
            <a:r>
              <a:rPr lang="fr-FR" sz="2400" b="1" u="sng" dirty="0">
                <a:solidFill>
                  <a:srgbClr val="FF0000"/>
                </a:solidFill>
              </a:rPr>
              <a:t>P</a:t>
            </a:r>
            <a:r>
              <a:rPr lang="fr-FR" sz="2400" b="1" u="sng" dirty="0" smtClean="0">
                <a:solidFill>
                  <a:srgbClr val="FF0000"/>
                </a:solidFill>
              </a:rPr>
              <a:t>rofessionnelles</a:t>
            </a:r>
          </a:p>
          <a:p>
            <a:pPr marL="0" indent="0">
              <a:buNone/>
            </a:pPr>
            <a:r>
              <a:rPr lang="fr-FR" sz="2800" dirty="0" smtClean="0"/>
              <a:t>-&gt; </a:t>
            </a:r>
            <a:r>
              <a:rPr lang="fr-FR" sz="2800" b="1" u="sng" dirty="0" smtClean="0">
                <a:solidFill>
                  <a:srgbClr val="FF0000"/>
                </a:solidFill>
              </a:rPr>
              <a:t>défense</a:t>
            </a:r>
            <a:r>
              <a:rPr lang="fr-FR" sz="2800" dirty="0" smtClean="0"/>
              <a:t> contre la menace des destruction </a:t>
            </a:r>
          </a:p>
          <a:p>
            <a:pPr marL="0" indent="0">
              <a:buNone/>
            </a:pPr>
            <a:r>
              <a:rPr lang="fr-FR" sz="2800" dirty="0"/>
              <a:t> </a:t>
            </a:r>
            <a:r>
              <a:rPr lang="fr-FR" sz="2800" dirty="0" smtClean="0"/>
              <a:t>    et </a:t>
            </a:r>
            <a:r>
              <a:rPr lang="fr-FR" sz="2800" b="1" u="sng" dirty="0" smtClean="0">
                <a:solidFill>
                  <a:srgbClr val="FF0000"/>
                </a:solidFill>
              </a:rPr>
              <a:t>(</a:t>
            </a:r>
            <a:r>
              <a:rPr lang="fr-FR" sz="2800" b="1" u="sng" dirty="0" err="1" smtClean="0">
                <a:solidFill>
                  <a:srgbClr val="FF0000"/>
                </a:solidFill>
              </a:rPr>
              <a:t>re</a:t>
            </a:r>
            <a:r>
              <a:rPr lang="fr-FR" sz="2800" b="1" u="sng" dirty="0" smtClean="0">
                <a:solidFill>
                  <a:srgbClr val="FF0000"/>
                </a:solidFill>
              </a:rPr>
              <a:t>) reconquête</a:t>
            </a:r>
          </a:p>
          <a:p>
            <a:pPr marL="0" indent="0">
              <a:buNone/>
            </a:pPr>
            <a:endParaRPr lang="fr-FR" sz="4400" b="1" u="sng" dirty="0">
              <a:solidFill>
                <a:srgbClr val="FF0000"/>
              </a:solidFill>
            </a:endParaRPr>
          </a:p>
        </p:txBody>
      </p:sp>
      <p:sp>
        <p:nvSpPr>
          <p:cNvPr id="4" name="Espace réservé du pied de page 3"/>
          <p:cNvSpPr>
            <a:spLocks noGrp="1"/>
          </p:cNvSpPr>
          <p:nvPr>
            <p:ph type="ftr" sz="quarter" idx="11"/>
          </p:nvPr>
        </p:nvSpPr>
        <p:spPr/>
        <p:txBody>
          <a:bodyPr/>
          <a:lstStyle/>
          <a:p>
            <a:r>
              <a:rPr lang="fr-FR" dirty="0" smtClean="0"/>
              <a:t>Attac</a:t>
            </a:r>
            <a:endParaRPr lang="fr-FR" dirty="0"/>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2</a:t>
            </a:fld>
            <a:endParaRPr lang="fr-FR"/>
          </a:p>
        </p:txBody>
      </p:sp>
    </p:spTree>
    <p:extLst>
      <p:ext uri="{BB962C8B-B14F-4D97-AF65-F5344CB8AC3E}">
        <p14:creationId xmlns:p14="http://schemas.microsoft.com/office/powerpoint/2010/main" val="5054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Autofit/>
          </a:bodyPr>
          <a:lstStyle/>
          <a:p>
            <a:r>
              <a:rPr lang="fr-FR" sz="2800" b="1" dirty="0">
                <a:solidFill>
                  <a:srgbClr val="FF0000"/>
                </a:solidFill>
              </a:rPr>
              <a:t>De la démocratie sociale à la </a:t>
            </a:r>
            <a:r>
              <a:rPr lang="fr-FR" sz="2800" b="1" dirty="0" smtClean="0">
                <a:solidFill>
                  <a:srgbClr val="FF0000"/>
                </a:solidFill>
              </a:rPr>
              <a:t>« gouvernance »   2 </a:t>
            </a:r>
            <a:endParaRPr lang="fr-FR" sz="2800" dirty="0"/>
          </a:p>
        </p:txBody>
      </p:sp>
      <p:sp>
        <p:nvSpPr>
          <p:cNvPr id="3" name="Espace réservé du contenu 2"/>
          <p:cNvSpPr>
            <a:spLocks noGrp="1"/>
          </p:cNvSpPr>
          <p:nvPr>
            <p:ph idx="1"/>
          </p:nvPr>
        </p:nvSpPr>
        <p:spPr>
          <a:xfrm>
            <a:off x="457200" y="1196752"/>
            <a:ext cx="8229600" cy="4929411"/>
          </a:xfrm>
        </p:spPr>
        <p:txBody>
          <a:bodyPr>
            <a:noAutofit/>
          </a:bodyPr>
          <a:lstStyle/>
          <a:p>
            <a:pPr marL="0" indent="0" algn="ctr">
              <a:buNone/>
            </a:pPr>
            <a:r>
              <a:rPr lang="fr-FR" sz="2200" b="1" u="sng" dirty="0" smtClean="0">
                <a:solidFill>
                  <a:srgbClr val="FF0000"/>
                </a:solidFill>
              </a:rPr>
              <a:t>1996 Juppé: gouvernance Etat / Parlement:</a:t>
            </a:r>
          </a:p>
          <a:p>
            <a:r>
              <a:rPr lang="fr-FR" sz="2200" dirty="0" smtClean="0"/>
              <a:t>Elargissement </a:t>
            </a:r>
            <a:r>
              <a:rPr lang="fr-FR" sz="2200" dirty="0"/>
              <a:t>CA </a:t>
            </a:r>
            <a:r>
              <a:rPr lang="fr-FR" sz="2200" dirty="0" smtClean="0"/>
              <a:t>personnalités qualifiées, à la Mutualité…</a:t>
            </a:r>
          </a:p>
          <a:p>
            <a:pPr>
              <a:buFont typeface="Wingdings" panose="05000000000000000000" pitchFamily="2" charset="2"/>
              <a:buChar char="Ø"/>
            </a:pPr>
            <a:r>
              <a:rPr lang="fr-FR" sz="2200" b="1" u="sng" dirty="0" smtClean="0">
                <a:solidFill>
                  <a:srgbClr val="FF0000"/>
                </a:solidFill>
              </a:rPr>
              <a:t>LFSS Lois financement Sécu</a:t>
            </a:r>
            <a:r>
              <a:rPr lang="fr-FR" sz="2200" dirty="0" smtClean="0"/>
              <a:t>, </a:t>
            </a:r>
            <a:r>
              <a:rPr lang="fr-FR" sz="2200" b="1" u="sng" dirty="0" smtClean="0">
                <a:solidFill>
                  <a:srgbClr val="FF0000"/>
                </a:solidFill>
              </a:rPr>
              <a:t>ONDAM</a:t>
            </a:r>
            <a:r>
              <a:rPr lang="fr-FR" sz="2200" dirty="0" smtClean="0"/>
              <a:t> </a:t>
            </a:r>
            <a:r>
              <a:rPr lang="fr-FR" sz="1800" dirty="0" smtClean="0"/>
              <a:t>(</a:t>
            </a:r>
            <a:r>
              <a:rPr lang="fr-FR" sz="1800" b="1" u="sng" dirty="0" smtClean="0"/>
              <a:t>Objectif</a:t>
            </a:r>
            <a:r>
              <a:rPr lang="fr-FR" sz="1800" dirty="0" smtClean="0"/>
              <a:t> National </a:t>
            </a:r>
            <a:r>
              <a:rPr lang="fr-FR" sz="1800" dirty="0"/>
              <a:t>D</a:t>
            </a:r>
            <a:r>
              <a:rPr lang="fr-FR" sz="1800" dirty="0" smtClean="0"/>
              <a:t>épenses </a:t>
            </a:r>
            <a:r>
              <a:rPr lang="fr-FR" sz="1800" dirty="0"/>
              <a:t>A</a:t>
            </a:r>
            <a:r>
              <a:rPr lang="fr-FR" sz="1800" dirty="0" smtClean="0"/>
              <a:t>ssurance </a:t>
            </a:r>
            <a:r>
              <a:rPr lang="fr-FR" sz="1800" dirty="0"/>
              <a:t>M</a:t>
            </a:r>
            <a:r>
              <a:rPr lang="fr-FR" sz="1800" dirty="0" smtClean="0"/>
              <a:t>aladie) </a:t>
            </a:r>
            <a:endParaRPr lang="fr-FR" sz="2200" dirty="0" smtClean="0"/>
          </a:p>
          <a:p>
            <a:pPr>
              <a:buFont typeface="Wingdings" panose="05000000000000000000" pitchFamily="2" charset="2"/>
              <a:buChar char="Ø"/>
            </a:pPr>
            <a:r>
              <a:rPr lang="fr-FR" sz="2200" b="1" dirty="0" smtClean="0"/>
              <a:t>2002: livre blanc UE </a:t>
            </a:r>
            <a:r>
              <a:rPr lang="fr-FR" sz="2200" dirty="0" smtClean="0"/>
              <a:t>(retraites +…)</a:t>
            </a:r>
          </a:p>
          <a:p>
            <a:pPr>
              <a:buFont typeface="Wingdings" panose="05000000000000000000" pitchFamily="2" charset="2"/>
              <a:buChar char="Ø"/>
            </a:pPr>
            <a:r>
              <a:rPr lang="fr-FR" sz="2200" dirty="0" smtClean="0"/>
              <a:t>2004: DG assurance maladie; journée solidarité; </a:t>
            </a:r>
            <a:r>
              <a:rPr lang="fr-FR" sz="2200" b="1" dirty="0" smtClean="0">
                <a:solidFill>
                  <a:srgbClr val="0070C0"/>
                </a:solidFill>
              </a:rPr>
              <a:t>Comité alerte dépenses assurance maladie; franchises, T2A </a:t>
            </a:r>
            <a:r>
              <a:rPr lang="fr-FR" sz="2200" dirty="0" smtClean="0">
                <a:solidFill>
                  <a:srgbClr val="7030A0"/>
                </a:solidFill>
              </a:rPr>
              <a:t>(tarification activité)</a:t>
            </a:r>
          </a:p>
          <a:p>
            <a:pPr marL="0" indent="0" algn="ctr">
              <a:buNone/>
            </a:pPr>
            <a:r>
              <a:rPr lang="fr-FR" sz="2200" b="1" dirty="0" smtClean="0">
                <a:solidFill>
                  <a:srgbClr val="FF0000"/>
                </a:solidFill>
              </a:rPr>
              <a:t>Renforcement contrôles budgétaires puis ouverture au </a:t>
            </a:r>
            <a:r>
              <a:rPr lang="fr-FR" sz="2200" b="1" u="sng" dirty="0" smtClean="0">
                <a:solidFill>
                  <a:srgbClr val="FF0000"/>
                </a:solidFill>
              </a:rPr>
              <a:t>privé: </a:t>
            </a:r>
          </a:p>
          <a:p>
            <a:pPr>
              <a:buFont typeface="Wingdings" panose="05000000000000000000" pitchFamily="2" charset="2"/>
              <a:buChar char="Ø"/>
            </a:pPr>
            <a:r>
              <a:rPr lang="fr-FR" sz="2200" dirty="0" smtClean="0"/>
              <a:t>2004: UNOCAM </a:t>
            </a:r>
            <a:r>
              <a:rPr lang="fr-FR" sz="2000" dirty="0"/>
              <a:t>(</a:t>
            </a:r>
            <a:r>
              <a:rPr lang="fr-FR" sz="1800" dirty="0"/>
              <a:t>Union nationale Organisations </a:t>
            </a:r>
            <a:r>
              <a:rPr lang="fr-FR" sz="1800" b="1" dirty="0"/>
              <a:t>complémentaires</a:t>
            </a:r>
            <a:r>
              <a:rPr lang="fr-FR" sz="1800" dirty="0"/>
              <a:t> d’assurance maladie) …</a:t>
            </a:r>
          </a:p>
          <a:p>
            <a:pPr marL="0" indent="0">
              <a:buNone/>
            </a:pPr>
            <a:r>
              <a:rPr lang="fr-FR" sz="2200" b="1" dirty="0" smtClean="0">
                <a:solidFill>
                  <a:schemeClr val="accent3">
                    <a:lumMod val="50000"/>
                  </a:schemeClr>
                </a:solidFill>
              </a:rPr>
              <a:t>C’est du concret </a:t>
            </a:r>
            <a:r>
              <a:rPr lang="fr-FR" sz="2200" b="1" dirty="0" smtClean="0">
                <a:solidFill>
                  <a:srgbClr val="FF0000"/>
                </a:solidFill>
              </a:rPr>
              <a:t>: l’enjeu c’est la qualité de la prévention et des soins, l’existence d’hôpitaux et maternités de proximité, de médecins, de personnels en nombre suffisant …</a:t>
            </a:r>
            <a:endParaRPr lang="fr-FR" sz="2200" b="1" dirty="0">
              <a:solidFill>
                <a:srgbClr val="FF0000"/>
              </a:solidFill>
            </a:endParaRPr>
          </a:p>
        </p:txBody>
      </p:sp>
      <p:sp>
        <p:nvSpPr>
          <p:cNvPr id="4" name="Espace réservé du pied de page 3"/>
          <p:cNvSpPr>
            <a:spLocks noGrp="1"/>
          </p:cNvSpPr>
          <p:nvPr>
            <p:ph type="ftr" sz="quarter" idx="11"/>
          </p:nvPr>
        </p:nvSpPr>
        <p:spPr/>
        <p:txBody>
          <a:bodyPr/>
          <a:lstStyle/>
          <a:p>
            <a:r>
              <a:rPr lang="fr-FR" dirty="0" smtClean="0"/>
              <a:t>Ruffec</a:t>
            </a:r>
            <a:endParaRPr lang="fr-FR" dirty="0"/>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20</a:t>
            </a:fld>
            <a:endParaRPr lang="fr-FR"/>
          </a:p>
        </p:txBody>
      </p:sp>
    </p:spTree>
    <p:extLst>
      <p:ext uri="{BB962C8B-B14F-4D97-AF65-F5344CB8AC3E}">
        <p14:creationId xmlns:p14="http://schemas.microsoft.com/office/powerpoint/2010/main" val="7864259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Autofit/>
          </a:bodyPr>
          <a:lstStyle/>
          <a:p>
            <a:r>
              <a:rPr lang="fr-FR" sz="2800" b="1" dirty="0">
                <a:solidFill>
                  <a:srgbClr val="FF0000"/>
                </a:solidFill>
              </a:rPr>
              <a:t>De la démocratie sociale à </a:t>
            </a:r>
            <a:r>
              <a:rPr lang="fr-FR" sz="2800" b="1" dirty="0" smtClean="0">
                <a:solidFill>
                  <a:srgbClr val="FF0000"/>
                </a:solidFill>
              </a:rPr>
              <a:t>la « gouvernance </a:t>
            </a:r>
            <a:r>
              <a:rPr lang="fr-FR" sz="2800" b="1" dirty="0" err="1" smtClean="0">
                <a:solidFill>
                  <a:srgbClr val="FF0000"/>
                </a:solidFill>
              </a:rPr>
              <a:t>austéritaire</a:t>
            </a:r>
            <a:r>
              <a:rPr lang="fr-FR" sz="2800" b="1" dirty="0" smtClean="0">
                <a:solidFill>
                  <a:srgbClr val="FF0000"/>
                </a:solidFill>
              </a:rPr>
              <a:t> » 3</a:t>
            </a:r>
            <a:endParaRPr lang="fr-FR" sz="2800" dirty="0"/>
          </a:p>
        </p:txBody>
      </p:sp>
      <p:sp>
        <p:nvSpPr>
          <p:cNvPr id="3" name="Espace réservé du contenu 2"/>
          <p:cNvSpPr>
            <a:spLocks noGrp="1"/>
          </p:cNvSpPr>
          <p:nvPr>
            <p:ph idx="1"/>
          </p:nvPr>
        </p:nvSpPr>
        <p:spPr>
          <a:xfrm>
            <a:off x="457200" y="1124744"/>
            <a:ext cx="8229600" cy="5001419"/>
          </a:xfrm>
        </p:spPr>
        <p:txBody>
          <a:bodyPr>
            <a:noAutofit/>
          </a:bodyPr>
          <a:lstStyle/>
          <a:p>
            <a:pPr marL="0" indent="0" algn="ctr">
              <a:buNone/>
            </a:pPr>
            <a:r>
              <a:rPr lang="fr-FR" sz="2400" b="1" u="sng" dirty="0" smtClean="0">
                <a:solidFill>
                  <a:srgbClr val="FF0000"/>
                </a:solidFill>
              </a:rPr>
              <a:t>2009 : Loi HPST Bachelot</a:t>
            </a:r>
            <a:r>
              <a:rPr lang="fr-FR" sz="2400" dirty="0" smtClean="0"/>
              <a:t> </a:t>
            </a:r>
            <a:r>
              <a:rPr lang="fr-FR" sz="2000" dirty="0" smtClean="0"/>
              <a:t>(2009 : entrée en vigueur Traité Lisbonne)</a:t>
            </a:r>
          </a:p>
          <a:p>
            <a:pPr marL="0" indent="0">
              <a:buNone/>
            </a:pPr>
            <a:r>
              <a:rPr lang="fr-FR" sz="2400" b="1" dirty="0" smtClean="0">
                <a:solidFill>
                  <a:srgbClr val="FF0000"/>
                </a:solidFill>
              </a:rPr>
              <a:t>ARS, </a:t>
            </a:r>
            <a:r>
              <a:rPr lang="fr-FR" sz="2400" dirty="0" smtClean="0">
                <a:solidFill>
                  <a:schemeClr val="accent3">
                    <a:lumMod val="50000"/>
                  </a:schemeClr>
                </a:solidFill>
              </a:rPr>
              <a:t>Agences Régionales de santé, </a:t>
            </a:r>
            <a:r>
              <a:rPr lang="fr-FR" sz="2400" dirty="0" smtClean="0"/>
              <a:t>« l’hôpital entreprise «  </a:t>
            </a:r>
          </a:p>
          <a:p>
            <a:pPr marL="0" indent="0" algn="ctr">
              <a:buNone/>
            </a:pPr>
            <a:r>
              <a:rPr lang="fr-FR" sz="2000" dirty="0" smtClean="0"/>
              <a:t>(2012: TSCG, Pacte budgétaire européen)</a:t>
            </a:r>
          </a:p>
          <a:p>
            <a:pPr marL="0" indent="0" algn="ctr">
              <a:buNone/>
            </a:pPr>
            <a:r>
              <a:rPr lang="fr-FR" sz="2400" b="1" u="sng" dirty="0" smtClean="0">
                <a:solidFill>
                  <a:srgbClr val="FF0000"/>
                </a:solidFill>
              </a:rPr>
              <a:t>2015: La loi de santé Touraine </a:t>
            </a:r>
            <a:r>
              <a:rPr lang="fr-FR" sz="2400" u="sng" dirty="0" smtClean="0"/>
              <a:t>(+ El </a:t>
            </a:r>
            <a:r>
              <a:rPr lang="fr-FR" sz="2400" u="sng" dirty="0" err="1" smtClean="0"/>
              <a:t>Khomri</a:t>
            </a:r>
            <a:r>
              <a:rPr lang="fr-FR" sz="2400" u="sng" dirty="0" smtClean="0"/>
              <a:t> 2016)</a:t>
            </a:r>
          </a:p>
          <a:p>
            <a:pPr marL="0" indent="0">
              <a:buNone/>
            </a:pPr>
            <a:r>
              <a:rPr lang="fr-FR" sz="2200" b="1" i="1" dirty="0">
                <a:solidFill>
                  <a:srgbClr val="0070C0"/>
                </a:solidFill>
              </a:rPr>
              <a:t>« RASSEMBLER LES ACTEURS DE LA SANTÉ AUTOUR D’UNE STRATÉGIE </a:t>
            </a:r>
            <a:r>
              <a:rPr lang="fr-FR" sz="2200" b="1" i="1" dirty="0" smtClean="0">
                <a:solidFill>
                  <a:srgbClr val="0070C0"/>
                </a:solidFill>
              </a:rPr>
              <a:t>PARTAGÉE </a:t>
            </a:r>
            <a:r>
              <a:rPr lang="fr-FR" sz="2200" b="1" dirty="0" smtClean="0">
                <a:solidFill>
                  <a:srgbClr val="0070C0"/>
                </a:solidFill>
              </a:rPr>
              <a:t>(!!!)</a:t>
            </a:r>
            <a:endParaRPr lang="fr-FR" sz="2200" dirty="0">
              <a:solidFill>
                <a:srgbClr val="0070C0"/>
              </a:solidFill>
            </a:endParaRPr>
          </a:p>
          <a:p>
            <a:r>
              <a:rPr lang="fr-FR" sz="2200" b="1" dirty="0" smtClean="0"/>
              <a:t>« Renforcer </a:t>
            </a:r>
            <a:r>
              <a:rPr lang="fr-FR" sz="2200" b="1" dirty="0" smtClean="0">
                <a:solidFill>
                  <a:srgbClr val="FF0000"/>
                </a:solidFill>
              </a:rPr>
              <a:t>l’alignement stratégique </a:t>
            </a:r>
            <a:r>
              <a:rPr lang="fr-FR" sz="2200" b="1" dirty="0" smtClean="0"/>
              <a:t>entre </a:t>
            </a:r>
            <a:r>
              <a:rPr lang="fr-FR" sz="2200" b="1" dirty="0"/>
              <a:t>l’État et l’assurance </a:t>
            </a:r>
            <a:r>
              <a:rPr lang="fr-FR" sz="2200" b="1" dirty="0" smtClean="0"/>
              <a:t>maladie »: </a:t>
            </a:r>
            <a:r>
              <a:rPr lang="fr-FR" sz="2200" i="1" dirty="0"/>
              <a:t>“plan national de </a:t>
            </a:r>
            <a:r>
              <a:rPr lang="fr-FR" sz="2200" i="1" u="sng" dirty="0"/>
              <a:t>gestion</a:t>
            </a:r>
            <a:r>
              <a:rPr lang="fr-FR" sz="2200" i="1" dirty="0"/>
              <a:t> du </a:t>
            </a:r>
            <a:r>
              <a:rPr lang="fr-FR" sz="2200" b="1" i="1" dirty="0"/>
              <a:t>risque</a:t>
            </a:r>
            <a:r>
              <a:rPr lang="fr-FR" sz="2200" i="1" dirty="0"/>
              <a:t> et </a:t>
            </a:r>
            <a:r>
              <a:rPr lang="fr-FR" sz="2200" b="1" i="1" u="sng" dirty="0"/>
              <a:t>d’efficience</a:t>
            </a:r>
            <a:r>
              <a:rPr lang="fr-FR" sz="2200" i="1" dirty="0"/>
              <a:t> du système de soins</a:t>
            </a:r>
            <a:r>
              <a:rPr lang="fr-FR" sz="2200" i="1" dirty="0" smtClean="0"/>
              <a:t>”; </a:t>
            </a:r>
            <a:r>
              <a:rPr lang="fr-FR" sz="2200" b="1" dirty="0"/>
              <a:t>GHT</a:t>
            </a:r>
            <a:r>
              <a:rPr lang="fr-FR" sz="2200" dirty="0"/>
              <a:t> Groupements hospitaliers de </a:t>
            </a:r>
            <a:r>
              <a:rPr lang="fr-FR" sz="2200" dirty="0" smtClean="0"/>
              <a:t>territoire</a:t>
            </a:r>
            <a:endParaRPr lang="fr-FR" sz="2200" i="1" dirty="0"/>
          </a:p>
          <a:p>
            <a:r>
              <a:rPr lang="fr-FR" sz="2200" i="1" dirty="0" smtClean="0"/>
              <a:t>« </a:t>
            </a:r>
            <a:r>
              <a:rPr lang="fr-FR" sz="2200" b="1" i="1" dirty="0" smtClean="0"/>
              <a:t>Union </a:t>
            </a:r>
            <a:r>
              <a:rPr lang="fr-FR" sz="2200" b="1" i="1" dirty="0"/>
              <a:t>nationale des associations agréées </a:t>
            </a:r>
            <a:r>
              <a:rPr lang="fr-FR" sz="2200" i="1" dirty="0"/>
              <a:t>d’usagers du système de </a:t>
            </a:r>
            <a:r>
              <a:rPr lang="fr-FR" sz="2200" i="1" dirty="0" smtClean="0"/>
              <a:t>santé  » qui remet en cause la loi de 1901 sur les associations</a:t>
            </a:r>
          </a:p>
          <a:p>
            <a:pPr marL="0" indent="0">
              <a:buNone/>
            </a:pPr>
            <a:r>
              <a:rPr lang="fr-FR" sz="2200" dirty="0" smtClean="0"/>
              <a:t>Vie </a:t>
            </a:r>
            <a:r>
              <a:rPr lang="fr-FR" sz="2200" dirty="0"/>
              <a:t>Publique : </a:t>
            </a:r>
            <a:r>
              <a:rPr lang="fr-FR" sz="2200" i="1" dirty="0"/>
              <a:t>» Ainsi, si le système a évolué, </a:t>
            </a:r>
            <a:r>
              <a:rPr lang="fr-FR" sz="2200" b="1" i="1" dirty="0"/>
              <a:t>il a perdu ses valeurs de départ incarnées notamment par l’idée de démocratie sociale »</a:t>
            </a:r>
          </a:p>
          <a:p>
            <a:pPr marL="0" indent="0" algn="ctr">
              <a:buNone/>
            </a:pPr>
            <a:r>
              <a:rPr lang="fr-FR" sz="2400" dirty="0" smtClean="0"/>
              <a:t> </a:t>
            </a:r>
            <a:endParaRPr lang="fr-FR" sz="2400" dirty="0"/>
          </a:p>
        </p:txBody>
      </p:sp>
      <p:sp>
        <p:nvSpPr>
          <p:cNvPr id="4" name="Espace réservé du pied de page 3"/>
          <p:cNvSpPr>
            <a:spLocks noGrp="1"/>
          </p:cNvSpPr>
          <p:nvPr>
            <p:ph type="ftr" sz="quarter" idx="11"/>
          </p:nvPr>
        </p:nvSpPr>
        <p:spPr/>
        <p:txBody>
          <a:bodyPr/>
          <a:lstStyle/>
          <a:p>
            <a:r>
              <a:rPr lang="fr-FR" dirty="0" smtClean="0"/>
              <a:t>Ruffec</a:t>
            </a:r>
            <a:endParaRPr lang="fr-FR" dirty="0"/>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21</a:t>
            </a:fld>
            <a:endParaRPr lang="fr-FR"/>
          </a:p>
        </p:txBody>
      </p:sp>
    </p:spTree>
    <p:extLst>
      <p:ext uri="{BB962C8B-B14F-4D97-AF65-F5344CB8AC3E}">
        <p14:creationId xmlns:p14="http://schemas.microsoft.com/office/powerpoint/2010/main" val="1920541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sz="3200" b="1" dirty="0"/>
              <a:t>Les dépenses de santé</a:t>
            </a:r>
          </a:p>
        </p:txBody>
      </p:sp>
      <p:sp>
        <p:nvSpPr>
          <p:cNvPr id="3" name="Espace réservé du contenu 2"/>
          <p:cNvSpPr>
            <a:spLocks noGrp="1"/>
          </p:cNvSpPr>
          <p:nvPr>
            <p:ph idx="1"/>
          </p:nvPr>
        </p:nvSpPr>
        <p:spPr>
          <a:xfrm>
            <a:off x="457200" y="1196752"/>
            <a:ext cx="8229600" cy="4929411"/>
          </a:xfrm>
        </p:spPr>
        <p:txBody>
          <a:bodyPr/>
          <a:lstStyle/>
          <a:p>
            <a:pPr marL="0" indent="0">
              <a:buNone/>
            </a:pPr>
            <a:r>
              <a:rPr lang="fr-FR" sz="2400" dirty="0"/>
              <a:t>Les </a:t>
            </a:r>
            <a:r>
              <a:rPr lang="fr-FR" sz="2400" b="1" dirty="0"/>
              <a:t>207</a:t>
            </a:r>
            <a:r>
              <a:rPr lang="fr-FR" sz="2400" dirty="0"/>
              <a:t> Mds du budget Sécu représentent 76,8  % des dépenses </a:t>
            </a:r>
            <a:r>
              <a:rPr lang="fr-FR" sz="2400" dirty="0" smtClean="0"/>
              <a:t>CSBM (et non 50 % comme on entend souvent) .</a:t>
            </a:r>
            <a:endParaRPr lang="fr-FR" sz="2400" dirty="0"/>
          </a:p>
          <a:p>
            <a:r>
              <a:rPr lang="fr-FR" sz="2400" b="1" dirty="0">
                <a:solidFill>
                  <a:srgbClr val="FF0000"/>
                </a:solidFill>
              </a:rPr>
              <a:t>Sécu : 76,8 % ; Etat 1,4 %  (AME, </a:t>
            </a:r>
            <a:r>
              <a:rPr lang="fr-FR" sz="2400" dirty="0" smtClean="0"/>
              <a:t>…)</a:t>
            </a:r>
            <a:endParaRPr lang="fr-FR" sz="2400" dirty="0"/>
          </a:p>
          <a:p>
            <a:r>
              <a:rPr lang="fr-FR" sz="2400" dirty="0">
                <a:hlinkClick r:id="" action="ppaction://noaction"/>
              </a:rPr>
              <a:t>Complémentaires </a:t>
            </a:r>
            <a:r>
              <a:rPr lang="fr-FR" sz="2400" dirty="0"/>
              <a:t>13,3 % + ou – </a:t>
            </a:r>
            <a:r>
              <a:rPr lang="fr-FR" sz="2400" b="1" dirty="0"/>
              <a:t>29 Mds</a:t>
            </a:r>
            <a:endParaRPr lang="fr-FR" sz="2400" dirty="0"/>
          </a:p>
          <a:p>
            <a:r>
              <a:rPr lang="fr-FR" sz="2400" dirty="0"/>
              <a:t>Restes à charge 8,5 % + ou – </a:t>
            </a:r>
            <a:r>
              <a:rPr lang="fr-FR" sz="2400" b="1" dirty="0"/>
              <a:t>18 Mds</a:t>
            </a:r>
            <a:r>
              <a:rPr lang="fr-FR" sz="2400" dirty="0"/>
              <a:t> </a:t>
            </a:r>
          </a:p>
          <a:p>
            <a:r>
              <a:rPr lang="fr-FR" sz="2400" dirty="0"/>
              <a:t>Et en plus les renoncements aux soins </a:t>
            </a:r>
            <a:r>
              <a:rPr lang="fr-FR" sz="2400" dirty="0" smtClean="0"/>
              <a:t>:  (?)</a:t>
            </a:r>
          </a:p>
          <a:p>
            <a:r>
              <a:rPr lang="fr-FR" sz="2400" b="1" dirty="0" smtClean="0">
                <a:solidFill>
                  <a:srgbClr val="FF0000"/>
                </a:solidFill>
              </a:rPr>
              <a:t>Le total dépasse donc 250 / 260 Mds  </a:t>
            </a:r>
            <a:endParaRPr lang="fr-FR" sz="2400" b="1" dirty="0">
              <a:solidFill>
                <a:srgbClr val="FF0000"/>
              </a:solidFill>
            </a:endParaRPr>
          </a:p>
          <a:p>
            <a:endParaRPr lang="fr-FR" dirty="0"/>
          </a:p>
        </p:txBody>
      </p:sp>
      <p:sp>
        <p:nvSpPr>
          <p:cNvPr id="4" name="Espace réservé du pied de page 3"/>
          <p:cNvSpPr>
            <a:spLocks noGrp="1"/>
          </p:cNvSpPr>
          <p:nvPr>
            <p:ph type="ftr" sz="quarter" idx="11"/>
          </p:nvPr>
        </p:nvSpPr>
        <p:spPr/>
        <p:txBody>
          <a:bodyPr/>
          <a:lstStyle/>
          <a:p>
            <a:r>
              <a:rPr lang="fr-FR" dirty="0" smtClean="0"/>
              <a:t>Vers le 100 % Sécu</a:t>
            </a:r>
            <a:endParaRPr lang="fr-FR" dirty="0"/>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22</a:t>
            </a:fld>
            <a:endParaRPr lang="fr-FR"/>
          </a:p>
        </p:txBody>
      </p:sp>
    </p:spTree>
    <p:extLst>
      <p:ext uri="{BB962C8B-B14F-4D97-AF65-F5344CB8AC3E}">
        <p14:creationId xmlns:p14="http://schemas.microsoft.com/office/powerpoint/2010/main" val="2593831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lstStyle/>
          <a:p>
            <a:r>
              <a:rPr lang="fr-FR" dirty="0" smtClean="0">
                <a:solidFill>
                  <a:srgbClr val="FF0000"/>
                </a:solidFill>
              </a:rPr>
              <a:t>CNR </a:t>
            </a:r>
            <a:endParaRPr lang="fr-FR" dirty="0">
              <a:solidFill>
                <a:srgbClr val="FF0000"/>
              </a:solidFill>
            </a:endParaRPr>
          </a:p>
        </p:txBody>
      </p:sp>
      <p:sp>
        <p:nvSpPr>
          <p:cNvPr id="3" name="Espace réservé du contenu 2"/>
          <p:cNvSpPr>
            <a:spLocks noGrp="1"/>
          </p:cNvSpPr>
          <p:nvPr>
            <p:ph idx="1"/>
          </p:nvPr>
        </p:nvSpPr>
        <p:spPr>
          <a:xfrm>
            <a:off x="457200" y="1196752"/>
            <a:ext cx="8229600" cy="4929411"/>
          </a:xfrm>
        </p:spPr>
        <p:txBody>
          <a:bodyPr>
            <a:normAutofit fontScale="85000" lnSpcReduction="10000"/>
          </a:bodyPr>
          <a:lstStyle/>
          <a:p>
            <a:r>
              <a:rPr lang="fr-FR" dirty="0"/>
              <a:t>- un plan complet de sécurité sociale, visant à assurer à tous les citoyens des moyens d'existence, dans tous les cas où ils sont incapables de se le procurer par le travail, avec gestion appartenant aux représentants des intéressés et de l'État </a:t>
            </a:r>
            <a:r>
              <a:rPr lang="fr-FR" dirty="0" smtClean="0"/>
              <a:t>;</a:t>
            </a:r>
          </a:p>
          <a:p>
            <a:r>
              <a:rPr lang="fr-FR" dirty="0" smtClean="0"/>
              <a:t>…</a:t>
            </a:r>
            <a:r>
              <a:rPr lang="fr-FR" dirty="0"/>
              <a:t/>
            </a:r>
            <a:br>
              <a:rPr lang="fr-FR" dirty="0"/>
            </a:br>
            <a:r>
              <a:rPr lang="fr-FR" dirty="0"/>
              <a:t>- une retraite permettant aux vieux travailleurs de finir dignement leurs jours ;</a:t>
            </a:r>
            <a:br>
              <a:rPr lang="fr-FR" dirty="0"/>
            </a:br>
            <a:r>
              <a:rPr lang="fr-FR" dirty="0" smtClean="0"/>
              <a:t>…</a:t>
            </a:r>
          </a:p>
          <a:p>
            <a:r>
              <a:rPr lang="fr-FR" dirty="0"/>
              <a:t>En avant donc, dans l'union de tous les Français rassemblés autour du CFLN et de son président le général de Gaulle !</a:t>
            </a:r>
          </a:p>
          <a:p>
            <a:endParaRPr lang="fr-FR" dirty="0"/>
          </a:p>
        </p:txBody>
      </p:sp>
      <p:sp>
        <p:nvSpPr>
          <p:cNvPr id="4" name="Espace réservé du pied de page 3"/>
          <p:cNvSpPr>
            <a:spLocks noGrp="1"/>
          </p:cNvSpPr>
          <p:nvPr>
            <p:ph type="ftr" sz="quarter" idx="11"/>
          </p:nvPr>
        </p:nvSpPr>
        <p:spPr/>
        <p:txBody>
          <a:bodyPr/>
          <a:lstStyle/>
          <a:p>
            <a:r>
              <a:rPr lang="fr-FR" dirty="0" smtClean="0"/>
              <a:t>MS21 </a:t>
            </a:r>
            <a:endParaRPr lang="fr-FR" dirty="0"/>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23</a:t>
            </a:fld>
            <a:endParaRPr lang="fr-FR"/>
          </a:p>
        </p:txBody>
      </p:sp>
    </p:spTree>
    <p:extLst>
      <p:ext uri="{BB962C8B-B14F-4D97-AF65-F5344CB8AC3E}">
        <p14:creationId xmlns:p14="http://schemas.microsoft.com/office/powerpoint/2010/main" val="37817635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a:bodyPr>
          <a:lstStyle/>
          <a:p>
            <a:r>
              <a:rPr lang="fr-FR" sz="3200" dirty="0" smtClean="0"/>
              <a:t>Motifs ordonnances 4 et 19 octobre 1945</a:t>
            </a:r>
            <a:endParaRPr lang="fr-FR" sz="3200" dirty="0"/>
          </a:p>
        </p:txBody>
      </p:sp>
      <p:sp>
        <p:nvSpPr>
          <p:cNvPr id="3" name="Espace réservé du contenu 2"/>
          <p:cNvSpPr>
            <a:spLocks noGrp="1"/>
          </p:cNvSpPr>
          <p:nvPr>
            <p:ph idx="1"/>
          </p:nvPr>
        </p:nvSpPr>
        <p:spPr>
          <a:xfrm>
            <a:off x="457200" y="980728"/>
            <a:ext cx="8229600" cy="5256584"/>
          </a:xfrm>
        </p:spPr>
        <p:txBody>
          <a:bodyPr>
            <a:noAutofit/>
          </a:bodyPr>
          <a:lstStyle/>
          <a:p>
            <a:pPr marL="0" indent="0">
              <a:buNone/>
            </a:pPr>
            <a:r>
              <a:rPr lang="fr-FR" sz="2000" dirty="0" smtClean="0"/>
              <a:t>Extraits: « La sécurité sociale est la garantie donnée à chacun qu’en toutes circonstances il disposera des moyens nécessaires pour assurer sa subsistance et celle de sa famille dans des conditions décentes. Trouvant sa justification dans un souci élémentaire de justice sociale, elle répond à la préoccupation de débarrasser les travailleurs de l’incertitude du lendemain, de cette incertitude constante qui crée chez eux un sentiment d’infériorité et qui est la base réelle et profonde de la distinction des classes entre les possédants sûrs d’eux-mêmes et de leur avenir et les travailleurs sur qui pèse, à tout moment, la menace de la misère. Envisagé sous cet angle, la Sécurité Sociale appelle l’aménagement d’une vaste organisation nationale d’entraide obligatoire qui ne peut atteindre sa pleine efficacité que si elle présente un caractère de très grande généralité à la fois quant aux personnes qu’elle englobe et quant aux risques qu’elle couvre. Le but final à atteindre est la réalisation d’un plan qui couvre l’ensemble de la population du pays contre l’ensemble des facteurs d’insécurité ; un tel résultat ne s’obtiendra qu’au prix de longues années d’efforts persévérants, mais ce qu’il est possible de faire aujourd’hui, c’est d’organiser le cadre dans lequel se réalisera progressivement ce plan ».</a:t>
            </a:r>
            <a:endParaRPr lang="fr-FR" sz="2000" dirty="0"/>
          </a:p>
        </p:txBody>
      </p:sp>
      <p:sp>
        <p:nvSpPr>
          <p:cNvPr id="4" name="Espace réservé du pied de page 3"/>
          <p:cNvSpPr>
            <a:spLocks noGrp="1"/>
          </p:cNvSpPr>
          <p:nvPr>
            <p:ph type="ftr" sz="quarter" idx="11"/>
          </p:nvPr>
        </p:nvSpPr>
        <p:spPr/>
        <p:txBody>
          <a:bodyPr/>
          <a:lstStyle/>
          <a:p>
            <a:r>
              <a:rPr lang="fr-FR" dirty="0" smtClean="0"/>
              <a:t>Vers le 100 % Sécu</a:t>
            </a:r>
            <a:endParaRPr lang="fr-FR" dirty="0"/>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24</a:t>
            </a:fld>
            <a:endParaRPr lang="fr-FR"/>
          </a:p>
        </p:txBody>
      </p:sp>
    </p:spTree>
    <p:extLst>
      <p:ext uri="{BB962C8B-B14F-4D97-AF65-F5344CB8AC3E}">
        <p14:creationId xmlns:p14="http://schemas.microsoft.com/office/powerpoint/2010/main" val="3565063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fr-FR" dirty="0" smtClean="0">
                <a:hlinkClick r:id="rId2" action="ppaction://hlinksldjump"/>
              </a:rPr>
              <a:t>Ordonnance 4 octobre 1945</a:t>
            </a:r>
            <a:endParaRPr lang="fr-FR" dirty="0"/>
          </a:p>
        </p:txBody>
      </p:sp>
      <p:sp>
        <p:nvSpPr>
          <p:cNvPr id="3" name="Espace réservé du contenu 2"/>
          <p:cNvSpPr>
            <a:spLocks noGrp="1"/>
          </p:cNvSpPr>
          <p:nvPr>
            <p:ph idx="1"/>
          </p:nvPr>
        </p:nvSpPr>
        <p:spPr>
          <a:xfrm>
            <a:off x="457200" y="1124744"/>
            <a:ext cx="8229600" cy="5001419"/>
          </a:xfrm>
        </p:spPr>
        <p:txBody>
          <a:bodyPr>
            <a:normAutofit fontScale="47500" lnSpcReduction="20000"/>
          </a:bodyPr>
          <a:lstStyle/>
          <a:p>
            <a:pPr marL="0" indent="0">
              <a:buNone/>
            </a:pPr>
            <a:r>
              <a:rPr lang="fr-FR" sz="3000" b="1" dirty="0" smtClean="0"/>
              <a:t> Article </a:t>
            </a:r>
            <a:r>
              <a:rPr lang="fr-FR" sz="3000" b="1" dirty="0"/>
              <a:t>premier </a:t>
            </a:r>
            <a:endParaRPr lang="fr-FR" sz="3000" dirty="0"/>
          </a:p>
          <a:p>
            <a:r>
              <a:rPr lang="fr-FR" sz="3000" dirty="0"/>
              <a:t>Il est institué une organisation de la sécurité sociale destinée </a:t>
            </a:r>
            <a:r>
              <a:rPr lang="fr-FR" sz="3000" b="1" dirty="0">
                <a:solidFill>
                  <a:srgbClr val="FF0000"/>
                </a:solidFill>
              </a:rPr>
              <a:t>à garantir les travailleurs et leurs familles contre les risques de toute nature susceptibles de réduire ou de supprimer leur capacité de gain, à couvrir les charges de maternité et les charges de famille qu'ils supportent</a:t>
            </a:r>
            <a:r>
              <a:rPr lang="fr-FR" sz="3000" dirty="0"/>
              <a:t>.</a:t>
            </a:r>
          </a:p>
          <a:p>
            <a:r>
              <a:rPr lang="fr-FR" sz="3000" dirty="0"/>
              <a:t>L'organisation de la sécurité sociale assure dès à présent le service des prestations prévues par les législations concernant les assurances sociales, l'allocation aux vieux travailleurs salariés, les accidents du travail et maladies professionnelles et les allocations familiales et de salaire unique aux catégories de travailleurs protégés par chacune de ces </a:t>
            </a:r>
            <a:r>
              <a:rPr lang="fr-FR" sz="3000" dirty="0" smtClean="0"/>
              <a:t>législations…</a:t>
            </a:r>
            <a:endParaRPr lang="fr-FR" sz="3000" dirty="0"/>
          </a:p>
          <a:p>
            <a:r>
              <a:rPr lang="fr-FR" sz="3000" dirty="0"/>
              <a:t>Des ordonnances ultérieures procéderont à L'harmonisation desdites législations </a:t>
            </a:r>
            <a:r>
              <a:rPr lang="fr-FR" sz="3000" b="1" dirty="0">
                <a:solidFill>
                  <a:srgbClr val="FF0000"/>
                </a:solidFill>
              </a:rPr>
              <a:t>et pourront étendre le champ d'application de l'organisation de la sécurité sociale à des catégories nouvelles de bénéficiaires et à des risques ou prestations non prévus par les textes en </a:t>
            </a:r>
            <a:r>
              <a:rPr lang="fr-FR" sz="3000" b="1" dirty="0" smtClean="0">
                <a:solidFill>
                  <a:srgbClr val="FF0000"/>
                </a:solidFill>
              </a:rPr>
              <a:t>vigueur.</a:t>
            </a:r>
          </a:p>
          <a:p>
            <a:pPr marL="0" indent="0">
              <a:buNone/>
            </a:pPr>
            <a:r>
              <a:rPr lang="fr-FR" sz="3000" b="1" dirty="0" smtClean="0"/>
              <a:t>Article </a:t>
            </a:r>
            <a:r>
              <a:rPr lang="fr-FR" sz="3000" b="1" dirty="0"/>
              <a:t>5 </a:t>
            </a:r>
            <a:endParaRPr lang="fr-FR" sz="3000" dirty="0"/>
          </a:p>
          <a:p>
            <a:r>
              <a:rPr lang="fr-FR" sz="3000" dirty="0"/>
              <a:t>La caisse primaire de sécurité sociale est administrée par un conseil d'administration désigné pour cinq ans, comprenant: </a:t>
            </a:r>
          </a:p>
          <a:p>
            <a:r>
              <a:rPr lang="fr-FR" sz="3000" b="1" dirty="0">
                <a:solidFill>
                  <a:srgbClr val="FF0000"/>
                </a:solidFill>
              </a:rPr>
              <a:t>Pour les trois quarts, des représentants élus des travailleurs relevant de la caisse</a:t>
            </a:r>
            <a:r>
              <a:rPr lang="fr-FR" sz="3000" b="1" dirty="0"/>
              <a:t>;</a:t>
            </a:r>
          </a:p>
          <a:p>
            <a:r>
              <a:rPr lang="fr-FR" sz="3000" b="1" dirty="0"/>
              <a:t>Pour un quart, des représentants élus des employeurs</a:t>
            </a:r>
            <a:r>
              <a:rPr lang="fr-FR" sz="3000" dirty="0"/>
              <a:t>.</a:t>
            </a:r>
          </a:p>
          <a:p>
            <a:pPr marL="400050" lvl="1" indent="0">
              <a:buNone/>
            </a:pPr>
            <a:r>
              <a:rPr lang="fr-FR" sz="3000" dirty="0"/>
              <a:t>Le conseil d'administration comporte, en outre: </a:t>
            </a:r>
          </a:p>
          <a:p>
            <a:r>
              <a:rPr lang="fr-FR" sz="3000" dirty="0"/>
              <a:t>Un ou deux représentants élus du personnel de la </a:t>
            </a:r>
            <a:r>
              <a:rPr lang="fr-FR" sz="3000" dirty="0" smtClean="0"/>
              <a:t>caisse…</a:t>
            </a:r>
            <a:endParaRPr lang="fr-FR" sz="3000" dirty="0"/>
          </a:p>
          <a:p>
            <a:r>
              <a:rPr lang="fr-FR" sz="3000" dirty="0"/>
              <a:t>Deux médecins élus par l'ensemble des médecins </a:t>
            </a:r>
            <a:r>
              <a:rPr lang="fr-FR" sz="3000" dirty="0" smtClean="0"/>
              <a:t>…</a:t>
            </a:r>
            <a:endParaRPr lang="fr-FR" sz="3000" dirty="0"/>
          </a:p>
          <a:p>
            <a:r>
              <a:rPr lang="fr-FR" sz="3000" dirty="0"/>
              <a:t>Deux personnes connues pour leurs travaux sur les assurances sociales et les accidents du travail ou pour le concours donné à l'application de ces législations, nommées par le ministre du travail et de la sécurité sociale sur proposition du conseil d'administration ;</a:t>
            </a:r>
          </a:p>
          <a:p>
            <a:r>
              <a:rPr lang="fr-FR" sz="3000" dirty="0"/>
              <a:t>Une personne élue par l'union départementale des associations familiales ayant son siège dans la circonscription de la caisse.</a:t>
            </a:r>
          </a:p>
          <a:p>
            <a:endParaRPr lang="fr-FR" dirty="0"/>
          </a:p>
          <a:p>
            <a:endParaRPr lang="fr-FR" dirty="0"/>
          </a:p>
        </p:txBody>
      </p:sp>
      <p:sp>
        <p:nvSpPr>
          <p:cNvPr id="4" name="Espace réservé du pied de page 3"/>
          <p:cNvSpPr>
            <a:spLocks noGrp="1"/>
          </p:cNvSpPr>
          <p:nvPr>
            <p:ph type="ftr" sz="quarter" idx="11"/>
          </p:nvPr>
        </p:nvSpPr>
        <p:spPr/>
        <p:txBody>
          <a:bodyPr/>
          <a:lstStyle/>
          <a:p>
            <a:r>
              <a:rPr lang="fr-FR" dirty="0" smtClean="0"/>
              <a:t>MS21</a:t>
            </a:r>
            <a:endParaRPr lang="fr-FR" dirty="0"/>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25</a:t>
            </a:fld>
            <a:endParaRPr lang="fr-FR"/>
          </a:p>
        </p:txBody>
      </p:sp>
    </p:spTree>
    <p:extLst>
      <p:ext uri="{BB962C8B-B14F-4D97-AF65-F5344CB8AC3E}">
        <p14:creationId xmlns:p14="http://schemas.microsoft.com/office/powerpoint/2010/main" val="1758298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normAutofit/>
          </a:bodyPr>
          <a:lstStyle/>
          <a:p>
            <a:r>
              <a:rPr lang="fr-FR" sz="3600" b="1" dirty="0"/>
              <a:t>Les fondamentaux de la </a:t>
            </a:r>
            <a:r>
              <a:rPr lang="fr-FR" sz="3600" b="1" dirty="0" smtClean="0"/>
              <a:t>Sécu 1 </a:t>
            </a:r>
            <a:endParaRPr lang="fr-FR" sz="3600" b="1" dirty="0"/>
          </a:p>
        </p:txBody>
      </p:sp>
      <p:sp>
        <p:nvSpPr>
          <p:cNvPr id="3" name="Espace réservé du contenu 2"/>
          <p:cNvSpPr>
            <a:spLocks noGrp="1"/>
          </p:cNvSpPr>
          <p:nvPr>
            <p:ph idx="1"/>
          </p:nvPr>
        </p:nvSpPr>
        <p:spPr>
          <a:xfrm>
            <a:off x="457200" y="1196752"/>
            <a:ext cx="8229600" cy="4929411"/>
          </a:xfrm>
        </p:spPr>
        <p:txBody>
          <a:bodyPr>
            <a:normAutofit fontScale="77500" lnSpcReduction="20000"/>
          </a:bodyPr>
          <a:lstStyle/>
          <a:p>
            <a:r>
              <a:rPr lang="fr-FR" dirty="0" smtClean="0">
                <a:solidFill>
                  <a:srgbClr val="FF0000"/>
                </a:solidFill>
              </a:rPr>
              <a:t>La SOLIDARITE et L’EGALITE </a:t>
            </a:r>
          </a:p>
          <a:p>
            <a:pPr marL="0" indent="0">
              <a:buNone/>
            </a:pPr>
            <a:r>
              <a:rPr lang="fr-FR" dirty="0" smtClean="0">
                <a:hlinkClick r:id="rId2" action="ppaction://hlinksldjump"/>
              </a:rPr>
              <a:t>Ordonnance 4 octobre 1945</a:t>
            </a:r>
            <a:r>
              <a:rPr lang="fr-FR" dirty="0" smtClean="0"/>
              <a:t>:</a:t>
            </a:r>
          </a:p>
          <a:p>
            <a:pPr marL="0" indent="0">
              <a:buNone/>
            </a:pPr>
            <a:r>
              <a:rPr lang="fr-FR" b="1" i="1" dirty="0" smtClean="0"/>
              <a:t>« garantir les </a:t>
            </a:r>
            <a:r>
              <a:rPr lang="fr-FR" b="1" i="1" dirty="0" smtClean="0">
                <a:solidFill>
                  <a:srgbClr val="FF0000"/>
                </a:solidFill>
              </a:rPr>
              <a:t>travailleurs </a:t>
            </a:r>
            <a:r>
              <a:rPr lang="fr-FR" b="1" i="1" dirty="0" smtClean="0"/>
              <a:t>et leurs familles contre les risques de toute nature… «</a:t>
            </a:r>
            <a:r>
              <a:rPr lang="fr-FR" i="1" dirty="0" smtClean="0"/>
              <a:t> </a:t>
            </a:r>
            <a:r>
              <a:rPr lang="fr-FR" b="1" i="1" dirty="0" smtClean="0"/>
              <a:t> </a:t>
            </a:r>
          </a:p>
          <a:p>
            <a:pPr marL="0" indent="0">
              <a:buNone/>
            </a:pPr>
            <a:r>
              <a:rPr lang="fr-FR" b="1" i="1" dirty="0" smtClean="0"/>
              <a:t>« Chacun </a:t>
            </a:r>
            <a:r>
              <a:rPr lang="fr-FR" b="1" i="1" u="sng" dirty="0" smtClean="0">
                <a:solidFill>
                  <a:srgbClr val="FF0000"/>
                </a:solidFill>
              </a:rPr>
              <a:t>cotise</a:t>
            </a:r>
            <a:r>
              <a:rPr lang="fr-FR" b="1" i="1" dirty="0" smtClean="0">
                <a:solidFill>
                  <a:srgbClr val="FF0000"/>
                </a:solidFill>
              </a:rPr>
              <a:t> selon ses moyens </a:t>
            </a:r>
            <a:r>
              <a:rPr lang="fr-FR" b="1" i="1" dirty="0" smtClean="0"/>
              <a:t>et </a:t>
            </a:r>
            <a:r>
              <a:rPr lang="fr-FR" b="1" i="1" u="sng" dirty="0" smtClean="0">
                <a:solidFill>
                  <a:srgbClr val="FF0000"/>
                </a:solidFill>
              </a:rPr>
              <a:t>reçoit selon ses besoins</a:t>
            </a:r>
            <a:r>
              <a:rPr lang="fr-FR" b="1" u="sng" dirty="0" smtClean="0">
                <a:solidFill>
                  <a:srgbClr val="FF0000"/>
                </a:solidFill>
              </a:rPr>
              <a:t> </a:t>
            </a:r>
            <a:r>
              <a:rPr lang="fr-FR" b="1" u="sng" dirty="0" smtClean="0"/>
              <a:t>« </a:t>
            </a:r>
          </a:p>
          <a:p>
            <a:r>
              <a:rPr lang="fr-FR" b="1" dirty="0" smtClean="0"/>
              <a:t>Des </a:t>
            </a:r>
            <a:r>
              <a:rPr lang="fr-FR" b="1" dirty="0" smtClean="0">
                <a:solidFill>
                  <a:srgbClr val="FF0000"/>
                </a:solidFill>
              </a:rPr>
              <a:t>DROITS</a:t>
            </a:r>
            <a:r>
              <a:rPr lang="fr-FR" b="1" dirty="0" smtClean="0"/>
              <a:t> opposés à la </a:t>
            </a:r>
            <a:r>
              <a:rPr lang="fr-FR" b="1" dirty="0" smtClean="0">
                <a:solidFill>
                  <a:srgbClr val="0070C0"/>
                </a:solidFill>
              </a:rPr>
              <a:t>charité, au retour à l’assistance pour « plus démunis » </a:t>
            </a:r>
          </a:p>
          <a:p>
            <a:r>
              <a:rPr lang="fr-FR" b="1" dirty="0" smtClean="0">
                <a:solidFill>
                  <a:srgbClr val="FF0000"/>
                </a:solidFill>
              </a:rPr>
              <a:t>Solidarité</a:t>
            </a:r>
            <a:r>
              <a:rPr lang="fr-FR" b="1" dirty="0" smtClean="0"/>
              <a:t> selon les revenus, solidarité intergénérationnelle, solidarité malades – biens portants</a:t>
            </a:r>
          </a:p>
          <a:p>
            <a:r>
              <a:rPr lang="fr-FR" b="1" dirty="0" smtClean="0">
                <a:solidFill>
                  <a:srgbClr val="FF0000"/>
                </a:solidFill>
              </a:rPr>
              <a:t>Egalité: mêmes prestations </a:t>
            </a:r>
            <a:r>
              <a:rPr lang="fr-FR" b="1" dirty="0" smtClean="0"/>
              <a:t>-  de haut niveau - selon les </a:t>
            </a:r>
            <a:r>
              <a:rPr lang="fr-FR" b="1" dirty="0" smtClean="0">
                <a:solidFill>
                  <a:srgbClr val="FF0000"/>
                </a:solidFill>
              </a:rPr>
              <a:t>« besoins »  </a:t>
            </a:r>
          </a:p>
          <a:p>
            <a:r>
              <a:rPr lang="fr-FR" b="1" dirty="0" smtClean="0"/>
              <a:t>C’est un projet de société…inacceptable pour le patronat, la droite, … </a:t>
            </a:r>
            <a:endParaRPr lang="fr-FR" dirty="0" smtClean="0"/>
          </a:p>
          <a:p>
            <a:pPr marL="0" indent="0">
              <a:buNone/>
            </a:pPr>
            <a:endParaRPr lang="fr-FR" dirty="0"/>
          </a:p>
        </p:txBody>
      </p:sp>
      <p:sp>
        <p:nvSpPr>
          <p:cNvPr id="4" name="Espace réservé du pied de page 3"/>
          <p:cNvSpPr>
            <a:spLocks noGrp="1"/>
          </p:cNvSpPr>
          <p:nvPr>
            <p:ph type="ftr" sz="quarter" idx="11"/>
          </p:nvPr>
        </p:nvSpPr>
        <p:spPr/>
        <p:txBody>
          <a:bodyPr/>
          <a:lstStyle/>
          <a:p>
            <a:r>
              <a:rPr lang="fr-FR" dirty="0" smtClean="0"/>
              <a:t>MS21</a:t>
            </a:r>
            <a:endParaRPr lang="fr-FR" dirty="0"/>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3</a:t>
            </a:fld>
            <a:endParaRPr lang="fr-FR"/>
          </a:p>
        </p:txBody>
      </p:sp>
    </p:spTree>
    <p:extLst>
      <p:ext uri="{BB962C8B-B14F-4D97-AF65-F5344CB8AC3E}">
        <p14:creationId xmlns:p14="http://schemas.microsoft.com/office/powerpoint/2010/main" val="182102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down)">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720080"/>
          </a:xfrm>
        </p:spPr>
        <p:txBody>
          <a:bodyPr>
            <a:normAutofit/>
          </a:bodyPr>
          <a:lstStyle/>
          <a:p>
            <a:r>
              <a:rPr lang="fr-FR" sz="3600" b="1" dirty="0"/>
              <a:t>Les fondamentaux de la Sécu 2</a:t>
            </a:r>
            <a:endParaRPr lang="fr-FR" sz="3600" dirty="0"/>
          </a:p>
        </p:txBody>
      </p:sp>
      <p:sp>
        <p:nvSpPr>
          <p:cNvPr id="3" name="Espace réservé du contenu 2"/>
          <p:cNvSpPr>
            <a:spLocks noGrp="1"/>
          </p:cNvSpPr>
          <p:nvPr>
            <p:ph idx="1"/>
          </p:nvPr>
        </p:nvSpPr>
        <p:spPr>
          <a:xfrm>
            <a:off x="539552" y="1124744"/>
            <a:ext cx="8147248" cy="5001419"/>
          </a:xfrm>
        </p:spPr>
        <p:txBody>
          <a:bodyPr>
            <a:normAutofit fontScale="25000" lnSpcReduction="20000"/>
          </a:bodyPr>
          <a:lstStyle/>
          <a:p>
            <a:r>
              <a:rPr lang="fr-FR" sz="8000" b="1" dirty="0" smtClean="0">
                <a:solidFill>
                  <a:srgbClr val="FF0000"/>
                </a:solidFill>
              </a:rPr>
              <a:t>Monopole, obligation de s’affilier; attaqué </a:t>
            </a:r>
            <a:r>
              <a:rPr lang="fr-FR" sz="8000" dirty="0" smtClean="0">
                <a:solidFill>
                  <a:srgbClr val="FF0000"/>
                </a:solidFill>
              </a:rPr>
              <a:t>(concurrence)</a:t>
            </a:r>
          </a:p>
          <a:p>
            <a:r>
              <a:rPr lang="fr-FR" sz="8000" b="1" dirty="0" smtClean="0">
                <a:solidFill>
                  <a:srgbClr val="FF0000"/>
                </a:solidFill>
              </a:rPr>
              <a:t>L’Unicité </a:t>
            </a:r>
          </a:p>
          <a:p>
            <a:pPr marL="400050" lvl="1" indent="0">
              <a:buNone/>
            </a:pPr>
            <a:r>
              <a:rPr lang="fr-FR" sz="8000" b="1" dirty="0" smtClean="0">
                <a:solidFill>
                  <a:srgbClr val="0070C0"/>
                </a:solidFill>
              </a:rPr>
              <a:t>1945: régime général, caisse unique</a:t>
            </a:r>
            <a:r>
              <a:rPr lang="fr-FR" sz="8000" dirty="0" smtClean="0"/>
              <a:t>. Les 4 branches datent des ordonnances De Gaulle de 1967 …peu avant 68 ! ; danger de scission de la Sécu</a:t>
            </a:r>
          </a:p>
          <a:p>
            <a:r>
              <a:rPr lang="fr-FR" sz="8000" b="1" dirty="0" smtClean="0">
                <a:solidFill>
                  <a:srgbClr val="FF0000"/>
                </a:solidFill>
              </a:rPr>
              <a:t>Démocratie sociale</a:t>
            </a:r>
          </a:p>
          <a:p>
            <a:pPr marL="400050" lvl="1" indent="0">
              <a:buNone/>
            </a:pPr>
            <a:r>
              <a:rPr lang="fr-FR" sz="8000" dirty="0" smtClean="0">
                <a:solidFill>
                  <a:srgbClr val="0070C0"/>
                </a:solidFill>
              </a:rPr>
              <a:t>Liée à la cotisation</a:t>
            </a:r>
            <a:r>
              <a:rPr lang="fr-FR" sz="8000" dirty="0" smtClean="0"/>
              <a:t>: si le financement de la Sécu c’est l’argent des salariés, alors </a:t>
            </a:r>
            <a:r>
              <a:rPr lang="fr-FR" sz="8000" dirty="0" smtClean="0">
                <a:solidFill>
                  <a:srgbClr val="FF0000"/>
                </a:solidFill>
              </a:rPr>
              <a:t>les salariés par l’intermédiaire de leurs représentants élus doivent gérer </a:t>
            </a:r>
          </a:p>
          <a:p>
            <a:pPr marL="400050" lvl="1" indent="0">
              <a:buNone/>
            </a:pPr>
            <a:r>
              <a:rPr lang="fr-FR" sz="8000" dirty="0" smtClean="0"/>
              <a:t>La CSG de Rocard , la loi Juppé , les lois Bachelot et Touraine, les exonérations de cotisations sociales « patronales »  </a:t>
            </a:r>
            <a:r>
              <a:rPr lang="fr-FR" sz="8000" b="1" u="sng" dirty="0" smtClean="0"/>
              <a:t>vont en sens inverse,  vers </a:t>
            </a:r>
            <a:r>
              <a:rPr lang="fr-FR" sz="8000" b="1" u="sng" dirty="0" smtClean="0">
                <a:solidFill>
                  <a:srgbClr val="FF0000"/>
                </a:solidFill>
              </a:rPr>
              <a:t>l’étatisation autoritaire</a:t>
            </a:r>
            <a:r>
              <a:rPr lang="fr-FR" sz="8000" dirty="0" smtClean="0">
                <a:solidFill>
                  <a:srgbClr val="0070C0"/>
                </a:solidFill>
              </a:rPr>
              <a:t>-&gt; double débat</a:t>
            </a:r>
            <a:endParaRPr lang="fr-FR" sz="8000" dirty="0" smtClean="0"/>
          </a:p>
          <a:p>
            <a:r>
              <a:rPr lang="fr-FR" sz="8000" b="1" dirty="0" smtClean="0">
                <a:solidFill>
                  <a:srgbClr val="FF0000"/>
                </a:solidFill>
              </a:rPr>
              <a:t>Universalité: Programme du CNR </a:t>
            </a:r>
          </a:p>
          <a:p>
            <a:pPr marL="400050" lvl="1" indent="0">
              <a:buNone/>
            </a:pPr>
            <a:r>
              <a:rPr lang="fr-FR" sz="7600" dirty="0" smtClean="0"/>
              <a:t>- </a:t>
            </a:r>
            <a:r>
              <a:rPr lang="fr-FR" sz="7600" b="1" dirty="0" smtClean="0">
                <a:solidFill>
                  <a:srgbClr val="0070C0"/>
                </a:solidFill>
              </a:rPr>
              <a:t>un plan complet de sécurité sociale, visant à assurer à tous les citoyens </a:t>
            </a:r>
            <a:r>
              <a:rPr lang="fr-FR" sz="7600" dirty="0" smtClean="0"/>
              <a:t>des moyens d'existence, dans tous les cas où ils sont incapables de se le procurer par le travail, </a:t>
            </a:r>
            <a:r>
              <a:rPr lang="fr-FR" sz="7600" b="1" dirty="0" smtClean="0">
                <a:solidFill>
                  <a:srgbClr val="0070C0"/>
                </a:solidFill>
              </a:rPr>
              <a:t>avec gestion appartenant aux représentants des intéressés et de l'État …</a:t>
            </a:r>
            <a:r>
              <a:rPr lang="fr-FR" sz="7600" dirty="0" smtClean="0"/>
              <a:t/>
            </a:r>
            <a:br>
              <a:rPr lang="fr-FR" sz="7600" dirty="0" smtClean="0"/>
            </a:br>
            <a:r>
              <a:rPr lang="fr-FR" sz="7600" dirty="0" smtClean="0"/>
              <a:t>- </a:t>
            </a:r>
            <a:r>
              <a:rPr lang="fr-FR" sz="7600" b="1" dirty="0" smtClean="0">
                <a:solidFill>
                  <a:srgbClr val="0070C0"/>
                </a:solidFill>
              </a:rPr>
              <a:t>une retraite permettant aux vieux travailleurs </a:t>
            </a:r>
            <a:r>
              <a:rPr lang="fr-FR" sz="7600" dirty="0" smtClean="0"/>
              <a:t>de finir dignement leurs jours…</a:t>
            </a:r>
            <a:br>
              <a:rPr lang="fr-FR" sz="7600" dirty="0" smtClean="0"/>
            </a:br>
            <a:endParaRPr lang="fr-FR" sz="7600" dirty="0"/>
          </a:p>
          <a:p>
            <a:pPr marL="400050" lvl="1" indent="0">
              <a:buNone/>
            </a:pPr>
            <a:endParaRPr lang="fr-FR" sz="2000" dirty="0"/>
          </a:p>
          <a:p>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smtClean="0"/>
              <a:t>Vers le 100 % Sécu</a:t>
            </a:r>
            <a:endParaRPr lang="fr-FR"/>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4</a:t>
            </a:fld>
            <a:endParaRPr lang="fr-FR"/>
          </a:p>
        </p:txBody>
      </p:sp>
    </p:spTree>
    <p:extLst>
      <p:ext uri="{BB962C8B-B14F-4D97-AF65-F5344CB8AC3E}">
        <p14:creationId xmlns:p14="http://schemas.microsoft.com/office/powerpoint/2010/main" val="1352964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smtClean="0"/>
              <a:t>Leurs raisons d’en finir avec la Sécu:   </a:t>
            </a:r>
            <a:br>
              <a:rPr lang="fr-FR" sz="3600" b="1" dirty="0" smtClean="0"/>
            </a:br>
            <a:r>
              <a:rPr lang="fr-FR" sz="3600" b="1" dirty="0" smtClean="0"/>
              <a:t>2 chiffres : </a:t>
            </a:r>
            <a:r>
              <a:rPr lang="fr-FR" sz="3600" b="1" dirty="0" smtClean="0">
                <a:solidFill>
                  <a:srgbClr val="FF0000"/>
                </a:solidFill>
              </a:rPr>
              <a:t>500</a:t>
            </a:r>
            <a:r>
              <a:rPr lang="fr-FR" sz="3600" b="1" dirty="0" smtClean="0"/>
              <a:t> et </a:t>
            </a:r>
            <a:r>
              <a:rPr lang="fr-FR" sz="3600" b="1" dirty="0" smtClean="0">
                <a:solidFill>
                  <a:srgbClr val="FF0000"/>
                </a:solidFill>
              </a:rPr>
              <a:t>200</a:t>
            </a:r>
            <a:endParaRPr lang="fr-FR" sz="3600" b="1" dirty="0">
              <a:solidFill>
                <a:srgbClr val="FF0000"/>
              </a:solidFill>
            </a:endParaRPr>
          </a:p>
        </p:txBody>
      </p:sp>
      <p:sp>
        <p:nvSpPr>
          <p:cNvPr id="3" name="Espace réservé du contenu 2"/>
          <p:cNvSpPr>
            <a:spLocks noGrp="1"/>
          </p:cNvSpPr>
          <p:nvPr>
            <p:ph idx="1"/>
          </p:nvPr>
        </p:nvSpPr>
        <p:spPr/>
        <p:txBody>
          <a:bodyPr/>
          <a:lstStyle/>
          <a:p>
            <a:r>
              <a:rPr lang="fr-FR" b="1" dirty="0" smtClean="0">
                <a:solidFill>
                  <a:srgbClr val="FF0000"/>
                </a:solidFill>
              </a:rPr>
              <a:t>500 Md</a:t>
            </a:r>
            <a:r>
              <a:rPr lang="fr-FR" dirty="0" smtClean="0">
                <a:solidFill>
                  <a:srgbClr val="FF0000"/>
                </a:solidFill>
              </a:rPr>
              <a:t>:  </a:t>
            </a:r>
            <a:r>
              <a:rPr lang="fr-FR" dirty="0" smtClean="0"/>
              <a:t>c’est le budget de la Sécu</a:t>
            </a:r>
          </a:p>
          <a:p>
            <a:pPr marL="857250" lvl="1" indent="-457200">
              <a:buFont typeface="Wingdings" panose="05000000000000000000" pitchFamily="2" charset="2"/>
              <a:buChar char="Ø"/>
            </a:pPr>
            <a:r>
              <a:rPr lang="fr-FR" dirty="0" smtClean="0"/>
              <a:t>La répartition, fondatrice de la Sécu </a:t>
            </a:r>
          </a:p>
          <a:p>
            <a:pPr marL="857250" lvl="1" indent="-457200">
              <a:buFont typeface="Wingdings" panose="05000000000000000000" pitchFamily="2" charset="2"/>
              <a:buChar char="Ø"/>
            </a:pPr>
            <a:r>
              <a:rPr lang="fr-FR" dirty="0" smtClean="0"/>
              <a:t>Echappe aux marchés financiers</a:t>
            </a:r>
          </a:p>
          <a:p>
            <a:pPr marL="857250" lvl="1" indent="-457200">
              <a:buFont typeface="Wingdings" panose="05000000000000000000" pitchFamily="2" charset="2"/>
              <a:buChar char="Ø"/>
            </a:pPr>
            <a:r>
              <a:rPr lang="fr-FR" dirty="0" smtClean="0"/>
              <a:t>Limite le recours aux complémentaires, à la capitalisation</a:t>
            </a:r>
          </a:p>
          <a:p>
            <a:r>
              <a:rPr lang="fr-FR" b="1" dirty="0" smtClean="0">
                <a:solidFill>
                  <a:srgbClr val="FF0000"/>
                </a:solidFill>
              </a:rPr>
              <a:t>200 Md</a:t>
            </a:r>
            <a:r>
              <a:rPr lang="fr-FR" dirty="0" smtClean="0">
                <a:solidFill>
                  <a:srgbClr val="FF0000"/>
                </a:solidFill>
              </a:rPr>
              <a:t>:  </a:t>
            </a:r>
            <a:r>
              <a:rPr lang="fr-FR" dirty="0" smtClean="0"/>
              <a:t>c’est les cotisations sociales dites « patronales » </a:t>
            </a:r>
          </a:p>
          <a:p>
            <a:pPr marL="0" indent="0">
              <a:buNone/>
            </a:pPr>
            <a:r>
              <a:rPr lang="fr-FR" dirty="0" smtClean="0"/>
              <a:t> </a:t>
            </a:r>
            <a:endParaRPr lang="fr-FR" dirty="0"/>
          </a:p>
        </p:txBody>
      </p:sp>
      <p:sp>
        <p:nvSpPr>
          <p:cNvPr id="4" name="Espace réservé du pied de page 3"/>
          <p:cNvSpPr>
            <a:spLocks noGrp="1"/>
          </p:cNvSpPr>
          <p:nvPr>
            <p:ph type="ftr" sz="quarter" idx="11"/>
          </p:nvPr>
        </p:nvSpPr>
        <p:spPr/>
        <p:txBody>
          <a:bodyPr/>
          <a:lstStyle/>
          <a:p>
            <a:r>
              <a:rPr lang="fr-FR" dirty="0" smtClean="0"/>
              <a:t>Ruffec</a:t>
            </a:r>
            <a:endParaRPr lang="fr-FR" dirty="0"/>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5</a:t>
            </a:fld>
            <a:endParaRPr lang="fr-FR"/>
          </a:p>
        </p:txBody>
      </p:sp>
    </p:spTree>
    <p:extLst>
      <p:ext uri="{BB962C8B-B14F-4D97-AF65-F5344CB8AC3E}">
        <p14:creationId xmlns:p14="http://schemas.microsoft.com/office/powerpoint/2010/main" val="215073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a:bodyPr>
          <a:lstStyle/>
          <a:p>
            <a:r>
              <a:rPr lang="fr-FR" sz="3200" b="1" dirty="0" smtClean="0">
                <a:solidFill>
                  <a:srgbClr val="FF0000"/>
                </a:solidFill>
              </a:rPr>
              <a:t>200 Md de cotisations « patronales » </a:t>
            </a:r>
            <a:r>
              <a:rPr lang="fr-FR" sz="3200" b="1" dirty="0" smtClean="0"/>
              <a:t>( débat )</a:t>
            </a:r>
            <a:endParaRPr lang="fr-FR" sz="2000" dirty="0"/>
          </a:p>
        </p:txBody>
      </p:sp>
      <p:sp>
        <p:nvSpPr>
          <p:cNvPr id="3" name="Espace réservé du contenu 2"/>
          <p:cNvSpPr>
            <a:spLocks noGrp="1"/>
          </p:cNvSpPr>
          <p:nvPr>
            <p:ph idx="1"/>
          </p:nvPr>
        </p:nvSpPr>
        <p:spPr>
          <a:xfrm>
            <a:off x="457200" y="1268760"/>
            <a:ext cx="8229600" cy="4857403"/>
          </a:xfrm>
        </p:spPr>
        <p:txBody>
          <a:bodyPr>
            <a:normAutofit/>
          </a:bodyPr>
          <a:lstStyle/>
          <a:p>
            <a:endParaRPr lang="fr-FR" dirty="0" smtClean="0"/>
          </a:p>
          <a:p>
            <a:endParaRPr lang="fr-FR" dirty="0"/>
          </a:p>
          <a:p>
            <a:endParaRPr lang="fr-FR" dirty="0" smtClean="0"/>
          </a:p>
          <a:p>
            <a:endParaRPr lang="fr-FR" dirty="0"/>
          </a:p>
          <a:p>
            <a:endParaRPr lang="fr-FR" dirty="0" smtClean="0"/>
          </a:p>
          <a:p>
            <a:endParaRPr lang="fr-FR" dirty="0"/>
          </a:p>
          <a:p>
            <a:endParaRPr lang="fr-FR" sz="2400" dirty="0" smtClean="0"/>
          </a:p>
        </p:txBody>
      </p:sp>
      <p:sp>
        <p:nvSpPr>
          <p:cNvPr id="4" name="Espace réservé du numéro de diapositive 3"/>
          <p:cNvSpPr>
            <a:spLocks noGrp="1"/>
          </p:cNvSpPr>
          <p:nvPr>
            <p:ph type="sldNum" sz="quarter" idx="12"/>
          </p:nvPr>
        </p:nvSpPr>
        <p:spPr/>
        <p:txBody>
          <a:bodyPr/>
          <a:lstStyle/>
          <a:p>
            <a:fld id="{3621B259-0874-4C47-8FB8-0F81233F9BC2}" type="slidenum">
              <a:rPr lang="fr-FR" smtClean="0"/>
              <a:t>6</a:t>
            </a:fld>
            <a:endParaRPr lang="fr-FR"/>
          </a:p>
        </p:txBody>
      </p:sp>
      <p:graphicFrame>
        <p:nvGraphicFramePr>
          <p:cNvPr id="7" name="Tableau 6"/>
          <p:cNvGraphicFramePr>
            <a:graphicFrameLocks noGrp="1"/>
          </p:cNvGraphicFramePr>
          <p:nvPr>
            <p:extLst>
              <p:ext uri="{D42A27DB-BD31-4B8C-83A1-F6EECF244321}">
                <p14:modId xmlns:p14="http://schemas.microsoft.com/office/powerpoint/2010/main" val="173867167"/>
              </p:ext>
            </p:extLst>
          </p:nvPr>
        </p:nvGraphicFramePr>
        <p:xfrm>
          <a:off x="1475656" y="1484784"/>
          <a:ext cx="6019800" cy="2924175"/>
        </p:xfrm>
        <a:graphic>
          <a:graphicData uri="http://schemas.openxmlformats.org/drawingml/2006/table">
            <a:tbl>
              <a:tblPr>
                <a:tableStyleId>{5C22544A-7EE6-4342-B048-85BDC9FD1C3A}</a:tableStyleId>
              </a:tblPr>
              <a:tblGrid>
                <a:gridCol w="990078"/>
                <a:gridCol w="1142397"/>
                <a:gridCol w="2260013"/>
                <a:gridCol w="1627312"/>
              </a:tblGrid>
              <a:tr h="304800">
                <a:tc gridSpan="4">
                  <a:txBody>
                    <a:bodyPr/>
                    <a:lstStyle/>
                    <a:p>
                      <a:pPr algn="ctr" fontAlgn="b"/>
                      <a:r>
                        <a:rPr lang="fr-FR" sz="2000" b="1" u="none" strike="noStrike" dirty="0">
                          <a:effectLst/>
                        </a:rPr>
                        <a:t>Partage primaire Valeur ajoutée</a:t>
                      </a:r>
                      <a:endParaRPr lang="fr-FR" sz="2000" b="1" i="0" u="none" strike="noStrike" dirty="0">
                        <a:solidFill>
                          <a:srgbClr val="000000"/>
                        </a:solidFill>
                        <a:effectLst/>
                        <a:latin typeface="Calibri"/>
                      </a:endParaRPr>
                    </a:p>
                  </a:txBody>
                  <a:tcPr marL="9525" marR="9525" marT="9525" marB="0" anchor="b"/>
                </a:tc>
                <a:tc hMerge="1">
                  <a:txBody>
                    <a:bodyPr/>
                    <a:lstStyle/>
                    <a:p>
                      <a:endParaRPr lang="fr-FR"/>
                    </a:p>
                  </a:txBody>
                  <a:tcPr/>
                </a:tc>
                <a:tc hMerge="1">
                  <a:txBody>
                    <a:bodyPr/>
                    <a:lstStyle/>
                    <a:p>
                      <a:endParaRPr lang="fr-FR"/>
                    </a:p>
                  </a:txBody>
                  <a:tcPr/>
                </a:tc>
                <a:tc hMerge="1">
                  <a:txBody>
                    <a:bodyPr/>
                    <a:lstStyle/>
                    <a:p>
                      <a:endParaRPr lang="fr-FR"/>
                    </a:p>
                  </a:txBody>
                  <a:tcPr/>
                </a:tc>
              </a:tr>
              <a:tr h="304800">
                <a:tc gridSpan="4">
                  <a:txBody>
                    <a:bodyPr/>
                    <a:lstStyle/>
                    <a:p>
                      <a:pPr algn="ctr" fontAlgn="b"/>
                      <a:r>
                        <a:rPr lang="fr-FR" sz="1800" u="none" strike="noStrike" dirty="0">
                          <a:solidFill>
                            <a:srgbClr val="FF0000"/>
                          </a:solidFill>
                          <a:effectLst/>
                        </a:rPr>
                        <a:t>Ensemble des richesse</a:t>
                      </a:r>
                      <a:r>
                        <a:rPr lang="fr-FR" sz="1800" u="none" strike="noStrike" dirty="0">
                          <a:effectLst/>
                        </a:rPr>
                        <a:t>s </a:t>
                      </a:r>
                      <a:r>
                        <a:rPr lang="fr-FR" sz="1800" u="none" strike="noStrike" dirty="0" smtClean="0">
                          <a:effectLst/>
                        </a:rPr>
                        <a:t>créées </a:t>
                      </a:r>
                      <a:r>
                        <a:rPr lang="fr-FR" sz="1800" u="none" strike="noStrike" dirty="0">
                          <a:effectLst/>
                        </a:rPr>
                        <a:t>(par </a:t>
                      </a:r>
                      <a:r>
                        <a:rPr lang="fr-FR" sz="1800" b="1" u="none" strike="noStrike" dirty="0">
                          <a:solidFill>
                            <a:srgbClr val="FF0000"/>
                          </a:solidFill>
                          <a:effectLst/>
                        </a:rPr>
                        <a:t>le travail</a:t>
                      </a:r>
                      <a:r>
                        <a:rPr lang="fr-FR" sz="1800" u="none" strike="noStrike" dirty="0">
                          <a:effectLst/>
                        </a:rPr>
                        <a:t>)</a:t>
                      </a:r>
                      <a:endParaRPr lang="fr-FR" sz="1800" b="0" i="0" u="none" strike="noStrike" dirty="0">
                        <a:solidFill>
                          <a:srgbClr val="000000"/>
                        </a:solidFill>
                        <a:effectLst/>
                        <a:latin typeface="Calibri"/>
                      </a:endParaRPr>
                    </a:p>
                  </a:txBody>
                  <a:tcPr marL="9525" marR="9525" marT="9525" marB="0" anchor="b"/>
                </a:tc>
                <a:tc hMerge="1">
                  <a:txBody>
                    <a:bodyPr/>
                    <a:lstStyle/>
                    <a:p>
                      <a:endParaRPr lang="fr-FR"/>
                    </a:p>
                  </a:txBody>
                  <a:tcPr/>
                </a:tc>
                <a:tc hMerge="1">
                  <a:txBody>
                    <a:bodyPr/>
                    <a:lstStyle/>
                    <a:p>
                      <a:endParaRPr lang="fr-FR"/>
                    </a:p>
                  </a:txBody>
                  <a:tcPr/>
                </a:tc>
                <a:tc hMerge="1">
                  <a:txBody>
                    <a:bodyPr/>
                    <a:lstStyle/>
                    <a:p>
                      <a:endParaRPr lang="fr-FR"/>
                    </a:p>
                  </a:txBody>
                  <a:tcPr/>
                </a:tc>
              </a:tr>
              <a:tr h="904875">
                <a:tc gridSpan="3">
                  <a:txBody>
                    <a:bodyPr/>
                    <a:lstStyle/>
                    <a:p>
                      <a:pPr algn="ctr" fontAlgn="b"/>
                      <a:r>
                        <a:rPr lang="fr-FR" sz="2400" b="1" u="none" strike="noStrike" dirty="0">
                          <a:solidFill>
                            <a:srgbClr val="FF0000"/>
                          </a:solidFill>
                          <a:effectLst/>
                        </a:rPr>
                        <a:t>Salaire</a:t>
                      </a:r>
                      <a:r>
                        <a:rPr lang="fr-FR" sz="1800" u="none" strike="noStrike" dirty="0">
                          <a:effectLst/>
                        </a:rPr>
                        <a:t> (super brut) </a:t>
                      </a:r>
                      <a:r>
                        <a:rPr lang="fr-FR" sz="1800" u="none" strike="noStrike" dirty="0" smtClean="0">
                          <a:effectLst/>
                        </a:rPr>
                        <a:t>66</a:t>
                      </a:r>
                      <a:r>
                        <a:rPr lang="fr-FR" sz="1800" u="none" strike="noStrike" baseline="0" dirty="0" smtClean="0">
                          <a:effectLst/>
                        </a:rPr>
                        <a:t> % </a:t>
                      </a:r>
                      <a:r>
                        <a:rPr lang="fr-FR" sz="1800" u="none" strike="noStrike" dirty="0" smtClean="0">
                          <a:effectLst/>
                        </a:rPr>
                        <a:t> en 2015% </a:t>
                      </a:r>
                      <a:r>
                        <a:rPr lang="fr-FR" sz="1800" u="none" strike="noStrike" dirty="0">
                          <a:effectLst/>
                        </a:rPr>
                        <a:t>- </a:t>
                      </a:r>
                      <a:r>
                        <a:rPr lang="fr-FR" sz="1800" u="none" strike="noStrike" dirty="0" smtClean="0">
                          <a:effectLst/>
                        </a:rPr>
                        <a:t>73 </a:t>
                      </a:r>
                      <a:r>
                        <a:rPr lang="fr-FR" sz="1800" u="none" strike="noStrike" dirty="0">
                          <a:effectLst/>
                        </a:rPr>
                        <a:t>% en </a:t>
                      </a:r>
                      <a:r>
                        <a:rPr lang="fr-FR" sz="1800" u="none" strike="noStrike" dirty="0" smtClean="0">
                          <a:effectLst/>
                        </a:rPr>
                        <a:t>1981-</a:t>
                      </a:r>
                      <a:endParaRPr lang="fr-FR" sz="1800" b="1" i="0" u="none" strike="noStrike" dirty="0">
                        <a:solidFill>
                          <a:srgbClr val="000000"/>
                        </a:solidFill>
                        <a:effectLst/>
                        <a:latin typeface="Calibri"/>
                      </a:endParaRPr>
                    </a:p>
                  </a:txBody>
                  <a:tcPr marL="9525" marR="9525" marT="9525" marB="0" anchor="b"/>
                </a:tc>
                <a:tc hMerge="1">
                  <a:txBody>
                    <a:bodyPr/>
                    <a:lstStyle/>
                    <a:p>
                      <a:endParaRPr lang="fr-FR"/>
                    </a:p>
                  </a:txBody>
                  <a:tcPr/>
                </a:tc>
                <a:tc hMerge="1">
                  <a:txBody>
                    <a:bodyPr/>
                    <a:lstStyle/>
                    <a:p>
                      <a:endParaRPr lang="fr-FR"/>
                    </a:p>
                  </a:txBody>
                  <a:tcPr/>
                </a:tc>
                <a:tc>
                  <a:txBody>
                    <a:bodyPr/>
                    <a:lstStyle/>
                    <a:p>
                      <a:pPr algn="l" fontAlgn="b"/>
                      <a:r>
                        <a:rPr lang="fr-FR" sz="2000" b="1" u="none" strike="noStrike" dirty="0">
                          <a:solidFill>
                            <a:srgbClr val="FF0000"/>
                          </a:solidFill>
                          <a:effectLst/>
                        </a:rPr>
                        <a:t>Rémunération capital </a:t>
                      </a:r>
                      <a:r>
                        <a:rPr lang="fr-FR" sz="1800" u="none" strike="noStrike" dirty="0" smtClean="0">
                          <a:effectLst/>
                        </a:rPr>
                        <a:t>34%</a:t>
                      </a:r>
                      <a:endParaRPr lang="fr-FR" sz="1800" b="1" i="0" u="none" strike="noStrike" dirty="0">
                        <a:solidFill>
                          <a:srgbClr val="000000"/>
                        </a:solidFill>
                        <a:effectLst/>
                        <a:latin typeface="Calibri"/>
                      </a:endParaRPr>
                    </a:p>
                  </a:txBody>
                  <a:tcPr marL="9525" marR="9525" marT="9525" marB="0" anchor="b"/>
                </a:tc>
              </a:tr>
              <a:tr h="609600">
                <a:tc gridSpan="2">
                  <a:txBody>
                    <a:bodyPr/>
                    <a:lstStyle/>
                    <a:p>
                      <a:pPr algn="ctr" fontAlgn="b"/>
                      <a:r>
                        <a:rPr lang="fr-FR" sz="1800" u="none" strike="noStrike" dirty="0">
                          <a:effectLst/>
                        </a:rPr>
                        <a:t>Salaire brut</a:t>
                      </a:r>
                      <a:endParaRPr lang="fr-FR" sz="1800" b="0" i="0" u="none" strike="noStrike" dirty="0">
                        <a:solidFill>
                          <a:srgbClr val="000000"/>
                        </a:solidFill>
                        <a:effectLst/>
                        <a:latin typeface="Calibri"/>
                      </a:endParaRPr>
                    </a:p>
                  </a:txBody>
                  <a:tcPr marL="9525" marR="9525" marT="9525" marB="0" anchor="b"/>
                </a:tc>
                <a:tc hMerge="1">
                  <a:txBody>
                    <a:bodyPr/>
                    <a:lstStyle/>
                    <a:p>
                      <a:endParaRPr lang="fr-FR"/>
                    </a:p>
                  </a:txBody>
                  <a:tcPr/>
                </a:tc>
                <a:tc>
                  <a:txBody>
                    <a:bodyPr/>
                    <a:lstStyle/>
                    <a:p>
                      <a:pPr algn="l" fontAlgn="b"/>
                      <a:r>
                        <a:rPr lang="fr-FR" sz="1800" u="none" strike="noStrike" dirty="0">
                          <a:effectLst/>
                        </a:rPr>
                        <a:t>Cotisation "patronale"</a:t>
                      </a:r>
                      <a:endParaRPr lang="fr-FR" sz="1800" b="0" i="0" u="none" strike="noStrike" dirty="0">
                        <a:solidFill>
                          <a:srgbClr val="000000"/>
                        </a:solidFill>
                        <a:effectLst/>
                        <a:latin typeface="Calibri"/>
                      </a:endParaRPr>
                    </a:p>
                  </a:txBody>
                  <a:tcPr marL="9525" marR="9525" marT="9525" marB="0" anchor="b"/>
                </a:tc>
                <a:tc>
                  <a:txBody>
                    <a:bodyPr/>
                    <a:lstStyle/>
                    <a:p>
                      <a:pPr algn="l" fontAlgn="b"/>
                      <a:r>
                        <a:rPr lang="fr-FR" sz="1800" u="none" strike="noStrike">
                          <a:effectLst/>
                        </a:rPr>
                        <a:t>Rémunération capital</a:t>
                      </a:r>
                      <a:endParaRPr lang="fr-FR" sz="1800" b="1" i="0" u="none" strike="noStrike">
                        <a:solidFill>
                          <a:srgbClr val="000000"/>
                        </a:solidFill>
                        <a:effectLst/>
                        <a:latin typeface="Calibri"/>
                      </a:endParaRPr>
                    </a:p>
                  </a:txBody>
                  <a:tcPr marL="9525" marR="9525" marT="9525" marB="0" anchor="b"/>
                </a:tc>
              </a:tr>
              <a:tr h="790575">
                <a:tc>
                  <a:txBody>
                    <a:bodyPr/>
                    <a:lstStyle/>
                    <a:p>
                      <a:pPr algn="l" fontAlgn="b"/>
                      <a:r>
                        <a:rPr lang="fr-FR" sz="1800" b="1" u="none" strike="noStrike" dirty="0">
                          <a:solidFill>
                            <a:srgbClr val="0070C0"/>
                          </a:solidFill>
                          <a:effectLst/>
                        </a:rPr>
                        <a:t>Salaire</a:t>
                      </a:r>
                      <a:r>
                        <a:rPr lang="fr-FR" sz="1800" u="none" strike="noStrike" dirty="0">
                          <a:effectLst/>
                        </a:rPr>
                        <a:t> net </a:t>
                      </a:r>
                      <a:endParaRPr lang="fr-FR" sz="1800" b="0" i="0" u="none" strike="noStrike" dirty="0">
                        <a:solidFill>
                          <a:srgbClr val="000000"/>
                        </a:solidFill>
                        <a:effectLst/>
                        <a:latin typeface="Calibri"/>
                      </a:endParaRPr>
                    </a:p>
                  </a:txBody>
                  <a:tcPr marL="9525" marR="9525" marT="9525" marB="0" anchor="b"/>
                </a:tc>
                <a:tc>
                  <a:txBody>
                    <a:bodyPr/>
                    <a:lstStyle/>
                    <a:p>
                      <a:pPr algn="l" fontAlgn="b"/>
                      <a:r>
                        <a:rPr lang="fr-FR" sz="1800" b="1" u="none" strike="noStrike" dirty="0">
                          <a:solidFill>
                            <a:srgbClr val="0070C0"/>
                          </a:solidFill>
                          <a:effectLst/>
                        </a:rPr>
                        <a:t>Cotisation</a:t>
                      </a:r>
                      <a:r>
                        <a:rPr lang="fr-FR" sz="1800" u="none" strike="noStrike" dirty="0">
                          <a:effectLst/>
                        </a:rPr>
                        <a:t> </a:t>
                      </a:r>
                      <a:r>
                        <a:rPr lang="fr-FR" sz="1800" b="1" u="none" strike="noStrike" dirty="0">
                          <a:effectLst/>
                        </a:rPr>
                        <a:t>salariale</a:t>
                      </a:r>
                      <a:endParaRPr lang="fr-FR" sz="1800" b="1" i="0" u="none" strike="noStrike" dirty="0">
                        <a:solidFill>
                          <a:srgbClr val="000000"/>
                        </a:solidFill>
                        <a:effectLst/>
                        <a:latin typeface="Calibri"/>
                      </a:endParaRPr>
                    </a:p>
                  </a:txBody>
                  <a:tcPr marL="9525" marR="9525" marT="9525" marB="0" anchor="b"/>
                </a:tc>
                <a:tc>
                  <a:txBody>
                    <a:bodyPr/>
                    <a:lstStyle/>
                    <a:p>
                      <a:pPr algn="l" fontAlgn="b"/>
                      <a:r>
                        <a:rPr lang="fr-FR" sz="1800" b="1" u="none" strike="noStrike" dirty="0">
                          <a:solidFill>
                            <a:srgbClr val="0070C0"/>
                          </a:solidFill>
                          <a:effectLst/>
                        </a:rPr>
                        <a:t>Cotisation</a:t>
                      </a:r>
                      <a:r>
                        <a:rPr lang="fr-FR" sz="1800" u="none" strike="noStrike" dirty="0">
                          <a:effectLst/>
                        </a:rPr>
                        <a:t> "patronale"</a:t>
                      </a:r>
                      <a:endParaRPr lang="fr-FR" sz="1800" b="0" i="0" u="none" strike="noStrike" dirty="0">
                        <a:solidFill>
                          <a:srgbClr val="000000"/>
                        </a:solidFill>
                        <a:effectLst/>
                        <a:latin typeface="Calibri"/>
                      </a:endParaRPr>
                    </a:p>
                  </a:txBody>
                  <a:tcPr marL="9525" marR="9525" marT="9525" marB="0" anchor="b"/>
                </a:tc>
                <a:tc>
                  <a:txBody>
                    <a:bodyPr/>
                    <a:lstStyle/>
                    <a:p>
                      <a:pPr algn="l" fontAlgn="b"/>
                      <a:r>
                        <a:rPr lang="fr-FR" sz="1800" u="none" strike="noStrike" dirty="0">
                          <a:effectLst/>
                        </a:rPr>
                        <a:t>Rémunération capital</a:t>
                      </a:r>
                      <a:endParaRPr lang="fr-FR" sz="1800" b="1" i="0" u="none" strike="noStrike" dirty="0">
                        <a:solidFill>
                          <a:srgbClr val="000000"/>
                        </a:solidFill>
                        <a:effectLst/>
                        <a:latin typeface="Calibri"/>
                      </a:endParaRPr>
                    </a:p>
                  </a:txBody>
                  <a:tcPr marL="9525" marR="9525" marT="9525" marB="0" anchor="b"/>
                </a:tc>
              </a:tr>
            </a:tbl>
          </a:graphicData>
        </a:graphic>
      </p:graphicFrame>
      <p:sp>
        <p:nvSpPr>
          <p:cNvPr id="9" name="Espace réservé du pied de page 8"/>
          <p:cNvSpPr>
            <a:spLocks noGrp="1"/>
          </p:cNvSpPr>
          <p:nvPr>
            <p:ph type="ftr" sz="quarter" idx="11"/>
          </p:nvPr>
        </p:nvSpPr>
        <p:spPr/>
        <p:txBody>
          <a:bodyPr/>
          <a:lstStyle/>
          <a:p>
            <a:r>
              <a:rPr lang="fr-FR" dirty="0" smtClean="0"/>
              <a:t>ATTAC</a:t>
            </a:r>
            <a:endParaRPr lang="fr-FR" dirty="0"/>
          </a:p>
        </p:txBody>
      </p:sp>
    </p:spTree>
    <p:extLst>
      <p:ext uri="{BB962C8B-B14F-4D97-AF65-F5344CB8AC3E}">
        <p14:creationId xmlns:p14="http://schemas.microsoft.com/office/powerpoint/2010/main" val="2313837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a:bodyPr>
          <a:lstStyle/>
          <a:p>
            <a:r>
              <a:rPr lang="fr-FR" sz="3200" b="1" dirty="0"/>
              <a:t>Les </a:t>
            </a:r>
            <a:r>
              <a:rPr lang="fr-FR" sz="3200" b="1" dirty="0" smtClean="0"/>
              <a:t>exonérations - exemptions</a:t>
            </a:r>
            <a:endParaRPr lang="fr-FR" sz="3200" b="1" dirty="0"/>
          </a:p>
        </p:txBody>
      </p:sp>
      <p:sp>
        <p:nvSpPr>
          <p:cNvPr id="3" name="Espace réservé du contenu 2"/>
          <p:cNvSpPr>
            <a:spLocks noGrp="1"/>
          </p:cNvSpPr>
          <p:nvPr>
            <p:ph idx="1"/>
          </p:nvPr>
        </p:nvSpPr>
        <p:spPr>
          <a:xfrm>
            <a:off x="457200" y="1124744"/>
            <a:ext cx="8229600" cy="5001419"/>
          </a:xfrm>
        </p:spPr>
        <p:txBody>
          <a:bodyPr>
            <a:normAutofit/>
          </a:bodyPr>
          <a:lstStyle/>
          <a:p>
            <a:r>
              <a:rPr lang="fr-FR" sz="2400" dirty="0" smtClean="0"/>
              <a:t>Les cotisations finançaient </a:t>
            </a:r>
            <a:r>
              <a:rPr lang="fr-FR" sz="2400" b="1" dirty="0" smtClean="0">
                <a:solidFill>
                  <a:srgbClr val="FF0000"/>
                </a:solidFill>
              </a:rPr>
              <a:t>90 % de la Sécu jusque dans les années 90</a:t>
            </a:r>
            <a:r>
              <a:rPr lang="fr-FR" sz="2400" dirty="0" smtClean="0"/>
              <a:t>. Maintenant on est environ à 63,3 %  </a:t>
            </a:r>
            <a:r>
              <a:rPr lang="fr-FR" sz="1800" dirty="0" smtClean="0"/>
              <a:t>(Annexe 1 PLFSS 2017)</a:t>
            </a:r>
          </a:p>
          <a:p>
            <a:r>
              <a:rPr lang="fr-FR" sz="2400" b="1" dirty="0" smtClean="0">
                <a:solidFill>
                  <a:srgbClr val="FF0000"/>
                </a:solidFill>
              </a:rPr>
              <a:t>En 2017 il y au total près de 50 Mds d’exos / exemptions </a:t>
            </a:r>
            <a:r>
              <a:rPr lang="fr-FR" sz="2000" b="1" dirty="0">
                <a:solidFill>
                  <a:srgbClr val="0070C0"/>
                </a:solidFill>
              </a:rPr>
              <a:t>pas</a:t>
            </a:r>
            <a:r>
              <a:rPr lang="fr-FR" sz="2400" b="1" dirty="0" smtClean="0">
                <a:solidFill>
                  <a:srgbClr val="0070C0"/>
                </a:solidFill>
              </a:rPr>
              <a:t> </a:t>
            </a:r>
            <a:r>
              <a:rPr lang="fr-FR" sz="2000" b="1" dirty="0">
                <a:solidFill>
                  <a:srgbClr val="0070C0"/>
                </a:solidFill>
              </a:rPr>
              <a:t>toutes compensées  -&gt; il n’y a pas de « trou » </a:t>
            </a:r>
            <a:r>
              <a:rPr lang="fr-FR" sz="2000" b="1" dirty="0" smtClean="0">
                <a:solidFill>
                  <a:srgbClr val="0070C0"/>
                </a:solidFill>
              </a:rPr>
              <a:t>, il y a excédent </a:t>
            </a:r>
            <a:endParaRPr lang="fr-FR" sz="2000" b="1" dirty="0">
              <a:solidFill>
                <a:srgbClr val="0070C0"/>
              </a:solidFill>
            </a:endParaRPr>
          </a:p>
          <a:p>
            <a:r>
              <a:rPr lang="fr-FR" sz="2400" b="1" dirty="0" smtClean="0">
                <a:solidFill>
                  <a:srgbClr val="FF0000"/>
                </a:solidFill>
              </a:rPr>
              <a:t>Mais  il reste encore 200 Md de « charges patronales</a:t>
            </a:r>
            <a:r>
              <a:rPr lang="fr-FR" sz="2400" dirty="0" smtClean="0"/>
              <a:t> »; </a:t>
            </a:r>
          </a:p>
          <a:p>
            <a:pPr marL="400050" lvl="1" indent="0">
              <a:buNone/>
            </a:pPr>
            <a:r>
              <a:rPr lang="fr-FR" sz="2000" dirty="0" smtClean="0"/>
              <a:t>-&gt; Plusieurs candidats pour commencer par rajouter </a:t>
            </a:r>
            <a:r>
              <a:rPr lang="fr-FR" sz="2000" dirty="0" smtClean="0">
                <a:solidFill>
                  <a:srgbClr val="FF0000"/>
                </a:solidFill>
              </a:rPr>
              <a:t>au moins 20 Md d’exos « patronales » + démagogie des </a:t>
            </a:r>
            <a:r>
              <a:rPr lang="fr-FR" sz="2000" b="1" dirty="0" smtClean="0">
                <a:solidFill>
                  <a:srgbClr val="FF0000"/>
                </a:solidFill>
              </a:rPr>
              <a:t>exos « salariales</a:t>
            </a:r>
            <a:r>
              <a:rPr lang="fr-FR" sz="2000" dirty="0" smtClean="0">
                <a:solidFill>
                  <a:srgbClr val="FF0000"/>
                </a:solidFill>
              </a:rPr>
              <a:t> » + + + </a:t>
            </a:r>
          </a:p>
          <a:p>
            <a:r>
              <a:rPr lang="fr-FR" sz="2400" b="1" dirty="0" smtClean="0">
                <a:solidFill>
                  <a:srgbClr val="FF0000"/>
                </a:solidFill>
              </a:rPr>
              <a:t>La fiscalisation</a:t>
            </a:r>
            <a:r>
              <a:rPr lang="fr-FR" sz="2400" dirty="0" smtClean="0">
                <a:solidFill>
                  <a:srgbClr val="FF0000"/>
                </a:solidFill>
              </a:rPr>
              <a:t>: </a:t>
            </a:r>
            <a:r>
              <a:rPr lang="fr-FR" sz="2000" dirty="0" smtClean="0"/>
              <a:t>E Macron: "</a:t>
            </a:r>
            <a:r>
              <a:rPr lang="fr-FR" sz="2000" i="1" dirty="0" smtClean="0"/>
              <a:t>Le </a:t>
            </a:r>
            <a:r>
              <a:rPr lang="fr-FR" sz="2000" i="1" dirty="0"/>
              <a:t>système de protection sociale doit être </a:t>
            </a:r>
            <a:r>
              <a:rPr lang="fr-FR" sz="2000" b="1" i="1" dirty="0">
                <a:solidFill>
                  <a:srgbClr val="0070C0"/>
                </a:solidFill>
              </a:rPr>
              <a:t>moins</a:t>
            </a:r>
            <a:r>
              <a:rPr lang="fr-FR" sz="2000" b="1" i="1" dirty="0"/>
              <a:t> financé par des </a:t>
            </a:r>
            <a:r>
              <a:rPr lang="fr-FR" sz="2000" b="1" i="1" dirty="0">
                <a:solidFill>
                  <a:srgbClr val="0070C0"/>
                </a:solidFill>
              </a:rPr>
              <a:t>cotisations sociales </a:t>
            </a:r>
            <a:r>
              <a:rPr lang="fr-FR" sz="2000" b="1" i="1" dirty="0"/>
              <a:t>assises sur le </a:t>
            </a:r>
            <a:r>
              <a:rPr lang="fr-FR" sz="2000" b="1" i="1" dirty="0" smtClean="0"/>
              <a:t>travail </a:t>
            </a:r>
            <a:r>
              <a:rPr lang="fr-FR" sz="2000" b="1" dirty="0" smtClean="0">
                <a:solidFill>
                  <a:srgbClr val="0070C0"/>
                </a:solidFill>
              </a:rPr>
              <a:t>(= salaire) </a:t>
            </a:r>
            <a:r>
              <a:rPr lang="fr-FR" sz="2000" i="1" dirty="0" smtClean="0"/>
              <a:t>, </a:t>
            </a:r>
            <a:r>
              <a:rPr lang="fr-FR" sz="2000" i="1" dirty="0"/>
              <a:t>et </a:t>
            </a:r>
            <a:r>
              <a:rPr lang="fr-FR" sz="2000" b="1" i="1" dirty="0">
                <a:solidFill>
                  <a:srgbClr val="0070C0"/>
                </a:solidFill>
              </a:rPr>
              <a:t>plus par l'impôt</a:t>
            </a:r>
            <a:r>
              <a:rPr lang="fr-FR" sz="2000" b="1" dirty="0"/>
              <a:t>"</a:t>
            </a:r>
            <a:r>
              <a:rPr lang="fr-FR" sz="2000" dirty="0"/>
              <a:t>. Lequel ? "</a:t>
            </a:r>
            <a:r>
              <a:rPr lang="fr-FR" sz="2000" i="1" dirty="0"/>
              <a:t>L'impôt qui repose sur la </a:t>
            </a:r>
            <a:r>
              <a:rPr lang="fr-FR" sz="2000" b="1" i="1" dirty="0">
                <a:solidFill>
                  <a:srgbClr val="0070C0"/>
                </a:solidFill>
              </a:rPr>
              <a:t>consommation, sur la pollution</a:t>
            </a:r>
            <a:r>
              <a:rPr lang="fr-FR" sz="2000" i="1" dirty="0"/>
              <a:t>, ce qui permet aussi de faire face aux concurrences déloyales</a:t>
            </a:r>
            <a:r>
              <a:rPr lang="fr-FR" sz="2000" dirty="0"/>
              <a:t>".</a:t>
            </a:r>
          </a:p>
          <a:p>
            <a:endParaRPr lang="fr-FR" sz="2400" dirty="0">
              <a:solidFill>
                <a:srgbClr val="FF0000"/>
              </a:solidFill>
            </a:endParaRPr>
          </a:p>
        </p:txBody>
      </p:sp>
      <p:sp>
        <p:nvSpPr>
          <p:cNvPr id="4" name="Espace réservé du numéro de diapositive 3"/>
          <p:cNvSpPr>
            <a:spLocks noGrp="1"/>
          </p:cNvSpPr>
          <p:nvPr>
            <p:ph type="sldNum" sz="quarter" idx="12"/>
          </p:nvPr>
        </p:nvSpPr>
        <p:spPr/>
        <p:txBody>
          <a:bodyPr/>
          <a:lstStyle/>
          <a:p>
            <a:fld id="{3621B259-0874-4C47-8FB8-0F81233F9BC2}"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dirty="0" smtClean="0"/>
              <a:t>Ruffec</a:t>
            </a:r>
            <a:endParaRPr lang="fr-FR" dirty="0"/>
          </a:p>
        </p:txBody>
      </p:sp>
    </p:spTree>
    <p:extLst>
      <p:ext uri="{BB962C8B-B14F-4D97-AF65-F5344CB8AC3E}">
        <p14:creationId xmlns:p14="http://schemas.microsoft.com/office/powerpoint/2010/main" val="197312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a:bodyPr>
          <a:lstStyle/>
          <a:p>
            <a:r>
              <a:rPr lang="fr-FR" sz="3200" b="1" dirty="0" smtClean="0">
                <a:solidFill>
                  <a:srgbClr val="00B0F0"/>
                </a:solidFill>
              </a:rPr>
              <a:t>Le double enjeu fiscalisation (en débat)</a:t>
            </a:r>
            <a:endParaRPr lang="fr-FR" sz="3200" b="1" dirty="0"/>
          </a:p>
        </p:txBody>
      </p:sp>
      <p:sp>
        <p:nvSpPr>
          <p:cNvPr id="3" name="Espace réservé du contenu 2"/>
          <p:cNvSpPr>
            <a:spLocks noGrp="1"/>
          </p:cNvSpPr>
          <p:nvPr>
            <p:ph idx="1"/>
          </p:nvPr>
        </p:nvSpPr>
        <p:spPr>
          <a:xfrm>
            <a:off x="467544" y="1124744"/>
            <a:ext cx="8229600" cy="4929411"/>
          </a:xfrm>
        </p:spPr>
        <p:txBody>
          <a:bodyPr>
            <a:normAutofit fontScale="92500" lnSpcReduction="20000"/>
          </a:bodyPr>
          <a:lstStyle/>
          <a:p>
            <a:pPr marL="0" lvl="0" indent="0">
              <a:buNone/>
            </a:pPr>
            <a:r>
              <a:rPr lang="fr-FR" b="1" dirty="0" smtClean="0"/>
              <a:t> </a:t>
            </a:r>
            <a:r>
              <a:rPr lang="fr-FR" sz="2400" b="1" dirty="0" smtClean="0">
                <a:solidFill>
                  <a:srgbClr val="FF0000"/>
                </a:solidFill>
              </a:rPr>
              <a:t>Les </a:t>
            </a:r>
            <a:r>
              <a:rPr lang="fr-FR" sz="2400" b="1" dirty="0">
                <a:solidFill>
                  <a:srgbClr val="FF0000"/>
                </a:solidFill>
              </a:rPr>
              <a:t>cotisations « patronales » </a:t>
            </a:r>
            <a:r>
              <a:rPr lang="fr-FR" sz="2400" b="1" dirty="0" smtClean="0">
                <a:solidFill>
                  <a:srgbClr val="FF0000"/>
                </a:solidFill>
              </a:rPr>
              <a:t>à la Sécu sont de 200 Mds</a:t>
            </a:r>
            <a:r>
              <a:rPr lang="fr-FR" sz="2400" b="1" dirty="0" smtClean="0"/>
              <a:t> + </a:t>
            </a:r>
            <a:r>
              <a:rPr lang="fr-FR" sz="2400" b="1" dirty="0" err="1" smtClean="0"/>
              <a:t>Agirc</a:t>
            </a:r>
            <a:r>
              <a:rPr lang="fr-FR" sz="2400" b="1" dirty="0" smtClean="0"/>
              <a:t> </a:t>
            </a:r>
            <a:r>
              <a:rPr lang="fr-FR" sz="2400" b="1" dirty="0"/>
              <a:t>et </a:t>
            </a:r>
            <a:r>
              <a:rPr lang="fr-FR" sz="2400" b="1" dirty="0" err="1" smtClean="0"/>
              <a:t>Arrco</a:t>
            </a:r>
            <a:r>
              <a:rPr lang="fr-FR" sz="2400" b="1" dirty="0" smtClean="0"/>
              <a:t>  + Unedic… </a:t>
            </a:r>
            <a:r>
              <a:rPr lang="fr-FR" sz="2400" dirty="0" smtClean="0">
                <a:solidFill>
                  <a:srgbClr val="00B0F0"/>
                </a:solidFill>
              </a:rPr>
              <a:t>-&gt; les compenser </a:t>
            </a:r>
            <a:r>
              <a:rPr lang="fr-FR" sz="2400" b="1" dirty="0" smtClean="0">
                <a:solidFill>
                  <a:srgbClr val="00B0F0"/>
                </a:solidFill>
              </a:rPr>
              <a:t>ce </a:t>
            </a:r>
            <a:r>
              <a:rPr lang="fr-FR" sz="2400" b="1" dirty="0">
                <a:solidFill>
                  <a:srgbClr val="00B0F0"/>
                </a:solidFill>
              </a:rPr>
              <a:t>serait </a:t>
            </a:r>
            <a:r>
              <a:rPr lang="fr-FR" sz="2400" b="1" dirty="0" smtClean="0">
                <a:solidFill>
                  <a:srgbClr val="00B0F0"/>
                </a:solidFill>
              </a:rPr>
              <a:t>plus que </a:t>
            </a:r>
            <a:r>
              <a:rPr lang="fr-FR" sz="2400" b="1" u="sng" dirty="0" smtClean="0">
                <a:solidFill>
                  <a:srgbClr val="00B0F0"/>
                </a:solidFill>
              </a:rPr>
              <a:t>doubler </a:t>
            </a:r>
            <a:r>
              <a:rPr lang="fr-FR" sz="2400" b="1" u="sng" dirty="0">
                <a:solidFill>
                  <a:srgbClr val="00B0F0"/>
                </a:solidFill>
              </a:rPr>
              <a:t>la TVA ou quadrupler </a:t>
            </a:r>
            <a:r>
              <a:rPr lang="fr-FR" sz="2400" b="1" u="sng" dirty="0" smtClean="0">
                <a:solidFill>
                  <a:srgbClr val="00B0F0"/>
                </a:solidFill>
              </a:rPr>
              <a:t>l’IR</a:t>
            </a:r>
            <a:endParaRPr lang="fr-FR" sz="2400" b="1" dirty="0" smtClean="0"/>
          </a:p>
          <a:p>
            <a:pPr lvl="0"/>
            <a:r>
              <a:rPr lang="fr-FR" sz="2400" b="1" dirty="0" smtClean="0"/>
              <a:t>On </a:t>
            </a:r>
            <a:r>
              <a:rPr lang="fr-FR" sz="2400" b="1" dirty="0"/>
              <a:t>comprend la revendication MEDEF de les </a:t>
            </a:r>
            <a:r>
              <a:rPr lang="fr-FR" sz="2400" b="1" dirty="0" smtClean="0"/>
              <a:t>transférer vers les ménages pour augmenter les profits, les dividendes…</a:t>
            </a:r>
          </a:p>
          <a:p>
            <a:pPr lvl="0"/>
            <a:r>
              <a:rPr lang="fr-FR" sz="2400" b="1" dirty="0" smtClean="0"/>
              <a:t>En outre dans candidats (Macron, Le Pen) déclarent augmenter les salaires par la baisse des cotisations « salariales » !!!</a:t>
            </a:r>
            <a:endParaRPr lang="fr-FR" sz="2400" dirty="0"/>
          </a:p>
          <a:p>
            <a:pPr marL="0" lvl="0" indent="0">
              <a:buNone/>
            </a:pPr>
            <a:r>
              <a:rPr lang="fr-FR" sz="2400" b="1" dirty="0">
                <a:solidFill>
                  <a:srgbClr val="FF0000"/>
                </a:solidFill>
              </a:rPr>
              <a:t>La fiscalisation </a:t>
            </a:r>
            <a:r>
              <a:rPr lang="fr-FR" sz="2400" b="1" dirty="0" smtClean="0">
                <a:solidFill>
                  <a:srgbClr val="FF0000"/>
                </a:solidFill>
              </a:rPr>
              <a:t> c’est</a:t>
            </a:r>
            <a:r>
              <a:rPr lang="fr-FR" sz="2400" b="1" dirty="0"/>
              <a:t> :</a:t>
            </a:r>
            <a:endParaRPr lang="fr-FR" sz="2400" dirty="0"/>
          </a:p>
          <a:p>
            <a:pPr lvl="0"/>
            <a:r>
              <a:rPr lang="fr-FR" sz="2400" b="1" dirty="0"/>
              <a:t>Baisser le « cout du travail « </a:t>
            </a:r>
            <a:r>
              <a:rPr lang="fr-FR" sz="2400" dirty="0" smtClean="0"/>
              <a:t>(cotisations patronales) – le salaire -</a:t>
            </a:r>
            <a:endParaRPr lang="fr-FR" sz="2400" dirty="0"/>
          </a:p>
          <a:p>
            <a:pPr lvl="0"/>
            <a:r>
              <a:rPr lang="fr-FR" sz="2400" b="1" dirty="0">
                <a:solidFill>
                  <a:srgbClr val="FF0000"/>
                </a:solidFill>
              </a:rPr>
              <a:t>Transférer </a:t>
            </a:r>
            <a:r>
              <a:rPr lang="fr-FR" sz="2400" b="1" dirty="0" smtClean="0">
                <a:solidFill>
                  <a:srgbClr val="FF0000"/>
                </a:solidFill>
              </a:rPr>
              <a:t>une bonne partie aux ménages par fiscalisation : </a:t>
            </a:r>
            <a:r>
              <a:rPr lang="fr-FR" sz="2400" b="1" u="sng" dirty="0" smtClean="0">
                <a:solidFill>
                  <a:srgbClr val="FF0000"/>
                </a:solidFill>
              </a:rPr>
              <a:t>Impôt sur le revenu</a:t>
            </a:r>
            <a:r>
              <a:rPr lang="fr-FR" sz="2400" b="1" dirty="0" smtClean="0">
                <a:solidFill>
                  <a:srgbClr val="FF0000"/>
                </a:solidFill>
              </a:rPr>
              <a:t>, </a:t>
            </a:r>
            <a:r>
              <a:rPr lang="fr-FR" sz="2400" b="1" u="sng" dirty="0" smtClean="0">
                <a:solidFill>
                  <a:srgbClr val="FF0000"/>
                </a:solidFill>
              </a:rPr>
              <a:t>CSG</a:t>
            </a:r>
            <a:r>
              <a:rPr lang="fr-FR" sz="2400" b="1" dirty="0"/>
              <a:t>, IR – CSG fusionnés, </a:t>
            </a:r>
            <a:r>
              <a:rPr lang="fr-FR" sz="2400" b="1" u="sng" dirty="0" smtClean="0">
                <a:solidFill>
                  <a:srgbClr val="FF0000"/>
                </a:solidFill>
              </a:rPr>
              <a:t>TVA</a:t>
            </a:r>
            <a:r>
              <a:rPr lang="fr-FR" sz="2400" b="1" dirty="0" smtClean="0"/>
              <a:t> dite « sociale » ou non, </a:t>
            </a:r>
            <a:r>
              <a:rPr lang="fr-FR" sz="2400" b="1" dirty="0" smtClean="0">
                <a:solidFill>
                  <a:srgbClr val="FF0000"/>
                </a:solidFill>
              </a:rPr>
              <a:t>taxes </a:t>
            </a:r>
            <a:r>
              <a:rPr lang="fr-FR" sz="2400" b="1" dirty="0" smtClean="0"/>
              <a:t>dites« écologiques » ou non</a:t>
            </a:r>
            <a:r>
              <a:rPr lang="fr-FR" sz="2400" b="1" dirty="0" smtClean="0">
                <a:solidFill>
                  <a:srgbClr val="FF0000"/>
                </a:solidFill>
              </a:rPr>
              <a:t>…</a:t>
            </a:r>
          </a:p>
          <a:p>
            <a:pPr lvl="0"/>
            <a:r>
              <a:rPr lang="fr-FR" sz="2400" b="1" dirty="0" smtClean="0">
                <a:solidFill>
                  <a:srgbClr val="FF0000"/>
                </a:solidFill>
              </a:rPr>
              <a:t>Transférer indirectement le reste </a:t>
            </a:r>
            <a:r>
              <a:rPr lang="fr-FR" sz="2400" b="1" dirty="0" smtClean="0">
                <a:solidFill>
                  <a:srgbClr val="C00000"/>
                </a:solidFill>
              </a:rPr>
              <a:t>par l’augmentation </a:t>
            </a:r>
            <a:r>
              <a:rPr lang="fr-FR" sz="2400" b="1" dirty="0" smtClean="0">
                <a:solidFill>
                  <a:srgbClr val="FF0000"/>
                </a:solidFill>
              </a:rPr>
              <a:t>de la part des </a:t>
            </a:r>
            <a:r>
              <a:rPr lang="fr-FR" sz="2400" b="1" u="sng" dirty="0" smtClean="0">
                <a:solidFill>
                  <a:srgbClr val="FF0000"/>
                </a:solidFill>
              </a:rPr>
              <a:t>complémentaires </a:t>
            </a:r>
            <a:r>
              <a:rPr lang="fr-FR" sz="2400" b="1" u="sng" dirty="0" smtClean="0">
                <a:solidFill>
                  <a:srgbClr val="0070C0"/>
                </a:solidFill>
              </a:rPr>
              <a:t>(13 % « seulement »)</a:t>
            </a:r>
            <a:r>
              <a:rPr lang="fr-FR" sz="2400" b="1" dirty="0" smtClean="0">
                <a:solidFill>
                  <a:srgbClr val="0070C0"/>
                </a:solidFill>
              </a:rPr>
              <a:t>, </a:t>
            </a:r>
            <a:r>
              <a:rPr lang="fr-FR" sz="2400" b="1" dirty="0" smtClean="0">
                <a:solidFill>
                  <a:srgbClr val="FF0000"/>
                </a:solidFill>
              </a:rPr>
              <a:t>de la </a:t>
            </a:r>
            <a:r>
              <a:rPr lang="fr-FR" sz="2400" b="1" u="sng" dirty="0" smtClean="0">
                <a:solidFill>
                  <a:srgbClr val="FF0000"/>
                </a:solidFill>
              </a:rPr>
              <a:t>capitalisation </a:t>
            </a:r>
            <a:endParaRPr lang="fr-FR" sz="2000" u="sng" dirty="0" smtClean="0">
              <a:solidFill>
                <a:srgbClr val="FF0000"/>
              </a:solidFill>
            </a:endParaRPr>
          </a:p>
          <a:p>
            <a:pPr marL="0" lvl="0" indent="0">
              <a:buNone/>
            </a:pPr>
            <a:r>
              <a:rPr lang="fr-FR" sz="2400" dirty="0" smtClean="0"/>
              <a:t> </a:t>
            </a:r>
            <a:endParaRPr lang="fr-FR" sz="2400" dirty="0"/>
          </a:p>
          <a:p>
            <a:endParaRPr lang="fr-FR" dirty="0"/>
          </a:p>
        </p:txBody>
      </p:sp>
      <p:sp>
        <p:nvSpPr>
          <p:cNvPr id="4" name="Espace réservé du numéro de diapositive 3"/>
          <p:cNvSpPr>
            <a:spLocks noGrp="1"/>
          </p:cNvSpPr>
          <p:nvPr>
            <p:ph type="sldNum" sz="quarter" idx="12"/>
          </p:nvPr>
        </p:nvSpPr>
        <p:spPr/>
        <p:txBody>
          <a:bodyPr/>
          <a:lstStyle/>
          <a:p>
            <a:fld id="{3621B259-0874-4C47-8FB8-0F81233F9BC2}" type="slidenum">
              <a:rPr lang="fr-FR" smtClean="0"/>
              <a:t>8</a:t>
            </a:fld>
            <a:endParaRPr lang="fr-FR"/>
          </a:p>
        </p:txBody>
      </p:sp>
      <p:sp>
        <p:nvSpPr>
          <p:cNvPr id="5" name="Espace réservé du pied de page 4"/>
          <p:cNvSpPr>
            <a:spLocks noGrp="1"/>
          </p:cNvSpPr>
          <p:nvPr>
            <p:ph type="ftr" sz="quarter" idx="11"/>
          </p:nvPr>
        </p:nvSpPr>
        <p:spPr/>
        <p:txBody>
          <a:bodyPr/>
          <a:lstStyle/>
          <a:p>
            <a:r>
              <a:rPr lang="fr-FR" dirty="0" smtClean="0"/>
              <a:t>Ruffec</a:t>
            </a:r>
            <a:endParaRPr lang="fr-FR" dirty="0"/>
          </a:p>
        </p:txBody>
      </p:sp>
    </p:spTree>
    <p:extLst>
      <p:ext uri="{BB962C8B-B14F-4D97-AF65-F5344CB8AC3E}">
        <p14:creationId xmlns:p14="http://schemas.microsoft.com/office/powerpoint/2010/main" val="17316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fontScale="90000"/>
          </a:bodyPr>
          <a:lstStyle/>
          <a:p>
            <a:r>
              <a:rPr lang="fr-FR" sz="3200" b="1" dirty="0" smtClean="0">
                <a:solidFill>
                  <a:srgbClr val="FF0000"/>
                </a:solidFill>
              </a:rPr>
              <a:t>L’arme du mensonge</a:t>
            </a:r>
            <a:r>
              <a:rPr lang="fr-FR" sz="3200" b="1" dirty="0" smtClean="0"/>
              <a:t> : Panorama santé  OCDE 2015</a:t>
            </a:r>
            <a:endParaRPr lang="fr-FR" sz="3200" b="1" dirty="0"/>
          </a:p>
        </p:txBody>
      </p:sp>
      <p:sp>
        <p:nvSpPr>
          <p:cNvPr id="3" name="Espace réservé du contenu 2"/>
          <p:cNvSpPr>
            <a:spLocks noGrp="1"/>
          </p:cNvSpPr>
          <p:nvPr>
            <p:ph idx="1"/>
          </p:nvPr>
        </p:nvSpPr>
        <p:spPr>
          <a:xfrm>
            <a:off x="755576" y="1340768"/>
            <a:ext cx="8050088" cy="5001419"/>
          </a:xfrm>
        </p:spPr>
        <p:txBody>
          <a:bodyPr>
            <a:normAutofit fontScale="77500" lnSpcReduction="20000"/>
          </a:bodyPr>
          <a:lstStyle/>
          <a:p>
            <a:r>
              <a:rPr lang="fr-FR" dirty="0" smtClean="0">
                <a:solidFill>
                  <a:srgbClr val="0070C0"/>
                </a:solidFill>
              </a:rPr>
              <a:t>Nb infirmiers: F 17/43 </a:t>
            </a:r>
            <a:r>
              <a:rPr lang="fr-FR" dirty="0" smtClean="0"/>
              <a:t>(20/34 en nouvellement diplômés)</a:t>
            </a:r>
          </a:p>
          <a:p>
            <a:r>
              <a:rPr lang="fr-FR" dirty="0" smtClean="0">
                <a:solidFill>
                  <a:srgbClr val="0070C0"/>
                </a:solidFill>
              </a:rPr>
              <a:t>Rémunération hôpital (/ salaire moyen): F 23 / 24</a:t>
            </a:r>
          </a:p>
          <a:p>
            <a:r>
              <a:rPr lang="fr-FR" dirty="0" smtClean="0">
                <a:solidFill>
                  <a:srgbClr val="0070C0"/>
                </a:solidFill>
              </a:rPr>
              <a:t>Médecins / habitant: F 18/43 </a:t>
            </a:r>
            <a:r>
              <a:rPr lang="fr-FR" dirty="0" smtClean="0"/>
              <a:t>(26/29 en + de 55 ans; 25/33 en nouveaux diplômes en 2013) </a:t>
            </a:r>
            <a:r>
              <a:rPr lang="fr-FR" dirty="0" smtClean="0">
                <a:solidFill>
                  <a:srgbClr val="FF0000"/>
                </a:solidFill>
              </a:rPr>
              <a:t>= déserts médicaux</a:t>
            </a:r>
          </a:p>
          <a:p>
            <a:r>
              <a:rPr lang="fr-FR" dirty="0" smtClean="0"/>
              <a:t>Rémunération généralistes libéraux: F 9/11</a:t>
            </a:r>
          </a:p>
          <a:p>
            <a:r>
              <a:rPr lang="fr-FR" dirty="0" smtClean="0">
                <a:solidFill>
                  <a:srgbClr val="0070C0"/>
                </a:solidFill>
              </a:rPr>
              <a:t>F 20/39 en consultations / habi</a:t>
            </a:r>
            <a:r>
              <a:rPr lang="fr-FR" dirty="0" smtClean="0"/>
              <a:t>tant</a:t>
            </a:r>
          </a:p>
          <a:p>
            <a:r>
              <a:rPr lang="fr-FR" dirty="0" smtClean="0">
                <a:solidFill>
                  <a:srgbClr val="0070C0"/>
                </a:solidFill>
              </a:rPr>
              <a:t>F 10/49 en lits d’hôpitaux / habitant</a:t>
            </a:r>
          </a:p>
          <a:p>
            <a:r>
              <a:rPr lang="fr-FR" dirty="0" smtClean="0">
                <a:solidFill>
                  <a:srgbClr val="FF0000"/>
                </a:solidFill>
              </a:rPr>
              <a:t>F 12/44 en dépenses santé / habitant </a:t>
            </a:r>
            <a:r>
              <a:rPr lang="fr-FR" dirty="0" smtClean="0"/>
              <a:t>(6/32 sur PIB)</a:t>
            </a:r>
          </a:p>
          <a:p>
            <a:r>
              <a:rPr lang="fr-FR" dirty="0" smtClean="0">
                <a:solidFill>
                  <a:srgbClr val="0070C0"/>
                </a:solidFill>
              </a:rPr>
              <a:t>F 9 / 28 en dépenses pharmaceutiques</a:t>
            </a:r>
            <a:r>
              <a:rPr lang="fr-FR" dirty="0" smtClean="0"/>
              <a:t>; 8/33 en pharmaciens / habitant</a:t>
            </a:r>
          </a:p>
          <a:p>
            <a:r>
              <a:rPr lang="fr-FR" dirty="0" smtClean="0"/>
              <a:t>F 11/32 en % de recherche / PIB</a:t>
            </a:r>
          </a:p>
          <a:p>
            <a:pPr marL="0" indent="0" algn="ctr">
              <a:buNone/>
            </a:pPr>
            <a:r>
              <a:rPr lang="fr-FR" dirty="0" smtClean="0">
                <a:solidFill>
                  <a:srgbClr val="FF0000"/>
                </a:solidFill>
              </a:rPr>
              <a:t> </a:t>
            </a:r>
            <a:endParaRPr lang="fr-FR" dirty="0">
              <a:solidFill>
                <a:srgbClr val="FF0000"/>
              </a:solidFill>
            </a:endParaRPr>
          </a:p>
        </p:txBody>
      </p:sp>
      <p:sp>
        <p:nvSpPr>
          <p:cNvPr id="4" name="Espace réservé du pied de page 3"/>
          <p:cNvSpPr>
            <a:spLocks noGrp="1"/>
          </p:cNvSpPr>
          <p:nvPr>
            <p:ph type="ftr" sz="quarter" idx="11"/>
          </p:nvPr>
        </p:nvSpPr>
        <p:spPr/>
        <p:txBody>
          <a:bodyPr/>
          <a:lstStyle/>
          <a:p>
            <a:r>
              <a:rPr lang="fr-FR" b="1" dirty="0" smtClean="0">
                <a:solidFill>
                  <a:srgbClr val="FF0000"/>
                </a:solidFill>
              </a:rPr>
              <a:t>  </a:t>
            </a:r>
            <a:endParaRPr lang="fr-FR" b="1" dirty="0">
              <a:solidFill>
                <a:srgbClr val="FF0000"/>
              </a:solidFill>
            </a:endParaRPr>
          </a:p>
        </p:txBody>
      </p:sp>
      <p:sp>
        <p:nvSpPr>
          <p:cNvPr id="5" name="Espace réservé du numéro de diapositive 4"/>
          <p:cNvSpPr>
            <a:spLocks noGrp="1"/>
          </p:cNvSpPr>
          <p:nvPr>
            <p:ph type="sldNum" sz="quarter" idx="12"/>
          </p:nvPr>
        </p:nvSpPr>
        <p:spPr/>
        <p:txBody>
          <a:bodyPr/>
          <a:lstStyle/>
          <a:p>
            <a:fld id="{3621B259-0874-4C47-8FB8-0F81233F9BC2}" type="slidenum">
              <a:rPr lang="fr-FR" smtClean="0"/>
              <a:t>9</a:t>
            </a:fld>
            <a:endParaRPr lang="fr-FR"/>
          </a:p>
        </p:txBody>
      </p:sp>
    </p:spTree>
    <p:extLst>
      <p:ext uri="{BB962C8B-B14F-4D97-AF65-F5344CB8AC3E}">
        <p14:creationId xmlns:p14="http://schemas.microsoft.com/office/powerpoint/2010/main" val="2208053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9439</TotalTime>
  <Words>1782</Words>
  <Application>Microsoft Office PowerPoint</Application>
  <PresentationFormat>Affichage à l'écran (4:3)</PresentationFormat>
  <Paragraphs>352</Paragraphs>
  <Slides>25</Slides>
  <Notes>4</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 La Sécurité Sociale  </vt:lpstr>
      <vt:lpstr>Beaucoup de réformes… </vt:lpstr>
      <vt:lpstr>Les fondamentaux de la Sécu 1 </vt:lpstr>
      <vt:lpstr>Les fondamentaux de la Sécu 2</vt:lpstr>
      <vt:lpstr>Leurs raisons d’en finir avec la Sécu:    2 chiffres : 500 et 200</vt:lpstr>
      <vt:lpstr>200 Md de cotisations « patronales » ( débat )</vt:lpstr>
      <vt:lpstr>Les exonérations - exemptions</vt:lpstr>
      <vt:lpstr>Le double enjeu fiscalisation (en débat)</vt:lpstr>
      <vt:lpstr>L’arme du mensonge : Panorama santé  OCDE 2015</vt:lpstr>
      <vt:lpstr>Le projet Banque mondiale, UE, Medef, … en cours:  3 piliers</vt:lpstr>
      <vt:lpstr>Le budget de la Sécu</vt:lpstr>
      <vt:lpstr>  Source des 487 Mds de recettes (cour comptes)  </vt:lpstr>
      <vt:lpstr>Vers la Sécurité Sociale du XXIème siècle Débats à mener ou poursuivre (seul le 100 % a débuté)</vt:lpstr>
      <vt:lpstr>Financement SP et Sécu</vt:lpstr>
      <vt:lpstr>Les principaux  impôts -&gt;</vt:lpstr>
      <vt:lpstr>       La structure du financement SP / Asso Asso : INSEE:« administrations de sécurité sociale: les hôpitaux et l’ensemble des régimes de Sécurité sociale (régimes généraux et spéciaux) ainsi que les régimes de retraite complémentaire et l’assurance chômage ».  Remarque: la Sécu tend à disparaître des stats des organismes officiels </vt:lpstr>
      <vt:lpstr>Pistes de financement SP, Sécu</vt:lpstr>
      <vt:lpstr>Vers la Sécurité Sociale du XXIème siècle, vers le 100% Sécu</vt:lpstr>
      <vt:lpstr>De la démocratie sociale à la « gouvernance » </vt:lpstr>
      <vt:lpstr>De la démocratie sociale à la « gouvernance »   2 </vt:lpstr>
      <vt:lpstr>De la démocratie sociale à la « gouvernance austéritaire » 3</vt:lpstr>
      <vt:lpstr>Les dépenses de santé</vt:lpstr>
      <vt:lpstr>CNR </vt:lpstr>
      <vt:lpstr>Motifs ordonnances 4 et 19 octobre 1945</vt:lpstr>
      <vt:lpstr>Ordonnance 4 octobre 1945</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100 % Secu</dc:title>
  <dc:creator>Jean-Claude</dc:creator>
  <cp:lastModifiedBy>Jean-Claude</cp:lastModifiedBy>
  <cp:revision>379</cp:revision>
  <dcterms:created xsi:type="dcterms:W3CDTF">2016-10-07T06:40:08Z</dcterms:created>
  <dcterms:modified xsi:type="dcterms:W3CDTF">2017-04-23T16:47:58Z</dcterms:modified>
</cp:coreProperties>
</file>