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5" r:id="rId2"/>
    <p:sldId id="281" r:id="rId3"/>
    <p:sldId id="283" r:id="rId4"/>
    <p:sldId id="286" r:id="rId5"/>
    <p:sldId id="264" r:id="rId6"/>
    <p:sldId id="269" r:id="rId7"/>
    <p:sldId id="272" r:id="rId8"/>
    <p:sldId id="258" r:id="rId9"/>
    <p:sldId id="261" r:id="rId10"/>
    <p:sldId id="284" r:id="rId11"/>
    <p:sldId id="260" r:id="rId12"/>
    <p:sldId id="266" r:id="rId13"/>
    <p:sldId id="267" r:id="rId14"/>
    <p:sldId id="273" r:id="rId15"/>
    <p:sldId id="275" r:id="rId16"/>
    <p:sldId id="279" r:id="rId17"/>
    <p:sldId id="262" r:id="rId18"/>
    <p:sldId id="268" r:id="rId19"/>
    <p:sldId id="270" r:id="rId20"/>
    <p:sldId id="271" r:id="rId21"/>
    <p:sldId id="263" r:id="rId22"/>
    <p:sldId id="28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83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0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5EECB-0350-4F6B-A8D8-941C22F01D49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858A6-3018-4A28-B0AD-881F36A393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2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858A6-3018-4A28-B0AD-881F36A393A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9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7316-C875-46B6-8405-C2FD10B695E0}" type="datetime1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36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37B9-9BF8-4C62-A499-4636A3F006A3}" type="datetime1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D224-E1D1-4ECD-B49E-0300A017F50B}" type="datetime1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14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F91-9874-4A0F-9B4F-49F0A9EEDD31}" type="datetime1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3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0C2F-AB4C-4055-9B6F-FE4F4685448E}" type="datetime1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91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978D-BC37-4F7B-8A3B-292010620DEA}" type="datetime1">
              <a:rPr lang="fr-FR" smtClean="0"/>
              <a:t>23/04/2017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67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196F-6184-4392-A0E9-9C99A5FEE212}" type="datetime1">
              <a:rPr lang="fr-FR" smtClean="0"/>
              <a:t>23/04/2017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62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C0E2-D50F-4EC7-83CD-EFC578C3FAA5}" type="datetime1">
              <a:rPr lang="fr-FR" smtClean="0"/>
              <a:t>23/04/2017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55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1677-C406-4ECA-A89A-29FF564BB331}" type="datetime1">
              <a:rPr lang="fr-FR" smtClean="0"/>
              <a:t>23/04/2017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0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5979-B21F-4193-9CC5-3ABB62F26D02}" type="datetime1">
              <a:rPr lang="fr-FR" smtClean="0"/>
              <a:t>23/04/2017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82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2B3B-F135-4F6A-9662-6385D1F69BF8}" type="datetime1">
              <a:rPr lang="fr-FR" smtClean="0"/>
              <a:t>23/04/2017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14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68525-3ABF-41F6-A2E9-E2BB290C6426}" type="datetime1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8436-2C07-4601-A758-91B855926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Convergence de </a:t>
            </a:r>
            <a:r>
              <a:rPr lang="fr-FR" sz="2800" b="1" dirty="0" smtClean="0">
                <a:solidFill>
                  <a:srgbClr val="FF0000"/>
                </a:solidFill>
              </a:rPr>
              <a:t>défense</a:t>
            </a:r>
            <a:r>
              <a:rPr lang="fr-FR" sz="2800" b="1" dirty="0" smtClean="0"/>
              <a:t> &amp; </a:t>
            </a:r>
            <a:r>
              <a:rPr lang="fr-FR" sz="2800" b="1" dirty="0" smtClean="0">
                <a:solidFill>
                  <a:srgbClr val="FF0000"/>
                </a:solidFill>
              </a:rPr>
              <a:t>développement</a:t>
            </a:r>
            <a:r>
              <a:rPr lang="fr-FR" sz="2800" b="1" dirty="0" smtClean="0"/>
              <a:t> des services publics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900" b="1" dirty="0" smtClean="0"/>
              <a:t> </a:t>
            </a:r>
          </a:p>
          <a:p>
            <a:pPr marL="0" indent="0" algn="ctr">
              <a:buNone/>
            </a:pPr>
            <a:r>
              <a:rPr lang="fr-FR" sz="3900" b="1" dirty="0" smtClean="0">
                <a:solidFill>
                  <a:srgbClr val="002060"/>
                </a:solidFill>
              </a:rPr>
              <a:t>Le </a:t>
            </a:r>
            <a:r>
              <a:rPr lang="fr-FR" sz="3900" b="1" dirty="0">
                <a:solidFill>
                  <a:srgbClr val="002060"/>
                </a:solidFill>
              </a:rPr>
              <a:t>service public du XXIème siècle</a:t>
            </a:r>
          </a:p>
          <a:p>
            <a:pPr marL="0" indent="0" algn="ctr">
              <a:buNone/>
            </a:pPr>
            <a:r>
              <a:rPr lang="fr-FR" sz="2600" dirty="0"/>
              <a:t>Un choix de société alternatif au libéralisme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sz="1600" dirty="0"/>
          </a:p>
          <a:p>
            <a:pPr marL="457200" lvl="1" indent="0" algn="r">
              <a:buNone/>
            </a:pPr>
            <a:r>
              <a:rPr lang="fr-FR" sz="2400" dirty="0"/>
              <a:t>Jean Claude Chailley, 20 avril 2017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 PARIS CENTRE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59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Les fondamentaux du service public</a:t>
            </a:r>
            <a:r>
              <a:rPr lang="fr-FR" sz="3600" dirty="0" smtClean="0"/>
              <a:t>: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Egalité, </a:t>
            </a:r>
          </a:p>
          <a:p>
            <a:pPr algn="ctr"/>
            <a:r>
              <a:rPr lang="fr-FR" b="1" dirty="0" smtClean="0"/>
              <a:t>Continuité</a:t>
            </a:r>
          </a:p>
          <a:p>
            <a:pPr algn="ctr"/>
            <a:r>
              <a:rPr lang="fr-FR" b="1" dirty="0" smtClean="0"/>
              <a:t>Mutabilité </a:t>
            </a:r>
            <a:endParaRPr lang="fr-FR" b="1" dirty="0"/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b="1" dirty="0" smtClean="0">
                <a:solidFill>
                  <a:srgbClr val="FF0000"/>
                </a:solidFill>
              </a:rPr>
              <a:t>ont d’un grand modernisme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545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Egalité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600" b="1" dirty="0" smtClean="0"/>
              <a:t>Egalité d’accès aux services publics</a:t>
            </a:r>
            <a:r>
              <a:rPr lang="fr-FR" sz="2600" dirty="0" smtClean="0"/>
              <a:t>: </a:t>
            </a:r>
            <a:r>
              <a:rPr lang="fr-FR" sz="2600" b="1" dirty="0" smtClean="0"/>
              <a:t> </a:t>
            </a:r>
            <a:r>
              <a:rPr lang="fr-FR" sz="2600" dirty="0" smtClean="0">
                <a:solidFill>
                  <a:srgbClr val="FF0000"/>
                </a:solidFill>
              </a:rPr>
              <a:t>chacune </a:t>
            </a:r>
            <a:r>
              <a:rPr lang="fr-FR" sz="2600" dirty="0">
                <a:solidFill>
                  <a:srgbClr val="FF0000"/>
                </a:solidFill>
              </a:rPr>
              <a:t>et chacun doit pouvoir </a:t>
            </a:r>
            <a:r>
              <a:rPr lang="fr-FR" sz="2600" dirty="0" smtClean="0">
                <a:solidFill>
                  <a:srgbClr val="FF0000"/>
                </a:solidFill>
              </a:rPr>
              <a:t>accéder  </a:t>
            </a:r>
            <a:r>
              <a:rPr lang="fr-FR" sz="2600" b="1" dirty="0" smtClean="0">
                <a:solidFill>
                  <a:srgbClr val="FF0000"/>
                </a:solidFill>
              </a:rPr>
              <a:t>aux mêmes services publics – de haute qualité </a:t>
            </a:r>
            <a:r>
              <a:rPr lang="fr-FR" sz="2600" dirty="0" smtClean="0">
                <a:solidFill>
                  <a:srgbClr val="FF0000"/>
                </a:solidFill>
              </a:rPr>
              <a:t>-  </a:t>
            </a:r>
            <a:r>
              <a:rPr lang="fr-FR" sz="2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"/>
            </a:pPr>
            <a:r>
              <a:rPr lang="fr-FR" sz="2600" dirty="0" smtClean="0">
                <a:solidFill>
                  <a:srgbClr val="0070C0"/>
                </a:solidFill>
              </a:rPr>
              <a:t>C’est l’opposé du privé</a:t>
            </a:r>
            <a:r>
              <a:rPr lang="fr-FR" sz="2600" dirty="0" smtClean="0"/>
              <a:t>: on a le service correspondant à ses moyens ou pas du tout</a:t>
            </a:r>
          </a:p>
          <a:p>
            <a:pPr>
              <a:buFont typeface="Wingdings" panose="05000000000000000000" pitchFamily="2" charset="2"/>
              <a:buChar char=""/>
            </a:pPr>
            <a:r>
              <a:rPr lang="fr-FR" sz="2600" dirty="0" smtClean="0">
                <a:solidFill>
                  <a:srgbClr val="0070C0"/>
                </a:solidFill>
              </a:rPr>
              <a:t>C’est l’opposé des politiques actuelles, inégalitaires</a:t>
            </a:r>
            <a:r>
              <a:rPr lang="fr-FR" sz="2600" dirty="0" smtClean="0"/>
              <a:t>: </a:t>
            </a:r>
            <a:r>
              <a:rPr lang="fr-FR" sz="2600" b="1" dirty="0" smtClean="0">
                <a:solidFill>
                  <a:srgbClr val="FF0000"/>
                </a:solidFill>
              </a:rPr>
              <a:t>« socle », « filet de sécurité », retour à l’assistance  pour les plus « démunis », vers le nivellement par le bas.</a:t>
            </a:r>
            <a:r>
              <a:rPr lang="fr-FR" sz="2600" dirty="0" smtClean="0"/>
              <a:t> Exemples: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600" dirty="0" smtClean="0"/>
              <a:t>L’augmentation (ridicule) des petites retraites, ce qui signifie la stagnation ou la baisse des autres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600" dirty="0" smtClean="0"/>
              <a:t>Le revenu dit « décent » de M Valls: 800 € . Un couple de smicards, c’est les « riches »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600" dirty="0" smtClean="0"/>
              <a:t>Les réformes de la Sécurité Sociale: les 3 piliers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61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Continuité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fr-FR" sz="2200" dirty="0"/>
              <a:t>C</a:t>
            </a:r>
            <a:r>
              <a:rPr lang="fr-FR" sz="2200" dirty="0" smtClean="0"/>
              <a:t>hacune </a:t>
            </a:r>
            <a:r>
              <a:rPr lang="fr-FR" sz="2200" dirty="0"/>
              <a:t>et chacun doit pouvoir </a:t>
            </a:r>
            <a:r>
              <a:rPr lang="fr-FR" sz="2200" dirty="0" smtClean="0"/>
              <a:t>accéder au service dans la </a:t>
            </a:r>
            <a:r>
              <a:rPr lang="fr-FR" sz="2200" b="1" dirty="0" smtClean="0">
                <a:solidFill>
                  <a:srgbClr val="FF0000"/>
                </a:solidFill>
              </a:rPr>
              <a:t>proximité</a:t>
            </a:r>
            <a:r>
              <a:rPr lang="fr-FR" sz="2200" dirty="0" smtClean="0"/>
              <a:t>, en </a:t>
            </a:r>
            <a:r>
              <a:rPr lang="fr-FR" sz="2200" b="1" dirty="0" smtClean="0">
                <a:solidFill>
                  <a:srgbClr val="FF0000"/>
                </a:solidFill>
              </a:rPr>
              <a:t>permanence</a:t>
            </a:r>
            <a:r>
              <a:rPr lang="fr-FR" sz="2200" dirty="0" smtClean="0"/>
              <a:t>. </a:t>
            </a:r>
            <a:r>
              <a:rPr lang="fr-FR" sz="2200" dirty="0"/>
              <a:t>Nécessite </a:t>
            </a:r>
            <a:r>
              <a:rPr lang="fr-FR" sz="2200" dirty="0" smtClean="0"/>
              <a:t>un </a:t>
            </a:r>
            <a:r>
              <a:rPr lang="fr-FR" sz="2200" b="1" dirty="0" smtClean="0">
                <a:solidFill>
                  <a:srgbClr val="FF0000"/>
                </a:solidFill>
              </a:rPr>
              <a:t>aménagement équilibré du territoire, un maillage territorial</a:t>
            </a:r>
            <a:endParaRPr lang="fr-FR" sz="22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"/>
            </a:pPr>
            <a:r>
              <a:rPr lang="fr-FR" sz="2200" dirty="0" smtClean="0"/>
              <a:t>Opposé des </a:t>
            </a:r>
            <a:r>
              <a:rPr lang="fr-FR" sz="2200" dirty="0" smtClean="0">
                <a:solidFill>
                  <a:srgbClr val="FF0000"/>
                </a:solidFill>
              </a:rPr>
              <a:t>déserts de services publics, </a:t>
            </a:r>
            <a:r>
              <a:rPr lang="fr-FR" sz="2200" dirty="0" smtClean="0"/>
              <a:t>des </a:t>
            </a:r>
            <a:r>
              <a:rPr lang="fr-FR" sz="2200" dirty="0" smtClean="0">
                <a:solidFill>
                  <a:srgbClr val="FF0000"/>
                </a:solidFill>
              </a:rPr>
              <a:t>mutualisations, des fermetures d’hôpitaux et maternités, de gares, de Postes, de trésoreries, de gendarmeries, de centres de Sécu…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6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Mutabilité - adaptabilité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fr-FR" sz="2200" dirty="0"/>
              <a:t>L</a:t>
            </a:r>
            <a:r>
              <a:rPr lang="fr-FR" sz="2200" dirty="0" smtClean="0"/>
              <a:t>es </a:t>
            </a:r>
            <a:r>
              <a:rPr lang="fr-FR" sz="2200" dirty="0"/>
              <a:t>besoins et techniques évoluent. Le service public, parce qu’il n’a pas l’objectif de rentabilités ahurissantes à court terme, peut et doit être à la </a:t>
            </a:r>
            <a:r>
              <a:rPr lang="fr-FR" sz="2200" b="1" dirty="0">
                <a:solidFill>
                  <a:srgbClr val="FF0000"/>
                </a:solidFill>
              </a:rPr>
              <a:t>pointe du progrès, </a:t>
            </a:r>
            <a:r>
              <a:rPr lang="fr-FR" sz="2200" b="1" dirty="0" smtClean="0">
                <a:solidFill>
                  <a:srgbClr val="FF0000"/>
                </a:solidFill>
              </a:rPr>
              <a:t>de développement humain, de la recherche, moteur </a:t>
            </a:r>
            <a:r>
              <a:rPr lang="fr-FR" sz="2200" b="1" dirty="0">
                <a:solidFill>
                  <a:srgbClr val="FF0000"/>
                </a:solidFill>
              </a:rPr>
              <a:t>d’investissements utiles, de transition écologique, de soutenabilité </a:t>
            </a:r>
            <a:r>
              <a:rPr lang="fr-FR" sz="2200" dirty="0"/>
              <a:t>pour les décennies à venir</a:t>
            </a:r>
            <a:r>
              <a:rPr lang="fr-FR" sz="2200" dirty="0" smtClean="0"/>
              <a:t>. On a eu le TGV, Airbus, Ariane…mais c’était une autre époque , avant les dérégulations ! </a:t>
            </a:r>
            <a:r>
              <a:rPr lang="fr-FR" sz="2200" b="1" dirty="0" smtClean="0">
                <a:solidFill>
                  <a:srgbClr val="FF0000"/>
                </a:solidFill>
              </a:rPr>
              <a:t>Le service public du XXIème siècle doit intégrer les nouveaux besoins</a:t>
            </a:r>
          </a:p>
          <a:p>
            <a:r>
              <a:rPr lang="fr-FR" sz="2200" b="1" dirty="0" smtClean="0">
                <a:solidFill>
                  <a:srgbClr val="FF0000"/>
                </a:solidFill>
              </a:rPr>
              <a:t>Le numérique peut être un immense progrès</a:t>
            </a:r>
            <a:r>
              <a:rPr lang="fr-FR" sz="2200" dirty="0" smtClean="0"/>
              <a:t>. C’est le moyen de supprimer les 120, 150, 500 000 fonctionnaires, ce qui implique de mettre à mal le statut</a:t>
            </a:r>
            <a:endParaRPr lang="fr-FR" sz="2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fr-FR" sz="3600" b="1" dirty="0"/>
              <a:t>L</a:t>
            </a:r>
            <a:r>
              <a:rPr lang="fr-FR" sz="3600" b="1" dirty="0" smtClean="0"/>
              <a:t>a Fonction publique</a:t>
            </a:r>
            <a:br>
              <a:rPr lang="fr-FR" sz="3600" b="1" dirty="0" smtClean="0"/>
            </a:br>
            <a:r>
              <a:rPr lang="fr-FR" sz="1800" dirty="0" smtClean="0"/>
              <a:t>(voir « la fonction publique du XXIème siècle,  Anicet Le </a:t>
            </a:r>
            <a:r>
              <a:rPr lang="fr-FR" sz="1800" dirty="0" err="1" smtClean="0"/>
              <a:t>Pors</a:t>
            </a:r>
            <a:r>
              <a:rPr lang="fr-FR" sz="1800" dirty="0" smtClean="0"/>
              <a:t>  - Gérard Aschieri « )</a:t>
            </a:r>
            <a:endParaRPr lang="fr-FR" sz="1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 smtClean="0">
                <a:solidFill>
                  <a:srgbClr val="FF0000"/>
                </a:solidFill>
              </a:rPr>
              <a:t>Environ 5,6 millions</a:t>
            </a:r>
            <a:r>
              <a:rPr lang="fr-FR" sz="2200" dirty="0" smtClean="0"/>
              <a:t>. </a:t>
            </a:r>
          </a:p>
          <a:p>
            <a:pPr marL="0" indent="0">
              <a:buNone/>
            </a:pPr>
            <a:r>
              <a:rPr lang="fr-FR" sz="2200" dirty="0" smtClean="0"/>
              <a:t>FP d’Etat: 2,5 M. FP territoriale: 2 M. FP hospitalière: 1,2 M; </a:t>
            </a:r>
            <a:r>
              <a:rPr lang="fr-FR" sz="2200" b="1" dirty="0" smtClean="0">
                <a:solidFill>
                  <a:srgbClr val="0070C0"/>
                </a:solidFill>
              </a:rPr>
              <a:t>Près de 25% hors statut !</a:t>
            </a:r>
          </a:p>
          <a:p>
            <a:r>
              <a:rPr lang="fr-FR" sz="2200" b="1" dirty="0">
                <a:solidFill>
                  <a:srgbClr val="0070C0"/>
                </a:solidFill>
              </a:rPr>
              <a:t>L</a:t>
            </a:r>
            <a:r>
              <a:rPr lang="fr-FR" sz="2200" b="1" dirty="0" smtClean="0">
                <a:solidFill>
                  <a:srgbClr val="0070C0"/>
                </a:solidFill>
              </a:rPr>
              <a:t>a précarité du privé est gage de conformisme, pas d’efficacité</a:t>
            </a:r>
            <a:r>
              <a:rPr lang="fr-FR" sz="2200" dirty="0" smtClean="0"/>
              <a:t>.</a:t>
            </a:r>
          </a:p>
          <a:p>
            <a:r>
              <a:rPr lang="fr-FR" sz="2200" b="1" dirty="0" smtClean="0">
                <a:solidFill>
                  <a:srgbClr val="FF0000"/>
                </a:solidFill>
              </a:rPr>
              <a:t>La France est dans la moyenne de l’OCDE en nombre de fonctionnaires par habitant</a:t>
            </a:r>
            <a:r>
              <a:rPr lang="fr-FR" sz="2200" dirty="0" smtClean="0"/>
              <a:t>. </a:t>
            </a:r>
          </a:p>
          <a:p>
            <a:r>
              <a:rPr lang="fr-FR" sz="2200" b="1" dirty="0" smtClean="0">
                <a:solidFill>
                  <a:srgbClr val="FF0000"/>
                </a:solidFill>
              </a:rPr>
              <a:t>Le statut de la fonction publique est une garantie pour l’usager</a:t>
            </a:r>
            <a:r>
              <a:rPr lang="fr-FR" sz="2200" dirty="0" smtClean="0"/>
              <a:t>: service égalitaire sur tout le territoire, impartial, préservé des intérêts politiques, des féodalités locales, des intérêts de la finance. </a:t>
            </a:r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56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 </a:t>
            </a:r>
            <a:r>
              <a:rPr lang="fr-FR" sz="3600" b="1" dirty="0" smtClean="0"/>
              <a:t>Les 70 ans du statut général des fonctionnaires</a:t>
            </a:r>
            <a:br>
              <a:rPr lang="fr-FR" sz="3600" b="1" dirty="0" smtClean="0"/>
            </a:br>
            <a:r>
              <a:rPr lang="fr-FR" sz="2700" b="1" dirty="0" smtClean="0"/>
              <a:t>Le statut enjeu majeur pour les </a:t>
            </a:r>
            <a:r>
              <a:rPr lang="fr-FR" sz="2700" b="1" u="sng" dirty="0" smtClean="0">
                <a:solidFill>
                  <a:srgbClr val="FF0000"/>
                </a:solidFill>
              </a:rPr>
              <a:t>usagers</a:t>
            </a:r>
            <a:r>
              <a:rPr lang="fr-FR" sz="2700" b="1" dirty="0" smtClean="0"/>
              <a:t> et le </a:t>
            </a:r>
            <a:r>
              <a:rPr lang="fr-FR" sz="2700" b="1" dirty="0" smtClean="0">
                <a:solidFill>
                  <a:srgbClr val="FF0000"/>
                </a:solidFill>
              </a:rPr>
              <a:t>personnel</a:t>
            </a:r>
            <a:r>
              <a:rPr lang="fr-FR" sz="2700" b="1" dirty="0" smtClean="0"/>
              <a:t> </a:t>
            </a:r>
            <a:r>
              <a:rPr lang="fr-FR" sz="3200" b="1" dirty="0" smtClean="0"/>
              <a:t>.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41379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Loi du 19 octobre 1946 </a:t>
            </a:r>
            <a:r>
              <a:rPr lang="fr-FR" sz="2000" dirty="0" smtClean="0"/>
              <a:t>pour la FP d’Etat: </a:t>
            </a:r>
          </a:p>
          <a:p>
            <a:r>
              <a:rPr lang="fr-FR" sz="2000" b="1" dirty="0" smtClean="0">
                <a:solidFill>
                  <a:srgbClr val="FF0000"/>
                </a:solidFill>
              </a:rPr>
              <a:t>La Loi du 13 juillet 1983 (Anicet Le </a:t>
            </a:r>
            <a:r>
              <a:rPr lang="fr-FR" sz="2000" b="1" dirty="0" err="1" smtClean="0">
                <a:solidFill>
                  <a:srgbClr val="FF0000"/>
                </a:solidFill>
              </a:rPr>
              <a:t>Pors</a:t>
            </a:r>
            <a:r>
              <a:rPr lang="fr-FR" sz="2000" b="1" dirty="0" smtClean="0">
                <a:solidFill>
                  <a:srgbClr val="FF0000"/>
                </a:solidFill>
              </a:rPr>
              <a:t> ) unifie les 3 versants de la FP dans le statut général</a:t>
            </a:r>
            <a:r>
              <a:rPr lang="fr-FR" sz="2000" dirty="0" smtClean="0"/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70C0"/>
                </a:solidFill>
              </a:rPr>
              <a:t>Pour une fonction publique de carrière par opposition à une fonction publique d’emploi </a:t>
            </a:r>
            <a:r>
              <a:rPr lang="fr-FR" sz="2000" dirty="0" smtClean="0"/>
              <a:t>plus proche de la conception du privé, avec un fonctionnaire avec peu de droits, des contractuels</a:t>
            </a:r>
            <a:endParaRPr lang="fr-FR" sz="20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b="1" dirty="0" smtClean="0">
                <a:solidFill>
                  <a:srgbClr val="FF0000"/>
                </a:solidFill>
              </a:rPr>
              <a:t>Principe d’égalité</a:t>
            </a:r>
            <a:r>
              <a:rPr lang="fr-FR" sz="2000" dirty="0" smtClean="0"/>
              <a:t>: concours ; égalité des sexes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b="1" dirty="0" smtClean="0">
                <a:solidFill>
                  <a:srgbClr val="FF0000"/>
                </a:solidFill>
              </a:rPr>
              <a:t>Indépendance</a:t>
            </a:r>
            <a:r>
              <a:rPr lang="fr-FR" sz="2000" dirty="0" smtClean="0"/>
              <a:t>: le grade appartient au fonctionnaire: </a:t>
            </a:r>
            <a:r>
              <a:rPr lang="fr-FR" sz="2000" b="1" dirty="0" smtClean="0"/>
              <a:t>protéger le fonctionnaire de pression économique ou politique, des féodalités locales, de l’arbitraire administratif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b="1" dirty="0" smtClean="0">
                <a:solidFill>
                  <a:srgbClr val="FF0000"/>
                </a:solidFill>
              </a:rPr>
              <a:t>Principe de responsabilité</a:t>
            </a:r>
            <a:r>
              <a:rPr lang="fr-FR" sz="2000" dirty="0" smtClean="0"/>
              <a:t>: </a:t>
            </a:r>
            <a:r>
              <a:rPr lang="fr-FR" sz="2000" b="1" dirty="0" smtClean="0"/>
              <a:t>fonctionnaire citoyen, responsable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  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1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Défendre la fonction publique donc </a:t>
            </a:r>
            <a:r>
              <a:rPr lang="fr-FR" sz="3600" b="1" dirty="0" smtClean="0">
                <a:solidFill>
                  <a:srgbClr val="FF0000"/>
                </a:solidFill>
              </a:rPr>
              <a:t>le statut: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 smtClean="0"/>
              <a:t>pas que Fillon, Macron, Le Pen</a:t>
            </a:r>
            <a:r>
              <a:rPr lang="fr-FR" sz="2000" dirty="0" smtClean="0"/>
              <a:t>: l</a:t>
            </a:r>
            <a:r>
              <a:rPr lang="fr-FR" sz="2000" b="1" dirty="0" smtClean="0">
                <a:solidFill>
                  <a:srgbClr val="0070C0"/>
                </a:solidFill>
              </a:rPr>
              <a:t>a ministre sortante Annick Girardin: </a:t>
            </a:r>
            <a:r>
              <a:rPr lang="fr-FR" sz="2000" b="1" dirty="0" smtClean="0"/>
              <a:t> </a:t>
            </a:r>
          </a:p>
          <a:p>
            <a:pPr marL="0" indent="0">
              <a:buNone/>
            </a:pPr>
            <a:r>
              <a:rPr lang="fr-FR" sz="2000" b="1" dirty="0" smtClean="0"/>
              <a:t>- </a:t>
            </a:r>
            <a:r>
              <a:rPr lang="fr-FR" sz="2000" b="1" dirty="0"/>
              <a:t> </a:t>
            </a:r>
            <a:r>
              <a:rPr lang="fr-FR" sz="2000" b="1" dirty="0" smtClean="0"/>
              <a:t>“</a:t>
            </a:r>
            <a:r>
              <a:rPr lang="fr-FR" sz="2000" b="1" dirty="0">
                <a:solidFill>
                  <a:srgbClr val="FF0000"/>
                </a:solidFill>
              </a:rPr>
              <a:t>Le statut ne consiste pas à dire à un agent « vous avez un travail à vie </a:t>
            </a:r>
            <a:r>
              <a:rPr lang="fr-FR" sz="2000" b="1" dirty="0" smtClean="0">
                <a:solidFill>
                  <a:srgbClr val="FF0000"/>
                </a:solidFill>
              </a:rPr>
              <a:t>»”; </a:t>
            </a:r>
          </a:p>
          <a:p>
            <a:pPr marL="0" indent="0">
              <a:buNone/>
            </a:pPr>
            <a:r>
              <a:rPr lang="fr-FR" sz="2000" dirty="0" smtClean="0"/>
              <a:t>-  Ne faut-il pas aller » </a:t>
            </a:r>
            <a:r>
              <a:rPr lang="fr-FR" sz="2000" b="1" i="1" dirty="0" smtClean="0"/>
              <a:t>jusqu’à </a:t>
            </a:r>
            <a:r>
              <a:rPr lang="fr-FR" sz="2000" b="1" i="1" dirty="0"/>
              <a:t>la suppression des corps pour aller vers une fonction publique de métiers </a:t>
            </a:r>
            <a:r>
              <a:rPr lang="fr-FR" sz="2000" b="1" i="1" dirty="0" smtClean="0"/>
              <a:t>?</a:t>
            </a:r>
            <a:r>
              <a:rPr lang="fr-FR" sz="2000" b="1" dirty="0" smtClean="0"/>
              <a:t> </a:t>
            </a:r>
            <a:endParaRPr lang="fr-FR" sz="2000" b="1" dirty="0"/>
          </a:p>
          <a:p>
            <a:pPr marL="0" indent="0">
              <a:buNone/>
            </a:pPr>
            <a:r>
              <a:rPr lang="fr-FR" sz="2000" dirty="0" smtClean="0"/>
              <a:t>- « </a:t>
            </a:r>
            <a:r>
              <a:rPr lang="fr-FR" sz="2000" b="1" dirty="0" smtClean="0"/>
              <a:t>Le </a:t>
            </a:r>
            <a:r>
              <a:rPr lang="fr-FR" sz="2000" b="1" dirty="0"/>
              <a:t>compte personnel d’activité (CPA</a:t>
            </a:r>
            <a:r>
              <a:rPr lang="fr-FR" sz="2000" dirty="0" smtClean="0"/>
              <a:t>) – débat  -  …permettra </a:t>
            </a:r>
            <a:r>
              <a:rPr lang="fr-FR" sz="2000" dirty="0"/>
              <a:t>notamment aux fonctionnaires de </a:t>
            </a:r>
            <a:r>
              <a:rPr lang="fr-FR" sz="2000" b="1" dirty="0"/>
              <a:t>partir travailler dans le privé et de revenir s’ils le souhaitent dans le secteur </a:t>
            </a:r>
            <a:r>
              <a:rPr lang="fr-FR" sz="2000" b="1" dirty="0" smtClean="0"/>
              <a:t>public</a:t>
            </a:r>
            <a:r>
              <a:rPr lang="fr-FR" sz="2000" dirty="0" smtClean="0"/>
              <a:t> ». </a:t>
            </a:r>
          </a:p>
          <a:p>
            <a:pPr marL="0" indent="0">
              <a:buNone/>
            </a:pPr>
            <a:r>
              <a:rPr lang="fr-FR" sz="2000" dirty="0" smtClean="0"/>
              <a:t>- « les </a:t>
            </a:r>
            <a:r>
              <a:rPr lang="fr-FR" sz="2000" b="1" dirty="0"/>
              <a:t>services publics peuvent être </a:t>
            </a:r>
            <a:r>
              <a:rPr lang="fr-FR" sz="2000" b="1" dirty="0">
                <a:solidFill>
                  <a:srgbClr val="FF0000"/>
                </a:solidFill>
              </a:rPr>
              <a:t>différents</a:t>
            </a:r>
            <a:r>
              <a:rPr lang="fr-FR" sz="2000" b="1" dirty="0"/>
              <a:t> selon les spécificités </a:t>
            </a:r>
            <a:r>
              <a:rPr lang="fr-FR" sz="2000" b="1" dirty="0">
                <a:solidFill>
                  <a:srgbClr val="FF0000"/>
                </a:solidFill>
              </a:rPr>
              <a:t>des territoires</a:t>
            </a:r>
            <a:r>
              <a:rPr lang="fr-FR" sz="2000" b="1" dirty="0"/>
              <a:t>.</a:t>
            </a:r>
            <a:r>
              <a:rPr lang="fr-FR" sz="2000" dirty="0"/>
              <a:t> </a:t>
            </a:r>
            <a:r>
              <a:rPr lang="fr-FR" sz="2000" dirty="0" smtClean="0"/>
              <a:t> </a:t>
            </a:r>
          </a:p>
          <a:p>
            <a:pPr marL="0" indent="0">
              <a:buNone/>
            </a:pPr>
            <a:r>
              <a:rPr lang="fr-FR" sz="2000" dirty="0" smtClean="0"/>
              <a:t>- « Certains </a:t>
            </a:r>
            <a:r>
              <a:rPr lang="fr-FR" sz="2000" dirty="0"/>
              <a:t>services pourront être </a:t>
            </a:r>
            <a:r>
              <a:rPr lang="fr-FR" sz="2000" dirty="0" smtClean="0"/>
              <a:t>assurés…</a:t>
            </a:r>
            <a:r>
              <a:rPr lang="fr-FR" sz="2000" dirty="0" smtClean="0">
                <a:solidFill>
                  <a:srgbClr val="FF0000"/>
                </a:solidFill>
              </a:rPr>
              <a:t>des </a:t>
            </a:r>
            <a:r>
              <a:rPr lang="fr-FR" sz="2000" b="1" dirty="0">
                <a:solidFill>
                  <a:srgbClr val="FF0000"/>
                </a:solidFill>
              </a:rPr>
              <a:t>structures privées dans certains territoires, mais pas dans </a:t>
            </a:r>
            <a:r>
              <a:rPr lang="fr-FR" sz="2000" b="1" dirty="0" smtClean="0">
                <a:solidFill>
                  <a:srgbClr val="FF0000"/>
                </a:solidFill>
              </a:rPr>
              <a:t>d’autres</a:t>
            </a:r>
            <a:r>
              <a:rPr lang="fr-FR" sz="2000" dirty="0" smtClean="0"/>
              <a:t> ». </a:t>
            </a:r>
          </a:p>
          <a:p>
            <a:pPr marL="0" indent="0">
              <a:buNone/>
            </a:pPr>
            <a:r>
              <a:rPr lang="fr-FR" sz="2000" dirty="0" smtClean="0"/>
              <a:t>« …il </a:t>
            </a:r>
            <a:r>
              <a:rPr lang="fr-FR" sz="2000" dirty="0"/>
              <a:t>convient de donner davantage de </a:t>
            </a:r>
            <a:r>
              <a:rPr lang="fr-FR" sz="2000" b="1" dirty="0"/>
              <a:t>compétences aux préfets dans les territoires, notamment dans les </a:t>
            </a:r>
            <a:r>
              <a:rPr lang="fr-FR" sz="2000" b="1" dirty="0" smtClean="0"/>
              <a:t>grandes régions </a:t>
            </a:r>
            <a:r>
              <a:rPr lang="fr-FR" sz="2000" b="1" dirty="0"/>
              <a:t>pour gérer l’ensemble des ressources humaines localement</a:t>
            </a:r>
            <a:r>
              <a:rPr lang="fr-FR" sz="2000" b="1" dirty="0" smtClean="0"/>
              <a:t>. »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Pour les mêmes raisons il faut également défendre les régimes spéciaux</a:t>
            </a:r>
            <a:endParaRPr lang="fr-FR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b="1" u="sng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0526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Mener la bataille idéologique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Depuis la fin des années 70 </a:t>
            </a:r>
            <a:r>
              <a:rPr lang="fr-FR" dirty="0" smtClean="0"/>
              <a:t>: Reagan, Thatcher, « rigueur », construction de l’Union européenne, chute de l’URSS,… </a:t>
            </a:r>
            <a:r>
              <a:rPr lang="fr-FR" dirty="0" smtClean="0">
                <a:solidFill>
                  <a:srgbClr val="FF0000"/>
                </a:solidFill>
              </a:rPr>
              <a:t>l’offensive idéologique se développe: bureaucratie, inefficacité, fainéantise des agents, sureffectifs, coûte plus cher que le privé, …</a:t>
            </a: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Une efficacité certaine</a:t>
            </a:r>
            <a:r>
              <a:rPr lang="fr-FR" dirty="0" smtClean="0"/>
              <a:t>: la fonction publique, les services publics , sont souvent  sur la défensive, y compris bien souvent chez ses défenseurs.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Informer , débattre </a:t>
            </a:r>
            <a:r>
              <a:rPr lang="fr-FR" b="1" u="sng" dirty="0">
                <a:solidFill>
                  <a:srgbClr val="FF0000"/>
                </a:solidFill>
              </a:rPr>
              <a:t>largement avec la population</a:t>
            </a:r>
            <a:r>
              <a:rPr lang="fr-FR" dirty="0"/>
              <a:t>, </a:t>
            </a:r>
            <a:r>
              <a:rPr lang="fr-FR" b="1" dirty="0">
                <a:solidFill>
                  <a:srgbClr val="0070C0"/>
                </a:solidFill>
              </a:rPr>
              <a:t>y compris des points faisant débat dans et hors des organisations, ce qui est le plus difficile  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fr-FR" sz="3200" dirty="0" smtClean="0"/>
              <a:t>Un exemple: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pendant longtemps les </a:t>
            </a:r>
            <a:r>
              <a:rPr lang="fr-FR" sz="3200" dirty="0"/>
              <a:t>nationalisations: </a:t>
            </a:r>
            <a:r>
              <a:rPr lang="fr-FR" sz="3200" i="1" dirty="0">
                <a:solidFill>
                  <a:srgbClr val="0070C0"/>
                </a:solidFill>
              </a:rPr>
              <a:t>« si c’est pour faire comme en 81</a:t>
            </a:r>
            <a:r>
              <a:rPr lang="fr-FR" sz="3200" i="1" dirty="0" smtClean="0">
                <a:solidFill>
                  <a:srgbClr val="0070C0"/>
                </a:solidFill>
              </a:rPr>
              <a:t>…</a:t>
            </a:r>
            <a:r>
              <a:rPr lang="fr-FR" sz="3200" dirty="0" smtClean="0">
                <a:solidFill>
                  <a:srgbClr val="0070C0"/>
                </a:solidFill>
              </a:rPr>
              <a:t>».  </a:t>
            </a:r>
            <a:r>
              <a:rPr lang="fr-FR" sz="3200" dirty="0" smtClean="0"/>
              <a:t>Fin de discussion</a:t>
            </a:r>
          </a:p>
          <a:p>
            <a:pPr marL="400050" lvl="1" indent="0">
              <a:buNone/>
            </a:pPr>
            <a:r>
              <a:rPr lang="fr-FR" sz="3200" b="1" dirty="0" smtClean="0">
                <a:solidFill>
                  <a:srgbClr val="FF0000"/>
                </a:solidFill>
              </a:rPr>
              <a:t>Le débat</a:t>
            </a:r>
            <a:r>
              <a:rPr lang="fr-FR" sz="3200" b="1" dirty="0">
                <a:solidFill>
                  <a:srgbClr val="FF0000"/>
                </a:solidFill>
              </a:rPr>
              <a:t>: renationalisations / appropriation </a:t>
            </a:r>
            <a:r>
              <a:rPr lang="fr-FR" sz="3200" b="1" dirty="0" smtClean="0">
                <a:solidFill>
                  <a:srgbClr val="FF0000"/>
                </a:solidFill>
              </a:rPr>
              <a:t>publique renaît</a:t>
            </a:r>
            <a:r>
              <a:rPr lang="fr-FR" sz="3200" dirty="0" smtClean="0"/>
              <a:t> : Pôle </a:t>
            </a:r>
            <a:r>
              <a:rPr lang="fr-FR" sz="3200" dirty="0"/>
              <a:t>public financier avec nationalisations de banques et compagnies d’assurance , Renationalisation de la Poste, Pôle public de </a:t>
            </a:r>
            <a:r>
              <a:rPr lang="fr-FR" sz="3200" dirty="0" smtClean="0"/>
              <a:t>l’énergie, du </a:t>
            </a:r>
            <a:r>
              <a:rPr lang="fr-FR" sz="3200" dirty="0"/>
              <a:t>médicament </a:t>
            </a:r>
            <a:r>
              <a:rPr lang="fr-FR" sz="3200" dirty="0" smtClean="0"/>
              <a:t>…</a:t>
            </a:r>
          </a:p>
          <a:p>
            <a:pPr marL="400050" lvl="1" indent="0">
              <a:buNone/>
            </a:pPr>
            <a:endParaRPr lang="fr-FR" sz="3200" dirty="0" smtClean="0"/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sz="3600" dirty="0" smtClean="0"/>
              <a:t>La Sociale montre la demande de la population - et pas seulement des militants – d’informations précises</a:t>
            </a:r>
          </a:p>
          <a:p>
            <a:pPr marL="400050" lvl="1" indent="0">
              <a:buNone/>
            </a:pPr>
            <a:endParaRPr lang="fr-FR" sz="3200" dirty="0"/>
          </a:p>
          <a:p>
            <a:endParaRPr lang="fr-FR" dirty="0" smtClean="0"/>
          </a:p>
          <a:p>
            <a:endParaRPr lang="fr-FR" i="1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31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Services publics et politiques publiques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Le gouvernement « dispose de l’administration </a:t>
            </a:r>
            <a:r>
              <a:rPr lang="fr-FR" sz="2200" dirty="0"/>
              <a:t>et de l’armée » (article 20 de la Constitution ) </a:t>
            </a:r>
          </a:p>
          <a:p>
            <a:r>
              <a:rPr lang="fr-FR" sz="2200" b="1" dirty="0" smtClean="0">
                <a:solidFill>
                  <a:srgbClr val="FF0000"/>
                </a:solidFill>
              </a:rPr>
              <a:t>Les politiques publiques, les lois, les décrets, les budgets, s’appliquent</a:t>
            </a:r>
            <a:r>
              <a:rPr lang="fr-FR" sz="2200" b="1" dirty="0" smtClean="0"/>
              <a:t>:</a:t>
            </a:r>
            <a:r>
              <a:rPr lang="fr-FR" sz="2200" dirty="0" smtClean="0"/>
              <a:t> si on coupe les budgets, les personnels, qu’on privatise, qu’on ferme…il n’y a pas possibilité d’avoir des services à la hauteur sur le plan local (et en plus on organise la mise en concurrence des citoyens, des collectifs…</a:t>
            </a:r>
            <a:r>
              <a:rPr lang="fr-FR" sz="2200" dirty="0" err="1" smtClean="0"/>
              <a:t>cf</a:t>
            </a:r>
            <a:r>
              <a:rPr lang="fr-FR" sz="2200" dirty="0" smtClean="0"/>
              <a:t> les ARS) </a:t>
            </a:r>
          </a:p>
          <a:p>
            <a:r>
              <a:rPr lang="fr-FR" sz="2200" dirty="0" smtClean="0"/>
              <a:t>Il y a </a:t>
            </a:r>
            <a:r>
              <a:rPr lang="fr-FR" sz="2200" b="1" dirty="0" smtClean="0"/>
              <a:t>le </a:t>
            </a:r>
            <a:r>
              <a:rPr lang="fr-FR" sz="2200" b="1" dirty="0" smtClean="0">
                <a:solidFill>
                  <a:srgbClr val="FF0000"/>
                </a:solidFill>
              </a:rPr>
              <a:t>traité de Lisbonne</a:t>
            </a:r>
            <a:r>
              <a:rPr lang="fr-FR" sz="2200" dirty="0" smtClean="0"/>
              <a:t>, les directives, règlements…</a:t>
            </a:r>
          </a:p>
          <a:p>
            <a:pPr>
              <a:buFont typeface="Wingdings" panose="05000000000000000000" pitchFamily="2" charset="2"/>
              <a:buChar char=""/>
            </a:pPr>
            <a:r>
              <a:rPr lang="fr-FR" sz="2200" b="1" dirty="0">
                <a:solidFill>
                  <a:srgbClr val="FF0000"/>
                </a:solidFill>
              </a:rPr>
              <a:t> </a:t>
            </a:r>
            <a:r>
              <a:rPr lang="fr-FR" sz="2200" b="1" dirty="0" smtClean="0">
                <a:solidFill>
                  <a:srgbClr val="FF0000"/>
                </a:solidFill>
              </a:rPr>
              <a:t>La lutte pour de bons services publics, sur tout le territoire, leur démocratisation est indissociable de la lutte au niveau gouvernemental </a:t>
            </a:r>
            <a:r>
              <a:rPr lang="fr-FR" sz="2200" dirty="0" smtClean="0"/>
              <a:t> </a:t>
            </a:r>
          </a:p>
          <a:p>
            <a:pPr>
              <a:buFont typeface="Wingdings" panose="05000000000000000000" pitchFamily="2" charset="2"/>
              <a:buChar char=""/>
            </a:pPr>
            <a:r>
              <a:rPr lang="fr-FR" sz="2200" dirty="0" smtClean="0"/>
              <a:t>A l’inverse le prétendu </a:t>
            </a:r>
            <a:r>
              <a:rPr lang="fr-FR" sz="2200" b="1" dirty="0" smtClean="0"/>
              <a:t>« désengagement de l’Etat</a:t>
            </a:r>
            <a:r>
              <a:rPr lang="fr-FR" sz="2200" dirty="0" smtClean="0"/>
              <a:t> », loin de favoriser la démocratie locale, laisse toute sa place à la privatisation, au développement des inégalités. </a:t>
            </a:r>
          </a:p>
          <a:p>
            <a:pPr>
              <a:buFont typeface="Wingdings" panose="05000000000000000000" pitchFamily="2" charset="2"/>
              <a:buChar char=""/>
            </a:pPr>
            <a:r>
              <a:rPr lang="fr-FR" sz="2200" dirty="0" smtClean="0"/>
              <a:t>La question des </a:t>
            </a:r>
            <a:r>
              <a:rPr lang="fr-FR" sz="2200" b="1" dirty="0" smtClean="0">
                <a:solidFill>
                  <a:srgbClr val="FF0000"/>
                </a:solidFill>
              </a:rPr>
              <a:t>moyens est liée</a:t>
            </a:r>
            <a:r>
              <a:rPr lang="fr-FR" sz="2200" dirty="0" smtClean="0"/>
              <a:t>: ce n’est pas qu’une question de montant: on </a:t>
            </a:r>
            <a:r>
              <a:rPr lang="fr-FR" sz="2200" b="1" dirty="0" smtClean="0">
                <a:solidFill>
                  <a:srgbClr val="FF0000"/>
                </a:solidFill>
              </a:rPr>
              <a:t>peut investir…pour supprimer des services publics.</a:t>
            </a:r>
            <a:r>
              <a:rPr lang="fr-FR" sz="2200" dirty="0" smtClean="0"/>
              <a:t> Exemple la Poste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544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La démocratisation, le triptyque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b="1" dirty="0" smtClean="0">
                <a:solidFill>
                  <a:srgbClr val="FF0000"/>
                </a:solidFill>
              </a:rPr>
              <a:t>La démocratisation  des services publics est  possible </a:t>
            </a:r>
            <a:r>
              <a:rPr lang="fr-FR" sz="2200" dirty="0" smtClean="0"/>
              <a:t>parce que le but c’est la </a:t>
            </a:r>
            <a:r>
              <a:rPr lang="fr-FR" sz="2200" b="1" dirty="0" smtClean="0">
                <a:solidFill>
                  <a:srgbClr val="FF0000"/>
                </a:solidFill>
              </a:rPr>
              <a:t>satisfaction égalitaire des besoins</a:t>
            </a:r>
            <a:r>
              <a:rPr lang="fr-FR" sz="2200" dirty="0" smtClean="0">
                <a:solidFill>
                  <a:srgbClr val="FF0000"/>
                </a:solidFill>
              </a:rPr>
              <a:t>, l’intérêt général,</a:t>
            </a:r>
            <a:r>
              <a:rPr lang="fr-FR" sz="2200" dirty="0" smtClean="0"/>
              <a:t> et non la recherche du profit pour les actionnaires</a:t>
            </a:r>
          </a:p>
          <a:p>
            <a:r>
              <a:rPr lang="fr-FR" sz="2200" dirty="0" smtClean="0"/>
              <a:t>Encore faut-il une volonté politique, l’outil de la démocratisation: le </a:t>
            </a:r>
            <a:r>
              <a:rPr lang="fr-FR" sz="2200" b="1" dirty="0" smtClean="0">
                <a:solidFill>
                  <a:srgbClr val="FF0000"/>
                </a:solidFill>
              </a:rPr>
              <a:t>« triptyque</a:t>
            </a:r>
            <a:r>
              <a:rPr lang="fr-FR" sz="2200" dirty="0" smtClean="0"/>
              <a:t> » à l’origine de Convergence : </a:t>
            </a:r>
            <a:r>
              <a:rPr lang="fr-FR" sz="2200" b="1" dirty="0" smtClean="0">
                <a:solidFill>
                  <a:srgbClr val="FF0000"/>
                </a:solidFill>
              </a:rPr>
              <a:t>les élus, les personnels représentés par leurs syndicats, les usagers représentés par les associations à tous les niveaux du </a:t>
            </a:r>
            <a:r>
              <a:rPr lang="fr-FR" sz="2200" dirty="0" smtClean="0"/>
              <a:t> national – voire international - au local pour répondre aux besoins des usagers démocratiquement définis</a:t>
            </a:r>
          </a:p>
          <a:p>
            <a:r>
              <a:rPr lang="fr-FR" sz="2200" dirty="0" smtClean="0"/>
              <a:t>Le « triptyque est à la fois un élément de lutte contre les fermetures, régressions…et un outil de propositions alternatives élaborées aussi démocratiquement que possible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Un choix de société…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 smtClean="0"/>
              <a:t>Dès le manifeste de 2007 Convergence a affirmé: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200" dirty="0" smtClean="0"/>
              <a:t> </a:t>
            </a:r>
            <a:r>
              <a:rPr lang="fr-FR" sz="2200" dirty="0" smtClean="0">
                <a:solidFill>
                  <a:srgbClr val="FF0000"/>
                </a:solidFill>
              </a:rPr>
              <a:t>VALEURS</a:t>
            </a:r>
            <a:r>
              <a:rPr lang="fr-FR" sz="2200" dirty="0" smtClean="0"/>
              <a:t>: La portée émancipatrice, humaniste et </a:t>
            </a:r>
            <a:r>
              <a:rPr lang="fr-FR" sz="2200" b="1" dirty="0" smtClean="0">
                <a:solidFill>
                  <a:srgbClr val="FF0000"/>
                </a:solidFill>
              </a:rPr>
              <a:t>universelle</a:t>
            </a:r>
            <a:r>
              <a:rPr lang="fr-FR" sz="2200" dirty="0" smtClean="0"/>
              <a:t> des valeurs </a:t>
            </a:r>
            <a:r>
              <a:rPr lang="fr-FR" sz="2200" b="1" dirty="0" smtClean="0"/>
              <a:t>inséparables</a:t>
            </a:r>
            <a:r>
              <a:rPr lang="fr-FR" sz="2200" dirty="0" smtClean="0"/>
              <a:t> de</a:t>
            </a:r>
            <a:r>
              <a:rPr lang="fr-FR" sz="2200" b="1" dirty="0" smtClean="0"/>
              <a:t> </a:t>
            </a:r>
            <a:r>
              <a:rPr lang="fr-FR" sz="2200" b="1" dirty="0" smtClean="0">
                <a:solidFill>
                  <a:srgbClr val="FF0000"/>
                </a:solidFill>
              </a:rPr>
              <a:t>liberté, d’égalité, de fraternité et de laïcité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200" b="1" u="sng" dirty="0" smtClean="0">
                <a:solidFill>
                  <a:srgbClr val="FF0000"/>
                </a:solidFill>
              </a:rPr>
              <a:t>DROITS</a:t>
            </a:r>
            <a:r>
              <a:rPr lang="fr-FR" sz="2200" dirty="0" smtClean="0"/>
              <a:t>: Que la satisfaction de </a:t>
            </a:r>
            <a:r>
              <a:rPr lang="fr-FR" sz="2200" b="1" dirty="0" smtClean="0">
                <a:solidFill>
                  <a:srgbClr val="0070C0"/>
                </a:solidFill>
              </a:rPr>
              <a:t>besoins essentiels </a:t>
            </a:r>
            <a:r>
              <a:rPr lang="fr-FR" sz="2200" dirty="0" smtClean="0"/>
              <a:t>soit reconnue constitutionnellement  comme </a:t>
            </a:r>
            <a:r>
              <a:rPr lang="fr-FR" sz="2200" b="1" dirty="0" smtClean="0">
                <a:solidFill>
                  <a:srgbClr val="FF0000"/>
                </a:solidFill>
              </a:rPr>
              <a:t>droits fondamentaux</a:t>
            </a:r>
            <a:r>
              <a:rPr lang="fr-FR" sz="2200" b="1" dirty="0" smtClean="0"/>
              <a:t> que </a:t>
            </a:r>
            <a:r>
              <a:rPr lang="fr-FR" sz="2200" b="1" dirty="0" smtClean="0">
                <a:solidFill>
                  <a:srgbClr val="FF0000"/>
                </a:solidFill>
              </a:rPr>
              <a:t>toutes et tous </a:t>
            </a:r>
            <a:r>
              <a:rPr lang="fr-FR" sz="2200" dirty="0" smtClean="0"/>
              <a:t>doivent pouvoir exercer librement </a:t>
            </a:r>
            <a:r>
              <a:rPr lang="fr-FR" sz="2200" b="1" dirty="0" smtClean="0">
                <a:solidFill>
                  <a:srgbClr val="FF0000"/>
                </a:solidFill>
              </a:rPr>
              <a:t>et partout.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200" b="1" u="sng" dirty="0" smtClean="0">
                <a:solidFill>
                  <a:srgbClr val="FF0000"/>
                </a:solidFill>
              </a:rPr>
              <a:t>GARANTIR l’ACCES à ces droits </a:t>
            </a:r>
            <a:r>
              <a:rPr lang="fr-FR" sz="2200" dirty="0" smtClean="0"/>
              <a:t>…implique le choix d’une société solidaire, d’un </a:t>
            </a:r>
            <a:r>
              <a:rPr lang="fr-FR" sz="2200" b="1" dirty="0" smtClean="0">
                <a:solidFill>
                  <a:srgbClr val="FF0000"/>
                </a:solidFill>
              </a:rPr>
              <a:t>vaste secteur de Services publics, dont la Fonction publique est le cœur </a:t>
            </a:r>
            <a:r>
              <a:rPr lang="fr-FR" sz="2200" dirty="0" smtClean="0"/>
              <a:t>(FP Etat, FP territoriale, </a:t>
            </a:r>
            <a:r>
              <a:rPr lang="fr-FR" sz="2200" b="1" dirty="0" smtClean="0">
                <a:solidFill>
                  <a:srgbClr val="FF0000"/>
                </a:solidFill>
              </a:rPr>
              <a:t>FP hospitalière</a:t>
            </a:r>
            <a:r>
              <a:rPr lang="fr-FR" sz="2200" dirty="0" smtClean="0"/>
              <a:t>)…</a:t>
            </a:r>
            <a:endParaRPr lang="fr-FR" sz="2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0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Service public et SIEG : </a:t>
            </a:r>
            <a:r>
              <a:rPr lang="fr-FR" sz="2800" dirty="0" smtClean="0"/>
              <a:t>(débat)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8000" b="1" dirty="0" smtClean="0">
                <a:solidFill>
                  <a:srgbClr val="0070C0"/>
                </a:solidFill>
              </a:rPr>
              <a:t>Anicet le </a:t>
            </a:r>
            <a:r>
              <a:rPr lang="fr-FR" sz="8000" b="1" dirty="0" err="1" smtClean="0">
                <a:solidFill>
                  <a:srgbClr val="0070C0"/>
                </a:solidFill>
              </a:rPr>
              <a:t>Pors</a:t>
            </a:r>
            <a:r>
              <a:rPr lang="fr-FR" sz="8000" b="1" dirty="0" smtClean="0">
                <a:solidFill>
                  <a:srgbClr val="0070C0"/>
                </a:solidFill>
              </a:rPr>
              <a:t> disait</a:t>
            </a:r>
            <a:r>
              <a:rPr lang="fr-FR" sz="8000" b="1" dirty="0" smtClean="0">
                <a:solidFill>
                  <a:srgbClr val="FF0000"/>
                </a:solidFill>
              </a:rPr>
              <a:t>: </a:t>
            </a:r>
            <a:r>
              <a:rPr lang="fr-FR" sz="8000" b="1" dirty="0">
                <a:solidFill>
                  <a:srgbClr val="FF0000"/>
                </a:solidFill>
              </a:rPr>
              <a:t>« </a:t>
            </a:r>
            <a:r>
              <a:rPr lang="fr-FR" sz="8000" b="1" i="1" dirty="0">
                <a:solidFill>
                  <a:srgbClr val="FF0000"/>
                </a:solidFill>
              </a:rPr>
              <a:t>On oppose le triptyque « agglomérations – régions – </a:t>
            </a:r>
            <a:r>
              <a:rPr lang="fr-FR" sz="8000" b="1" i="1" dirty="0" smtClean="0">
                <a:solidFill>
                  <a:srgbClr val="FF0000"/>
                </a:solidFill>
              </a:rPr>
              <a:t>Europe</a:t>
            </a:r>
            <a:r>
              <a:rPr lang="fr-FR" sz="8000" b="1" i="1" dirty="0">
                <a:solidFill>
                  <a:srgbClr val="FF0000"/>
                </a:solidFill>
              </a:rPr>
              <a:t> » au  triptyque « commune- département – </a:t>
            </a:r>
            <a:r>
              <a:rPr lang="fr-FR" sz="8000" b="1" i="1" dirty="0" smtClean="0">
                <a:solidFill>
                  <a:srgbClr val="FF0000"/>
                </a:solidFill>
              </a:rPr>
              <a:t>nation</a:t>
            </a:r>
            <a:r>
              <a:rPr lang="fr-FR" sz="8000" b="1" i="1" dirty="0">
                <a:solidFill>
                  <a:srgbClr val="FF0000"/>
                </a:solidFill>
              </a:rPr>
              <a:t> » </a:t>
            </a:r>
          </a:p>
          <a:p>
            <a:r>
              <a:rPr lang="fr-FR" sz="8000" dirty="0" smtClean="0"/>
              <a:t>Art TFUE 26-2: « </a:t>
            </a:r>
            <a:r>
              <a:rPr lang="fr-FR" sz="8000" dirty="0"/>
              <a:t> Le marché intérieur comporte un espace sans frontières intérieures dans lequel la </a:t>
            </a:r>
            <a:r>
              <a:rPr lang="fr-FR" sz="8000" b="1" dirty="0" smtClean="0">
                <a:solidFill>
                  <a:srgbClr val="FF0000"/>
                </a:solidFill>
              </a:rPr>
              <a:t>libre circulation </a:t>
            </a:r>
            <a:r>
              <a:rPr lang="fr-FR" sz="8000" dirty="0"/>
              <a:t>des marchandises, des personnes, </a:t>
            </a:r>
            <a:r>
              <a:rPr lang="fr-FR" sz="8000" b="1" dirty="0">
                <a:solidFill>
                  <a:srgbClr val="FF0000"/>
                </a:solidFill>
              </a:rPr>
              <a:t>des services</a:t>
            </a:r>
            <a:r>
              <a:rPr lang="fr-FR" sz="8000" b="1" dirty="0"/>
              <a:t> </a:t>
            </a:r>
            <a:r>
              <a:rPr lang="fr-FR" sz="8000" dirty="0"/>
              <a:t>et des capitaux est </a:t>
            </a:r>
            <a:r>
              <a:rPr lang="fr-FR" sz="8000" dirty="0" smtClean="0"/>
              <a:t>assurée…</a:t>
            </a:r>
          </a:p>
          <a:p>
            <a:r>
              <a:rPr lang="fr-FR" sz="8000" dirty="0" smtClean="0"/>
              <a:t>Art 106 - 2: « </a:t>
            </a:r>
            <a:r>
              <a:rPr lang="fr-FR" sz="8000" dirty="0"/>
              <a:t> Les entreprises chargées de la gestion de </a:t>
            </a:r>
            <a:r>
              <a:rPr lang="fr-FR" sz="8000" b="1" dirty="0">
                <a:solidFill>
                  <a:srgbClr val="FF0000"/>
                </a:solidFill>
              </a:rPr>
              <a:t>services d'intérêt économique général </a:t>
            </a:r>
            <a:r>
              <a:rPr lang="fr-FR" sz="8000" dirty="0" smtClean="0"/>
              <a:t>…sont soumises…aux </a:t>
            </a:r>
            <a:r>
              <a:rPr lang="fr-FR" sz="8000" dirty="0"/>
              <a:t>règles </a:t>
            </a:r>
            <a:r>
              <a:rPr lang="fr-FR" sz="8000" dirty="0" smtClean="0"/>
              <a:t>de la </a:t>
            </a:r>
            <a:r>
              <a:rPr lang="fr-FR" sz="8000" b="1" dirty="0" smtClean="0">
                <a:solidFill>
                  <a:srgbClr val="FF0000"/>
                </a:solidFill>
              </a:rPr>
              <a:t>concurrence</a:t>
            </a:r>
            <a:r>
              <a:rPr lang="fr-FR" sz="8000" dirty="0"/>
              <a:t>, dans les limites où l'application de ces règles ne fait pas échec à l'accomplissement </a:t>
            </a:r>
            <a:r>
              <a:rPr lang="fr-FR" sz="8000" dirty="0" smtClean="0"/>
              <a:t>en droit </a:t>
            </a:r>
            <a:r>
              <a:rPr lang="fr-FR" sz="8000" dirty="0"/>
              <a:t>ou en fait de la mission particulière qui leur a été </a:t>
            </a:r>
            <a:r>
              <a:rPr lang="fr-FR" sz="8000" dirty="0" smtClean="0"/>
              <a:t>impartie… »</a:t>
            </a:r>
          </a:p>
          <a:p>
            <a:r>
              <a:rPr lang="fr-FR" sz="8000" dirty="0"/>
              <a:t>Art </a:t>
            </a:r>
            <a:r>
              <a:rPr lang="fr-FR" sz="8000" dirty="0" smtClean="0"/>
              <a:t>107-1: </a:t>
            </a:r>
            <a:r>
              <a:rPr lang="fr-FR" sz="8000" b="1" dirty="0" smtClean="0">
                <a:solidFill>
                  <a:srgbClr val="FF0000"/>
                </a:solidFill>
              </a:rPr>
              <a:t>S</a:t>
            </a:r>
            <a:r>
              <a:rPr lang="fr-FR" sz="8000" b="1" dirty="0">
                <a:solidFill>
                  <a:srgbClr val="FF0000"/>
                </a:solidFill>
              </a:rPr>
              <a:t>a</a:t>
            </a:r>
            <a:r>
              <a:rPr lang="fr-FR" sz="8000" b="1" dirty="0" smtClean="0">
                <a:solidFill>
                  <a:srgbClr val="FF0000"/>
                </a:solidFill>
              </a:rPr>
              <a:t>uf </a:t>
            </a:r>
            <a:r>
              <a:rPr lang="fr-FR" sz="8000" b="1" dirty="0">
                <a:solidFill>
                  <a:srgbClr val="FF0000"/>
                </a:solidFill>
              </a:rPr>
              <a:t>dérogations </a:t>
            </a:r>
            <a:r>
              <a:rPr lang="fr-FR" sz="8000" dirty="0"/>
              <a:t>prévues par les traités, </a:t>
            </a:r>
            <a:r>
              <a:rPr lang="fr-FR" sz="8000" b="1" dirty="0">
                <a:solidFill>
                  <a:srgbClr val="FF0000"/>
                </a:solidFill>
              </a:rPr>
              <a:t>sont incompatibles </a:t>
            </a:r>
            <a:r>
              <a:rPr lang="fr-FR" sz="8000" dirty="0"/>
              <a:t>avec le marché intérieur, </a:t>
            </a:r>
            <a:r>
              <a:rPr lang="fr-FR" sz="8000" dirty="0" smtClean="0"/>
              <a:t>…</a:t>
            </a:r>
            <a:r>
              <a:rPr lang="fr-FR" sz="8000" b="1" dirty="0" smtClean="0">
                <a:solidFill>
                  <a:srgbClr val="FF0000"/>
                </a:solidFill>
              </a:rPr>
              <a:t>les </a:t>
            </a:r>
            <a:r>
              <a:rPr lang="fr-FR" sz="8000" b="1" dirty="0">
                <a:solidFill>
                  <a:srgbClr val="FF0000"/>
                </a:solidFill>
              </a:rPr>
              <a:t>aides accordées par les États </a:t>
            </a:r>
            <a:r>
              <a:rPr lang="fr-FR" sz="8000" dirty="0" smtClean="0"/>
              <a:t>…qui </a:t>
            </a:r>
            <a:r>
              <a:rPr lang="fr-FR" sz="8000" dirty="0"/>
              <a:t>faussent ou qui menacent de </a:t>
            </a:r>
            <a:r>
              <a:rPr lang="fr-FR" sz="8000" dirty="0" smtClean="0"/>
              <a:t>fausser la </a:t>
            </a:r>
            <a:r>
              <a:rPr lang="fr-FR" sz="8000" dirty="0"/>
              <a:t>concurrence en favorisant certaines entreprises ou certaines productions</a:t>
            </a:r>
            <a:r>
              <a:rPr lang="fr-FR" sz="8000" dirty="0" smtClean="0"/>
              <a:t>.</a:t>
            </a:r>
          </a:p>
          <a:p>
            <a:r>
              <a:rPr lang="fr-FR" sz="8000" i="1" dirty="0"/>
              <a:t>Article 121 </a:t>
            </a:r>
            <a:r>
              <a:rPr lang="fr-FR" sz="8000" dirty="0" smtClean="0"/>
              <a:t>– 1</a:t>
            </a:r>
            <a:r>
              <a:rPr lang="fr-FR" sz="8000" dirty="0"/>
              <a:t> </a:t>
            </a:r>
            <a:r>
              <a:rPr lang="fr-FR" sz="8000" b="1" dirty="0" smtClean="0">
                <a:solidFill>
                  <a:srgbClr val="FF0000"/>
                </a:solidFill>
              </a:rPr>
              <a:t>Les </a:t>
            </a:r>
            <a:r>
              <a:rPr lang="fr-FR" sz="8000" b="1" dirty="0">
                <a:solidFill>
                  <a:srgbClr val="FF0000"/>
                </a:solidFill>
              </a:rPr>
              <a:t>États membres considèrent leurs politiques économiques comme une question </a:t>
            </a:r>
            <a:r>
              <a:rPr lang="fr-FR" sz="8000" b="1" dirty="0" smtClean="0">
                <a:solidFill>
                  <a:srgbClr val="FF0000"/>
                </a:solidFill>
              </a:rPr>
              <a:t>d'intérêt commun </a:t>
            </a:r>
            <a:r>
              <a:rPr lang="fr-FR" sz="8000" b="1" dirty="0">
                <a:solidFill>
                  <a:srgbClr val="FF0000"/>
                </a:solidFill>
              </a:rPr>
              <a:t>et les coordonnent </a:t>
            </a:r>
            <a:r>
              <a:rPr lang="fr-FR" sz="8000" dirty="0" smtClean="0">
                <a:solidFill>
                  <a:srgbClr val="FF0000"/>
                </a:solidFill>
              </a:rPr>
              <a:t> </a:t>
            </a:r>
            <a:endParaRPr lang="fr-FR" sz="8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FR" sz="8000" b="1" dirty="0" smtClean="0">
                <a:solidFill>
                  <a:srgbClr val="0070C0"/>
                </a:solidFill>
              </a:rPr>
              <a:t>Grande différence entre la conception européenne du SIEG et nos fondamentaux (ainsi que d’autres nations)</a:t>
            </a:r>
            <a:endParaRPr lang="fr-FR" sz="8000" b="1" dirty="0">
              <a:solidFill>
                <a:srgbClr val="0070C0"/>
              </a:solidFill>
            </a:endParaRPr>
          </a:p>
          <a:p>
            <a:endParaRPr lang="fr-FR" sz="42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24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345638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Le service public, au plein sens du terme, c’est un choix de société : une </a:t>
            </a:r>
            <a:r>
              <a:rPr lang="fr-FR" b="1" dirty="0">
                <a:solidFill>
                  <a:srgbClr val="FF0000"/>
                </a:solidFill>
              </a:rPr>
              <a:t>République sociale, démocratique, écologique, laïque, </a:t>
            </a:r>
            <a:r>
              <a:rPr lang="fr-FR" b="1" dirty="0" smtClean="0">
                <a:solidFill>
                  <a:srgbClr val="FF0000"/>
                </a:solidFill>
              </a:rPr>
              <a:t>fraternelle, </a:t>
            </a:r>
            <a:r>
              <a:rPr lang="fr-FR" b="1" dirty="0">
                <a:solidFill>
                  <a:srgbClr val="FF0000"/>
                </a:solidFill>
              </a:rPr>
              <a:t>universaliste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81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Prélèvements obligatoires: 44/ 45 %</a:t>
            </a:r>
            <a:br>
              <a:rPr lang="fr-FR" sz="3600" dirty="0" smtClean="0"/>
            </a:br>
            <a:r>
              <a:rPr lang="fr-FR" sz="3600" dirty="0" smtClean="0"/>
              <a:t> dépenses publiques: 57 %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endParaRPr lang="fr-FR" sz="2800" dirty="0" smtClean="0"/>
          </a:p>
          <a:p>
            <a:endParaRPr lang="fr-FR" sz="2800" dirty="0"/>
          </a:p>
          <a:p>
            <a:endParaRPr lang="fr-FR" sz="2800" dirty="0" smtClean="0"/>
          </a:p>
          <a:p>
            <a:pPr marL="0" indent="0">
              <a:buNone/>
            </a:pPr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 smtClean="0"/>
          </a:p>
          <a:p>
            <a:pPr lvl="0"/>
            <a:r>
              <a:rPr lang="fr-FR" sz="2800" dirty="0"/>
              <a:t>les </a:t>
            </a:r>
            <a:r>
              <a:rPr lang="fr-FR" sz="2800" b="1" dirty="0"/>
              <a:t>administrations publiques centrales (APUC</a:t>
            </a:r>
            <a:r>
              <a:rPr lang="fr-FR" sz="2800" b="1" dirty="0" smtClean="0"/>
              <a:t>): </a:t>
            </a:r>
            <a:r>
              <a:rPr lang="fr-FR" sz="2800" dirty="0" smtClean="0"/>
              <a:t>État </a:t>
            </a:r>
            <a:r>
              <a:rPr lang="fr-FR" sz="2800" dirty="0"/>
              <a:t>et ses ministères ainsi que les organismes divers d'administration centrale (ODAC), catégorie qui regroupe ses agences tels que Météo France, Pôle emploi, les universités </a:t>
            </a:r>
            <a:r>
              <a:rPr lang="fr-FR" sz="2800" dirty="0" smtClean="0"/>
              <a:t>, les ARS, etc</a:t>
            </a:r>
            <a:r>
              <a:rPr lang="fr-FR" sz="2800" dirty="0"/>
              <a:t>.</a:t>
            </a:r>
          </a:p>
          <a:p>
            <a:pPr lvl="0"/>
            <a:r>
              <a:rPr lang="fr-FR" sz="2800" dirty="0"/>
              <a:t>les </a:t>
            </a:r>
            <a:r>
              <a:rPr lang="fr-FR" sz="2800" b="1" dirty="0"/>
              <a:t>administrations publiques locales (APUL</a:t>
            </a:r>
            <a:r>
              <a:rPr lang="fr-FR" sz="2800" b="1" dirty="0" smtClean="0"/>
              <a:t>): </a:t>
            </a:r>
            <a:r>
              <a:rPr lang="fr-FR" sz="2800" dirty="0" smtClean="0"/>
              <a:t>ensemble </a:t>
            </a:r>
            <a:r>
              <a:rPr lang="fr-FR" sz="2800" dirty="0"/>
              <a:t>des collectivités territoriales (régions, départements, communes et groupements de communes) et les organismes divers d'administration locale (par exemple : caisse des écoles, collèges et lycées…) ;</a:t>
            </a:r>
          </a:p>
          <a:p>
            <a:r>
              <a:rPr lang="fr-FR" sz="2800" dirty="0" smtClean="0"/>
              <a:t>les </a:t>
            </a:r>
            <a:r>
              <a:rPr lang="fr-FR" sz="2800" b="1" dirty="0"/>
              <a:t>administrations de sécurité sociale (ASSO</a:t>
            </a:r>
            <a:r>
              <a:rPr lang="fr-FR" sz="2800" b="1" dirty="0" smtClean="0"/>
              <a:t>): </a:t>
            </a:r>
            <a:r>
              <a:rPr lang="fr-FR" sz="2800" dirty="0" smtClean="0"/>
              <a:t>les </a:t>
            </a:r>
            <a:r>
              <a:rPr lang="fr-FR" sz="2800" dirty="0"/>
              <a:t>hôpitaux et l’ensemble des régimes de Sécurité sociale (régimes généraux et régimes spéciaux) ainsi que les régimes de retraite complémentaire et l’assurance </a:t>
            </a:r>
            <a:r>
              <a:rPr lang="fr-FR" sz="2800" dirty="0" smtClean="0"/>
              <a:t>chômage</a:t>
            </a:r>
          </a:p>
          <a:p>
            <a:endParaRPr lang="fr-FR" sz="2800" dirty="0" smtClean="0"/>
          </a:p>
          <a:p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Répartition des prélèvements obligatoires par catégorie d'administration bénéficiaire en 20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412776"/>
            <a:ext cx="7640955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68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La vie quotidienne personnels usagers : 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Hôpital</a:t>
            </a:r>
            <a:r>
              <a:rPr lang="fr-FR" sz="2000" dirty="0" smtClean="0">
                <a:solidFill>
                  <a:srgbClr val="FF0000"/>
                </a:solidFill>
              </a:rPr>
              <a:t>:« </a:t>
            </a:r>
            <a:r>
              <a:rPr lang="fr-FR" sz="2000" b="1" u="sng" dirty="0">
                <a:solidFill>
                  <a:srgbClr val="FF0000"/>
                </a:solidFill>
              </a:rPr>
              <a:t>Le boulot d'infirmière est devenu très </a:t>
            </a:r>
            <a:r>
              <a:rPr lang="fr-FR" sz="1800" b="1" u="sng" dirty="0" smtClean="0">
                <a:solidFill>
                  <a:srgbClr val="FF0000"/>
                </a:solidFill>
              </a:rPr>
              <a:t>dur</a:t>
            </a:r>
            <a:r>
              <a:rPr lang="fr-FR" sz="1800" b="1" dirty="0" smtClean="0"/>
              <a:t>…</a:t>
            </a:r>
            <a:r>
              <a:rPr lang="fr-FR" sz="1800" dirty="0"/>
              <a:t>On a déjà commencé par </a:t>
            </a:r>
            <a:r>
              <a:rPr lang="fr-FR" sz="1800" b="1" dirty="0"/>
              <a:t>fermer</a:t>
            </a:r>
            <a:r>
              <a:rPr lang="fr-FR" sz="1800" dirty="0"/>
              <a:t> des lits en maternité, des lits en chirurgie. On demande aux gens une </a:t>
            </a:r>
            <a:r>
              <a:rPr lang="fr-FR" sz="1800" b="1" dirty="0"/>
              <a:t>polyvalenc</a:t>
            </a:r>
            <a:r>
              <a:rPr lang="fr-FR" sz="1800" dirty="0"/>
              <a:t>e qui va à l'encontre de ce qu'on est. Il nous est demandé </a:t>
            </a:r>
            <a:r>
              <a:rPr lang="fr-FR" sz="1800" b="1" dirty="0"/>
              <a:t>de regrouper des services, de traiter plusieurs </a:t>
            </a:r>
            <a:r>
              <a:rPr lang="fr-FR" sz="1800" b="1" dirty="0" smtClean="0"/>
              <a:t>pathologies…</a:t>
            </a:r>
            <a:r>
              <a:rPr lang="fr-FR" sz="1800" dirty="0"/>
              <a:t>Les nouveaux agents, infirmières, aides-soignantes, brancardiers, ASH (agents des services hospitaliers) n'ont que des petits contrats, des CDD, des contrats d'avenir… </a:t>
            </a:r>
            <a:r>
              <a:rPr lang="fr-FR" sz="2000" dirty="0" smtClean="0"/>
              <a:t>Tout </a:t>
            </a:r>
            <a:r>
              <a:rPr lang="fr-FR" sz="2000" b="1" u="sng" dirty="0">
                <a:solidFill>
                  <a:srgbClr val="FF0000"/>
                </a:solidFill>
              </a:rPr>
              <a:t>ça va à l'encontre du </a:t>
            </a:r>
            <a:r>
              <a:rPr lang="fr-FR" sz="1800" b="1" u="sng" dirty="0" smtClean="0">
                <a:solidFill>
                  <a:srgbClr val="FF0000"/>
                </a:solidFill>
              </a:rPr>
              <a:t>bien-soigner</a:t>
            </a:r>
            <a:r>
              <a:rPr lang="fr-FR" sz="1800" b="1" dirty="0" smtClean="0">
                <a:solidFill>
                  <a:srgbClr val="FF0000"/>
                </a:solidFill>
              </a:rPr>
              <a:t>…</a:t>
            </a:r>
            <a:r>
              <a:rPr lang="fr-FR" sz="1800" dirty="0" smtClean="0"/>
              <a:t>quand </a:t>
            </a:r>
            <a:r>
              <a:rPr lang="fr-FR" sz="1800" dirty="0"/>
              <a:t>il y a un afflux de patients aux urgences, ils sont accueillis dans les couloirs. Ils y </a:t>
            </a:r>
            <a:r>
              <a:rPr lang="fr-FR" sz="1800" dirty="0" smtClean="0"/>
              <a:t>passent </a:t>
            </a:r>
            <a:r>
              <a:rPr lang="fr-FR" sz="1800" dirty="0"/>
              <a:t>la nuit. Le lendemain, ils prennent le petit-déjeuner dans les </a:t>
            </a:r>
            <a:r>
              <a:rPr lang="fr-FR" sz="2000" b="1" u="sng" dirty="0" smtClean="0">
                <a:solidFill>
                  <a:srgbClr val="FF0000"/>
                </a:solidFill>
              </a:rPr>
              <a:t>couloirs…</a:t>
            </a:r>
            <a:r>
              <a:rPr lang="fr-FR" sz="2000" b="1" u="sng" dirty="0">
                <a:solidFill>
                  <a:srgbClr val="FF0000"/>
                </a:solidFill>
              </a:rPr>
              <a:t>La politique de la personne âgée est </a:t>
            </a:r>
            <a:r>
              <a:rPr lang="fr-FR" sz="2000" b="1" u="sng" dirty="0" smtClean="0">
                <a:solidFill>
                  <a:srgbClr val="FF0000"/>
                </a:solidFill>
              </a:rPr>
              <a:t>d'une </a:t>
            </a:r>
            <a:r>
              <a:rPr lang="fr-FR" sz="2000" b="1" u="sng" dirty="0">
                <a:solidFill>
                  <a:srgbClr val="FF0000"/>
                </a:solidFill>
              </a:rPr>
              <a:t>grande </a:t>
            </a:r>
            <a:r>
              <a:rPr lang="fr-FR" sz="2000" b="1" u="sng" dirty="0" smtClean="0">
                <a:solidFill>
                  <a:srgbClr val="FF0000"/>
                </a:solidFill>
              </a:rPr>
              <a:t>hypocrisie… »</a:t>
            </a:r>
          </a:p>
          <a:p>
            <a:r>
              <a:rPr lang="fr-FR" sz="2000" b="1" dirty="0" smtClean="0">
                <a:solidFill>
                  <a:srgbClr val="0070C0"/>
                </a:solidFill>
              </a:rPr>
              <a:t>Pôle emploi</a:t>
            </a:r>
            <a:r>
              <a:rPr lang="fr-FR" sz="2000" b="1" dirty="0" smtClean="0"/>
              <a:t>: « projet stratégique 2020: la direction mise </a:t>
            </a:r>
            <a:r>
              <a:rPr lang="fr-FR" sz="2000" b="1" dirty="0" smtClean="0">
                <a:solidFill>
                  <a:srgbClr val="FF0000"/>
                </a:solidFill>
              </a:rPr>
              <a:t>sur le tout numérique, la poursuite de l’externalisation et de la privatisation </a:t>
            </a:r>
            <a:r>
              <a:rPr lang="fr-FR" sz="2000" b="1" dirty="0" smtClean="0"/>
              <a:t>des missions, la réorganisation permanente de l’accueil qui remettent en cause les métiers et </a:t>
            </a:r>
            <a:r>
              <a:rPr lang="fr-FR" sz="2000" b="1" dirty="0" smtClean="0">
                <a:solidFill>
                  <a:srgbClr val="FF0000"/>
                </a:solidFill>
              </a:rPr>
              <a:t>dégradent la qualité du service…le </a:t>
            </a:r>
            <a:r>
              <a:rPr lang="fr-FR" sz="2000" b="1" dirty="0" smtClean="0"/>
              <a:t>contact humain, les notions de projet, de démarche partagée tendent à s’effacer… « 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091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L’attachement des français</a:t>
            </a:r>
            <a:r>
              <a:rPr lang="fr-FR" sz="3200" b="1" dirty="0" smtClean="0"/>
              <a:t>: le service public plonge ses racines dans une </a:t>
            </a:r>
            <a:r>
              <a:rPr lang="fr-FR" sz="3200" b="1" dirty="0" smtClean="0">
                <a:solidFill>
                  <a:srgbClr val="0070C0"/>
                </a:solidFill>
              </a:rPr>
              <a:t>histoire millénaire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La naissance de l’Etat- 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Autonomie progressive de la royauté et du pape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Distinction progressive du public et du privé </a:t>
            </a:r>
            <a:r>
              <a:rPr lang="fr-FR" dirty="0" smtClean="0"/>
              <a:t>(</a:t>
            </a:r>
            <a:r>
              <a:rPr lang="fr-FR" sz="2900" dirty="0" smtClean="0"/>
              <a:t>Philippe Le Bel fin XIIème siècle début XIIIème siècle) </a:t>
            </a:r>
            <a:r>
              <a:rPr lang="fr-FR" sz="2900" i="1" dirty="0" err="1" smtClean="0"/>
              <a:t>cf</a:t>
            </a:r>
            <a:r>
              <a:rPr lang="fr-FR" sz="2900" i="1" dirty="0" smtClean="0"/>
              <a:t> La Fonction publique du 21</a:t>
            </a:r>
            <a:r>
              <a:rPr lang="fr-FR" sz="2900" i="1" baseline="30000" dirty="0" smtClean="0"/>
              <a:t>ème</a:t>
            </a:r>
            <a:r>
              <a:rPr lang="fr-FR" sz="2900" i="1" dirty="0" smtClean="0"/>
              <a:t> siècle A Le </a:t>
            </a:r>
            <a:r>
              <a:rPr lang="fr-FR" sz="2900" i="1" dirty="0" err="1" smtClean="0"/>
              <a:t>Pors</a:t>
            </a:r>
            <a:r>
              <a:rPr lang="fr-FR" sz="2900" i="1" dirty="0"/>
              <a:t> </a:t>
            </a:r>
            <a:r>
              <a:rPr lang="fr-FR" sz="2900" i="1" dirty="0" smtClean="0"/>
              <a:t>– G Aschieri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Petit à petit se construit la </a:t>
            </a:r>
            <a:r>
              <a:rPr lang="fr-FR" b="1" dirty="0"/>
              <a:t>notion d’intérêt général </a:t>
            </a:r>
            <a:r>
              <a:rPr lang="fr-FR" dirty="0" smtClean="0"/>
              <a:t>du </a:t>
            </a:r>
            <a:r>
              <a:rPr lang="fr-FR" dirty="0"/>
              <a:t>bien commun sous la </a:t>
            </a:r>
            <a:r>
              <a:rPr lang="fr-FR" dirty="0" smtClean="0"/>
              <a:t>royauté et Thomas </a:t>
            </a:r>
            <a:r>
              <a:rPr lang="fr-FR" dirty="0"/>
              <a:t>d’Aquin, l’utilité publique de la Révolution française, puis le service public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Petit à petit se construit </a:t>
            </a:r>
            <a:r>
              <a:rPr lang="fr-FR" b="1" dirty="0"/>
              <a:t>une administration locale et au niveau de </a:t>
            </a:r>
            <a:r>
              <a:rPr lang="fr-FR" b="1" dirty="0" smtClean="0"/>
              <a:t>l’Etat (fonctions régaliennes)</a:t>
            </a:r>
            <a:endParaRPr lang="fr-F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Avec la construction de  </a:t>
            </a:r>
            <a:r>
              <a:rPr lang="fr-FR" dirty="0"/>
              <a:t>l’Etat- nation </a:t>
            </a:r>
            <a:r>
              <a:rPr lang="fr-FR" dirty="0" smtClean="0"/>
              <a:t>se  </a:t>
            </a:r>
            <a:r>
              <a:rPr lang="fr-FR" dirty="0"/>
              <a:t>pose le problème de la </a:t>
            </a:r>
            <a:r>
              <a:rPr lang="fr-FR" b="1" dirty="0"/>
              <a:t>souverainet</a:t>
            </a:r>
            <a:r>
              <a:rPr lang="fr-FR" dirty="0"/>
              <a:t>é, </a:t>
            </a:r>
            <a:r>
              <a:rPr lang="fr-FR" dirty="0" smtClean="0"/>
              <a:t>qui </a:t>
            </a:r>
            <a:r>
              <a:rPr lang="fr-FR" b="1" dirty="0"/>
              <a:t>finalement échoit au </a:t>
            </a:r>
            <a:r>
              <a:rPr lang="fr-FR" b="1" dirty="0" smtClean="0"/>
              <a:t>peuple: l</a:t>
            </a:r>
            <a:r>
              <a:rPr lang="fr-FR" dirty="0" smtClean="0"/>
              <a:t>a </a:t>
            </a:r>
            <a:r>
              <a:rPr lang="fr-FR" dirty="0"/>
              <a:t>gestion des biens communs doit être organisée par la puissance publique dont la légitimité siège dans la nation tout entière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123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La Révolution française, la République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8800" b="1" dirty="0" smtClean="0">
                <a:solidFill>
                  <a:srgbClr val="FF0000"/>
                </a:solidFill>
              </a:rPr>
              <a:t>Révolution française</a:t>
            </a:r>
            <a:r>
              <a:rPr lang="fr-FR" sz="8800" dirty="0" smtClean="0"/>
              <a:t>: Art 1</a:t>
            </a:r>
            <a:r>
              <a:rPr lang="fr-FR" sz="8800" baseline="30000" dirty="0" smtClean="0"/>
              <a:t>er  </a:t>
            </a:r>
            <a:r>
              <a:rPr lang="fr-FR" sz="8800" dirty="0" smtClean="0"/>
              <a:t>de la Déclaration des droits de l’Homme et du citoyen, 26 août 1789  « Les hommes naissent et demeurent  libres et égaux en droits. Les distinctions sociales ne peuvent être fondées que </a:t>
            </a:r>
            <a:r>
              <a:rPr lang="fr-FR" sz="8800" b="1" dirty="0" smtClean="0">
                <a:solidFill>
                  <a:srgbClr val="FF0000"/>
                </a:solidFill>
              </a:rPr>
              <a:t>sur l’utilité commune</a:t>
            </a:r>
            <a:r>
              <a:rPr lang="fr-FR" sz="8800" dirty="0" smtClean="0">
                <a:solidFill>
                  <a:srgbClr val="FF0000"/>
                </a:solidFill>
              </a:rPr>
              <a:t> ». </a:t>
            </a:r>
          </a:p>
          <a:p>
            <a:pPr marL="0" indent="0">
              <a:buNone/>
            </a:pPr>
            <a:r>
              <a:rPr lang="fr-FR" sz="8800" b="1" dirty="0">
                <a:solidFill>
                  <a:srgbClr val="FF0000"/>
                </a:solidFill>
              </a:rPr>
              <a:t>D</a:t>
            </a:r>
            <a:r>
              <a:rPr lang="fr-FR" sz="8800" b="1" dirty="0" smtClean="0">
                <a:solidFill>
                  <a:srgbClr val="FF0000"/>
                </a:solidFill>
              </a:rPr>
              <a:t>épartements, centralisation égalitaire… </a:t>
            </a:r>
          </a:p>
          <a:p>
            <a:pPr marL="0" indent="0">
              <a:buNone/>
            </a:pPr>
            <a:r>
              <a:rPr lang="fr-FR" sz="8800" b="1" dirty="0" smtClean="0">
                <a:solidFill>
                  <a:srgbClr val="FF0000"/>
                </a:solidFill>
              </a:rPr>
              <a:t>Luttes</a:t>
            </a:r>
            <a:r>
              <a:rPr lang="fr-FR" sz="8800" b="1" dirty="0" smtClean="0"/>
              <a:t> </a:t>
            </a:r>
            <a:r>
              <a:rPr lang="fr-FR" sz="8800" dirty="0" smtClean="0"/>
              <a:t> en </a:t>
            </a:r>
            <a:r>
              <a:rPr lang="fr-FR" sz="8800" b="1" dirty="0" smtClean="0">
                <a:solidFill>
                  <a:srgbClr val="FF0000"/>
                </a:solidFill>
              </a:rPr>
              <a:t>faveur de la République, du socialisme, des conquêtes sociales : </a:t>
            </a:r>
          </a:p>
          <a:p>
            <a:pPr>
              <a:buFontTx/>
              <a:buChar char="-"/>
            </a:pPr>
            <a:r>
              <a:rPr lang="fr-FR" sz="8800" b="1" dirty="0" smtClean="0"/>
              <a:t>Commune de Paris</a:t>
            </a:r>
          </a:p>
          <a:p>
            <a:pPr>
              <a:buFontTx/>
              <a:buChar char="-"/>
            </a:pPr>
            <a:r>
              <a:rPr lang="fr-FR" sz="8800" b="1" dirty="0" smtClean="0"/>
              <a:t>IIIème </a:t>
            </a:r>
            <a:r>
              <a:rPr lang="fr-FR" sz="8800" b="1" dirty="0"/>
              <a:t>République </a:t>
            </a:r>
            <a:r>
              <a:rPr lang="fr-FR" sz="8800" dirty="0"/>
              <a:t>installée par les lois constitutionnelles de </a:t>
            </a:r>
            <a:r>
              <a:rPr lang="fr-FR" sz="8800" dirty="0" smtClean="0"/>
              <a:t>1875; </a:t>
            </a:r>
          </a:p>
          <a:p>
            <a:pPr>
              <a:buFontTx/>
              <a:buChar char="-"/>
            </a:pPr>
            <a:r>
              <a:rPr lang="fr-FR" sz="8800" b="1" dirty="0" smtClean="0"/>
              <a:t>Lois sociales</a:t>
            </a:r>
            <a:r>
              <a:rPr lang="fr-FR" sz="8800" dirty="0" smtClean="0"/>
              <a:t>: droit </a:t>
            </a:r>
            <a:r>
              <a:rPr lang="fr-FR" sz="8800" dirty="0"/>
              <a:t>de grève 1864, droit syndical 1884; fondation de la CGT 1895</a:t>
            </a:r>
            <a:r>
              <a:rPr lang="fr-FR" sz="8800" dirty="0" smtClean="0"/>
              <a:t>; </a:t>
            </a:r>
          </a:p>
          <a:p>
            <a:pPr>
              <a:buFontTx/>
              <a:buChar char="-"/>
            </a:pPr>
            <a:r>
              <a:rPr lang="fr-FR" sz="8800" dirty="0"/>
              <a:t>L</a:t>
            </a:r>
            <a:r>
              <a:rPr lang="fr-FR" sz="8800" dirty="0" smtClean="0"/>
              <a:t>ois sur la </a:t>
            </a:r>
            <a:r>
              <a:rPr lang="fr-FR" sz="8800" b="1" dirty="0" smtClean="0"/>
              <a:t>laïcité </a:t>
            </a:r>
            <a:r>
              <a:rPr lang="fr-FR" sz="8800" dirty="0" smtClean="0"/>
              <a:t>des années 1880, loi de 1905 de séparation des Eglises et de l’Etat.</a:t>
            </a:r>
          </a:p>
          <a:p>
            <a:pPr>
              <a:buFontTx/>
              <a:buChar char="-"/>
            </a:pPr>
            <a:r>
              <a:rPr lang="fr-FR" sz="8800" dirty="0" smtClean="0"/>
              <a:t>Fondation de la SFIO en 1905, Charte d’Amiens 1906… </a:t>
            </a:r>
          </a:p>
          <a:p>
            <a:pPr marL="0" indent="0">
              <a:buNone/>
            </a:pPr>
            <a:r>
              <a:rPr lang="fr-FR" sz="8800" b="1" dirty="0" smtClean="0">
                <a:solidFill>
                  <a:srgbClr val="FF0000"/>
                </a:solidFill>
              </a:rPr>
              <a:t>On commence à parler de « service public » </a:t>
            </a:r>
          </a:p>
          <a:p>
            <a:endParaRPr lang="fr-FR" sz="40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08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Programme du CNR…1982, 1983…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 smtClean="0"/>
              <a:t>CNR: « Afin de promouvoir les réformes indispensables :</a:t>
            </a:r>
          </a:p>
          <a:p>
            <a:pPr marL="0" indent="0">
              <a:buNone/>
            </a:pPr>
            <a:r>
              <a:rPr lang="fr-FR" sz="2200" b="1" dirty="0" smtClean="0"/>
              <a:t>a) Sur le plan économique :</a:t>
            </a:r>
            <a:endParaRPr lang="fr-FR" sz="2200" dirty="0" smtClean="0"/>
          </a:p>
          <a:p>
            <a:r>
              <a:rPr lang="fr-FR" sz="2200" dirty="0" smtClean="0"/>
              <a:t>L'instauration d'une </a:t>
            </a:r>
            <a:r>
              <a:rPr lang="fr-FR" sz="2200" b="1" dirty="0" smtClean="0">
                <a:solidFill>
                  <a:srgbClr val="FF0000"/>
                </a:solidFill>
              </a:rPr>
              <a:t>véritable démocratie économique et sociale</a:t>
            </a:r>
            <a:r>
              <a:rPr lang="fr-FR" sz="2200" dirty="0" smtClean="0"/>
              <a:t>, impliquant </a:t>
            </a:r>
            <a:r>
              <a:rPr lang="fr-FR" sz="2200" dirty="0" smtClean="0">
                <a:solidFill>
                  <a:srgbClr val="FF0000"/>
                </a:solidFill>
              </a:rPr>
              <a:t>l'éviction des grandes féodalités économiques et financières de la direction de l'économie </a:t>
            </a:r>
            <a:r>
              <a:rPr lang="fr-FR" sz="2200" dirty="0" smtClean="0"/>
              <a:t>;</a:t>
            </a:r>
          </a:p>
          <a:p>
            <a:r>
              <a:rPr lang="fr-FR" sz="2200" b="1" dirty="0" smtClean="0">
                <a:solidFill>
                  <a:srgbClr val="FF0000"/>
                </a:solidFill>
              </a:rPr>
              <a:t>Le retour à la nation des grands moyens de production </a:t>
            </a:r>
            <a:r>
              <a:rPr lang="fr-FR" sz="2200" dirty="0" smtClean="0"/>
              <a:t>monopolisée, fruits du travail commun, des sources d'énergie, des richesses du sous-sol, des compagnies d'assurances et des grandes banques ;</a:t>
            </a:r>
            <a:endParaRPr lang="fr-FR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200" b="1" dirty="0" smtClean="0"/>
              <a:t>1981: victoire du Programme commun. 1982: nationalisations puis « parenthèse de la rigueur »en 1983, puis des luttes et des luttes…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6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>Les </a:t>
            </a:r>
            <a:r>
              <a:rPr lang="fr-FR" sz="4000" b="1" dirty="0"/>
              <a:t>années de plomb du service </a:t>
            </a:r>
            <a:r>
              <a:rPr lang="fr-FR" sz="4000" b="1" dirty="0" smtClean="0"/>
              <a:t>public: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fin XXème et début XXIème siècles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Privatisations et dérégulations</a:t>
            </a:r>
            <a:r>
              <a:rPr lang="fr-FR" dirty="0" smtClean="0"/>
              <a:t>: PTT, EDF-GDF,  banques, autoroutes…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Fermetures, Externalisations, mutualisations</a:t>
            </a:r>
            <a:r>
              <a:rPr lang="fr-FR" dirty="0" smtClean="0"/>
              <a:t>, Postes, hôpitaux et maternités, DSP</a:t>
            </a:r>
            <a:r>
              <a:rPr lang="fr-FR" dirty="0"/>
              <a:t>, PPP</a:t>
            </a:r>
            <a:r>
              <a:rPr lang="fr-FR" dirty="0" smtClean="0"/>
              <a:t>…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Ouverture </a:t>
            </a:r>
            <a:r>
              <a:rPr lang="fr-FR" b="1" dirty="0">
                <a:solidFill>
                  <a:srgbClr val="FF0000"/>
                </a:solidFill>
              </a:rPr>
              <a:t>et renforcement de </a:t>
            </a:r>
            <a:r>
              <a:rPr lang="fr-FR" b="1" dirty="0" smtClean="0">
                <a:solidFill>
                  <a:srgbClr val="FF0000"/>
                </a:solidFill>
              </a:rPr>
              <a:t>la </a:t>
            </a:r>
            <a:r>
              <a:rPr lang="fr-FR" b="1" dirty="0">
                <a:solidFill>
                  <a:srgbClr val="FF0000"/>
                </a:solidFill>
              </a:rPr>
              <a:t>concurrence</a:t>
            </a:r>
            <a:r>
              <a:rPr lang="fr-FR" dirty="0"/>
              <a:t>: SNCF, mutuelles…logique privée:  </a:t>
            </a:r>
            <a:r>
              <a:rPr lang="fr-FR" dirty="0" err="1"/>
              <a:t>low</a:t>
            </a:r>
            <a:r>
              <a:rPr lang="fr-FR" dirty="0"/>
              <a:t> </a:t>
            </a:r>
            <a:r>
              <a:rPr lang="fr-FR" dirty="0" err="1"/>
              <a:t>cost</a:t>
            </a:r>
            <a:r>
              <a:rPr lang="fr-FR" dirty="0"/>
              <a:t> / high </a:t>
            </a:r>
            <a:r>
              <a:rPr lang="fr-FR" dirty="0" err="1"/>
              <a:t>cost</a:t>
            </a:r>
            <a:r>
              <a:rPr lang="fr-FR" dirty="0"/>
              <a:t>:  plus de </a:t>
            </a:r>
            <a:r>
              <a:rPr lang="fr-FR" dirty="0" smtClean="0"/>
              <a:t>tarif</a:t>
            </a:r>
          </a:p>
          <a:p>
            <a:r>
              <a:rPr lang="fr-FR" b="1" dirty="0">
                <a:solidFill>
                  <a:srgbClr val="FF0000"/>
                </a:solidFill>
              </a:rPr>
              <a:t>L</a:t>
            </a:r>
            <a:r>
              <a:rPr lang="fr-FR" b="1" dirty="0" smtClean="0">
                <a:solidFill>
                  <a:srgbClr val="FF0000"/>
                </a:solidFill>
              </a:rPr>
              <a:t>es déserts de SP y compris en IDF </a:t>
            </a:r>
            <a:r>
              <a:rPr lang="fr-FR" dirty="0" smtClean="0"/>
              <a:t>: exemple ma commune: fermeture hôpital et maternité de proximité, centre Sécu puis accueil, les 2 guichets SNCF, une Poste, la trésorerie, médecins…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Gestion autoritaire</a:t>
            </a:r>
            <a:r>
              <a:rPr lang="fr-FR" dirty="0" smtClean="0"/>
              <a:t>: lois Juppé (LFSS), Bachelot ARS) , Touraine (GHT), New public et </a:t>
            </a:r>
            <a:r>
              <a:rPr lang="fr-FR" dirty="0" err="1" smtClean="0"/>
              <a:t>lean</a:t>
            </a:r>
            <a:r>
              <a:rPr lang="fr-FR" dirty="0" smtClean="0"/>
              <a:t> management…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Réformes de l’Etat</a:t>
            </a:r>
            <a:r>
              <a:rPr lang="fr-FR" dirty="0" smtClean="0"/>
              <a:t>: LOLF, RGPP, MAPTAM, </a:t>
            </a:r>
            <a:r>
              <a:rPr lang="fr-FR" dirty="0" err="1" smtClean="0"/>
              <a:t>NOTRe</a:t>
            </a:r>
            <a:r>
              <a:rPr lang="fr-FR" dirty="0" smtClean="0"/>
              <a:t>, grandes régions…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Coupes budgétaires </a:t>
            </a:r>
            <a:r>
              <a:rPr lang="fr-FR" dirty="0" smtClean="0"/>
              <a:t>(dont Pacte de responsabilité 2015- 2017) et plus si affinité, selon résultat des élections.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Anti-démocratie</a:t>
            </a:r>
            <a:r>
              <a:rPr lang="fr-FR" dirty="0" smtClean="0"/>
              <a:t>: les métropoles, grandes intercommunalités…plus éloignées du citoyen que l’Etat</a:t>
            </a:r>
          </a:p>
          <a:p>
            <a:r>
              <a:rPr lang="fr-FR" dirty="0" smtClean="0"/>
              <a:t>Toutes les réformes ont été et sont imposées de façon antidémocratique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3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Le service public opposé du libéralisme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fr-FR" sz="2200" dirty="0" smtClean="0"/>
              <a:t>Adam Smith en 1776 - du temps de Louis XVI - : </a:t>
            </a:r>
            <a:r>
              <a:rPr lang="fr-FR" sz="2200" b="1" i="1" dirty="0">
                <a:solidFill>
                  <a:srgbClr val="FF0000"/>
                </a:solidFill>
              </a:rPr>
              <a:t>« chaque individu… est conduit par une main invisible</a:t>
            </a:r>
            <a:r>
              <a:rPr lang="fr-FR" sz="2200" b="1" i="1" dirty="0"/>
              <a:t> à remplir une fin qui n'entre nullement dans ses intentions… ».</a:t>
            </a:r>
            <a:r>
              <a:rPr lang="fr-FR" sz="2200" dirty="0"/>
              <a:t> </a:t>
            </a:r>
            <a:r>
              <a:rPr lang="fr-FR" sz="2200" dirty="0" smtClean="0"/>
              <a:t> </a:t>
            </a:r>
          </a:p>
          <a:p>
            <a:pPr marL="400050" lvl="1" indent="0">
              <a:buNone/>
            </a:pPr>
            <a:r>
              <a:rPr lang="fr-FR" sz="2200" dirty="0" smtClean="0"/>
              <a:t>C’est </a:t>
            </a:r>
            <a:r>
              <a:rPr lang="fr-FR" sz="2200" dirty="0"/>
              <a:t>la recherche de </a:t>
            </a:r>
            <a:r>
              <a:rPr lang="fr-FR" sz="2200" b="1" dirty="0"/>
              <a:t>l’intérêt personnel</a:t>
            </a:r>
            <a:r>
              <a:rPr lang="fr-FR" sz="2200" dirty="0"/>
              <a:t>, dans le cadre de la </a:t>
            </a:r>
            <a:r>
              <a:rPr lang="fr-FR" sz="2200" b="1" dirty="0"/>
              <a:t>propriété privée, du marché, de la libre concurrence, qui conduit à l’intérêt </a:t>
            </a:r>
            <a:r>
              <a:rPr lang="fr-FR" sz="2200" b="1" dirty="0" smtClean="0"/>
              <a:t>général.</a:t>
            </a:r>
          </a:p>
          <a:p>
            <a:pPr lvl="0" fontAlgn="auto"/>
            <a:r>
              <a:rPr lang="fr-FR" sz="2200" b="1" dirty="0" smtClean="0">
                <a:solidFill>
                  <a:srgbClr val="FF0000"/>
                </a:solidFill>
              </a:rPr>
              <a:t>2 siècles plus tard, les libéraux resservent la même théorie présentée comme « moderne » </a:t>
            </a:r>
            <a:r>
              <a:rPr lang="fr-FR" sz="2200" dirty="0" smtClean="0"/>
              <a:t>dans le </a:t>
            </a:r>
            <a:r>
              <a:rPr lang="fr-FR" sz="2200" dirty="0"/>
              <a:t>traité de Lisbonne, </a:t>
            </a:r>
            <a:r>
              <a:rPr lang="fr-FR" sz="2200" dirty="0" err="1" smtClean="0"/>
              <a:t>Ceta</a:t>
            </a:r>
            <a:r>
              <a:rPr lang="fr-FR" sz="2200" dirty="0" smtClean="0"/>
              <a:t>, Tafta,...mais dans un contexte où le marché mondial est dominé par les grandes banques, </a:t>
            </a:r>
            <a:r>
              <a:rPr lang="fr-FR" sz="2200" dirty="0"/>
              <a:t>l</a:t>
            </a:r>
            <a:r>
              <a:rPr lang="fr-FR" sz="2200" dirty="0" smtClean="0"/>
              <a:t>es multinationales…</a:t>
            </a:r>
            <a:endParaRPr lang="fr-FR" sz="2200" dirty="0"/>
          </a:p>
          <a:p>
            <a:pPr lvl="0" fontAlgn="auto"/>
            <a:r>
              <a:rPr lang="fr-FR" sz="2200" b="1" dirty="0" smtClean="0"/>
              <a:t>A l’opposé le service public  c’est </a:t>
            </a:r>
            <a:r>
              <a:rPr lang="fr-FR" sz="2200" b="1" u="sng" dirty="0" smtClean="0">
                <a:solidFill>
                  <a:srgbClr val="FF0000"/>
                </a:solidFill>
              </a:rPr>
              <a:t>l’intérêt général </a:t>
            </a:r>
            <a:r>
              <a:rPr lang="fr-FR" sz="2200" b="1" u="sng" dirty="0" smtClean="0"/>
              <a:t>différent de la somme des intérêts particuliers, </a:t>
            </a:r>
            <a:r>
              <a:rPr lang="fr-FR" sz="2200" b="1" u="sng" dirty="0" smtClean="0">
                <a:solidFill>
                  <a:srgbClr val="FF0000"/>
                </a:solidFill>
              </a:rPr>
              <a:t>l’égalité qui doit </a:t>
            </a:r>
            <a:r>
              <a:rPr lang="fr-FR" sz="2200" b="1" u="sng" dirty="0" smtClean="0">
                <a:solidFill>
                  <a:srgbClr val="0070C0"/>
                </a:solidFill>
              </a:rPr>
              <a:t>tendre vers l’égalité sociale</a:t>
            </a:r>
            <a:r>
              <a:rPr lang="fr-FR" sz="2400" b="1" u="sng" dirty="0" smtClean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1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La distinction fondamentale public - privé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7500" lnSpcReduction="20000"/>
          </a:bodyPr>
          <a:lstStyle/>
          <a:p>
            <a:r>
              <a:rPr lang="fr-FR" sz="4200" dirty="0" smtClean="0"/>
              <a:t>Le service public à l’origine: une </a:t>
            </a:r>
            <a:r>
              <a:rPr lang="fr-FR" sz="4200" b="1" dirty="0" smtClean="0">
                <a:solidFill>
                  <a:srgbClr val="0070C0"/>
                </a:solidFill>
              </a:rPr>
              <a:t>mission</a:t>
            </a:r>
            <a:r>
              <a:rPr lang="fr-FR" sz="4200" b="1" dirty="0" smtClean="0"/>
              <a:t> </a:t>
            </a:r>
            <a:r>
              <a:rPr lang="fr-FR" sz="4200" b="1" dirty="0" smtClean="0">
                <a:solidFill>
                  <a:srgbClr val="0070C0"/>
                </a:solidFill>
              </a:rPr>
              <a:t>d’intérêt général </a:t>
            </a:r>
            <a:r>
              <a:rPr lang="fr-FR" sz="4200" dirty="0" smtClean="0"/>
              <a:t>définie par le pouvoir politique, une </a:t>
            </a:r>
            <a:r>
              <a:rPr lang="fr-FR" sz="4200" b="1" dirty="0" smtClean="0">
                <a:solidFill>
                  <a:srgbClr val="0070C0"/>
                </a:solidFill>
              </a:rPr>
              <a:t>personne morale de droit public</a:t>
            </a:r>
            <a:r>
              <a:rPr lang="fr-FR" sz="4200" dirty="0" smtClean="0">
                <a:solidFill>
                  <a:srgbClr val="0070C0"/>
                </a:solidFill>
              </a:rPr>
              <a:t> </a:t>
            </a:r>
            <a:r>
              <a:rPr lang="fr-FR" sz="4200" dirty="0" smtClean="0"/>
              <a:t>pour la mettre en œuvre, un </a:t>
            </a:r>
            <a:r>
              <a:rPr lang="fr-FR" sz="4200" b="1" dirty="0" smtClean="0">
                <a:solidFill>
                  <a:srgbClr val="0070C0"/>
                </a:solidFill>
              </a:rPr>
              <a:t>droit administratif </a:t>
            </a:r>
            <a:r>
              <a:rPr lang="fr-FR" sz="4200" dirty="0" smtClean="0"/>
              <a:t>et une juridiction administrative. </a:t>
            </a:r>
          </a:p>
          <a:p>
            <a:pPr marL="400050" lvl="1" indent="0">
              <a:buNone/>
            </a:pPr>
            <a:r>
              <a:rPr lang="fr-FR" sz="3800" dirty="0" smtClean="0"/>
              <a:t>Donc une </a:t>
            </a:r>
            <a:r>
              <a:rPr lang="fr-FR" sz="3800" b="1" dirty="0" smtClean="0">
                <a:solidFill>
                  <a:srgbClr val="0070C0"/>
                </a:solidFill>
              </a:rPr>
              <a:t>distinction franche public – privé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4600" b="1" u="sng" dirty="0" smtClean="0">
                <a:solidFill>
                  <a:srgbClr val="FF0000"/>
                </a:solidFill>
              </a:rPr>
              <a:t>La </a:t>
            </a:r>
            <a:r>
              <a:rPr lang="fr-FR" sz="4600" b="1" u="sng" dirty="0">
                <a:solidFill>
                  <a:srgbClr val="FF0000"/>
                </a:solidFill>
              </a:rPr>
              <a:t>mission de service public et l’organe </a:t>
            </a:r>
            <a:r>
              <a:rPr lang="fr-FR" sz="4600" b="1" u="sng" dirty="0" smtClean="0">
                <a:solidFill>
                  <a:srgbClr val="FF0000"/>
                </a:solidFill>
              </a:rPr>
              <a:t>de mise en œuvre ne </a:t>
            </a:r>
            <a:r>
              <a:rPr lang="fr-FR" sz="4600" b="1" u="sng" dirty="0">
                <a:solidFill>
                  <a:srgbClr val="FF0000"/>
                </a:solidFill>
              </a:rPr>
              <a:t>sont </a:t>
            </a:r>
            <a:r>
              <a:rPr lang="fr-FR" sz="4600" b="1" u="sng" dirty="0" smtClean="0">
                <a:solidFill>
                  <a:srgbClr val="FF0000"/>
                </a:solidFill>
              </a:rPr>
              <a:t>pas indifférents contrairement à ce que disent les libéraux</a:t>
            </a:r>
            <a:endParaRPr lang="fr-FR" sz="4600" u="sng" dirty="0">
              <a:solidFill>
                <a:srgbClr val="FF0000"/>
              </a:solidFill>
            </a:endParaRPr>
          </a:p>
          <a:p>
            <a:pPr fontAlgn="auto"/>
            <a:endParaRPr lang="fr-FR" sz="1100" b="1" dirty="0" smtClean="0">
              <a:solidFill>
                <a:srgbClr val="FF0000"/>
              </a:solidFill>
            </a:endParaRPr>
          </a:p>
          <a:p>
            <a:pPr fontAlgn="auto"/>
            <a:r>
              <a:rPr lang="fr-FR" sz="4200" b="1" dirty="0" smtClean="0">
                <a:solidFill>
                  <a:srgbClr val="FF0000"/>
                </a:solidFill>
              </a:rPr>
              <a:t>Champ: accès aux droits fondamentaux dans le cadre de la transition écologique: </a:t>
            </a:r>
            <a:r>
              <a:rPr lang="fr-FR" sz="4200" b="1" dirty="0" smtClean="0"/>
              <a:t>protection sociale, éducation, formation, culture, loisirs, sécurité, eau, énergie, transport, logement, communication …</a:t>
            </a:r>
          </a:p>
          <a:p>
            <a:pPr fontAlgn="auto"/>
            <a:r>
              <a:rPr lang="fr-FR" sz="4200" b="1" dirty="0" smtClean="0">
                <a:solidFill>
                  <a:srgbClr val="FF0000"/>
                </a:solidFill>
              </a:rPr>
              <a:t>L’objectif n’est pas la rentabilité, ni même l’équilibre financier</a:t>
            </a:r>
          </a:p>
          <a:p>
            <a:pPr fontAlgn="auto"/>
            <a:r>
              <a:rPr lang="fr-FR" sz="4200" b="1" dirty="0" smtClean="0"/>
              <a:t>Financement par l’impôt en totalité ou tarification abordable selon les cas (SNCF, RATP,…)</a:t>
            </a:r>
          </a:p>
          <a:p>
            <a:pPr fontAlgn="auto">
              <a:buFont typeface="Wingdings" panose="05000000000000000000" pitchFamily="2" charset="2"/>
              <a:buChar char="è"/>
            </a:pPr>
            <a:r>
              <a:rPr lang="fr-FR" sz="4200" b="1" dirty="0" smtClean="0">
                <a:solidFill>
                  <a:srgbClr val="FF0000"/>
                </a:solidFill>
              </a:rPr>
              <a:t>Le privé c’est la « satisfaction des besoins en réalisant un profit »</a:t>
            </a:r>
          </a:p>
          <a:p>
            <a:pPr fontAlgn="auto"/>
            <a:r>
              <a:rPr lang="fr-FR" sz="4200" b="1" dirty="0"/>
              <a:t>L</a:t>
            </a:r>
            <a:r>
              <a:rPr lang="fr-FR" sz="4200" b="1" dirty="0" smtClean="0"/>
              <a:t>e </a:t>
            </a:r>
            <a:r>
              <a:rPr lang="fr-FR" sz="4200" b="1" dirty="0"/>
              <a:t>service public </a:t>
            </a:r>
            <a:r>
              <a:rPr lang="fr-FR" sz="4200" b="1" dirty="0" smtClean="0"/>
              <a:t>facteur de compétitivité </a:t>
            </a:r>
            <a:r>
              <a:rPr lang="fr-FR" sz="4200" dirty="0" smtClean="0"/>
              <a:t>(éducation, infrastructures…) </a:t>
            </a:r>
          </a:p>
          <a:p>
            <a:pPr fontAlgn="auto"/>
            <a:r>
              <a:rPr lang="fr-FR" sz="4200" b="1" dirty="0" smtClean="0"/>
              <a:t>Le </a:t>
            </a:r>
            <a:r>
              <a:rPr lang="fr-FR" sz="4200" b="1" dirty="0" smtClean="0">
                <a:solidFill>
                  <a:srgbClr val="0070C0"/>
                </a:solidFill>
              </a:rPr>
              <a:t>libéralisme génère inégalités</a:t>
            </a:r>
            <a:r>
              <a:rPr lang="fr-FR" sz="4200" b="1" dirty="0"/>
              <a:t>, </a:t>
            </a:r>
            <a:r>
              <a:rPr lang="fr-FR" sz="4200" b="1" dirty="0" smtClean="0"/>
              <a:t>tensions </a:t>
            </a:r>
            <a:r>
              <a:rPr lang="fr-FR" sz="4200" b="1" dirty="0"/>
              <a:t>sociales, </a:t>
            </a:r>
            <a:r>
              <a:rPr lang="fr-FR" sz="4200" b="1" dirty="0" smtClean="0"/>
              <a:t>guerres (</a:t>
            </a:r>
            <a:r>
              <a:rPr lang="fr-FR" sz="4200" b="1" dirty="0"/>
              <a:t>J</a:t>
            </a:r>
            <a:r>
              <a:rPr lang="fr-FR" sz="4200" b="1" dirty="0" smtClean="0"/>
              <a:t>aurès). </a:t>
            </a:r>
            <a:r>
              <a:rPr lang="fr-FR" sz="4200" b="1" dirty="0" smtClean="0">
                <a:solidFill>
                  <a:srgbClr val="0070C0"/>
                </a:solidFill>
              </a:rPr>
              <a:t>Le </a:t>
            </a:r>
            <a:r>
              <a:rPr lang="fr-FR" sz="4200" b="1" dirty="0">
                <a:solidFill>
                  <a:srgbClr val="0070C0"/>
                </a:solidFill>
              </a:rPr>
              <a:t>service public </a:t>
            </a:r>
            <a:r>
              <a:rPr lang="fr-FR" sz="4200" dirty="0" smtClean="0"/>
              <a:t>est facteur de </a:t>
            </a:r>
            <a:r>
              <a:rPr lang="fr-FR" sz="4200" b="1" dirty="0" smtClean="0">
                <a:solidFill>
                  <a:srgbClr val="FF0000"/>
                </a:solidFill>
              </a:rPr>
              <a:t>cohésion sociale, amortisseur des crises</a:t>
            </a:r>
            <a:endParaRPr lang="fr-FR" sz="4200" b="1" dirty="0">
              <a:solidFill>
                <a:srgbClr val="FF0000"/>
              </a:solidFill>
            </a:endParaRPr>
          </a:p>
          <a:p>
            <a:pPr fontAlgn="auto"/>
            <a:endParaRPr lang="fr-FR" b="1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Attac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1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6543</TotalTime>
  <Words>1378</Words>
  <Application>Microsoft Office PowerPoint</Application>
  <PresentationFormat>Affichage à l'écran (4:3)</PresentationFormat>
  <Paragraphs>164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Convergence de défense &amp; développement des services publics</vt:lpstr>
      <vt:lpstr>Un choix de société…</vt:lpstr>
      <vt:lpstr>La vie quotidienne personnels usagers :  </vt:lpstr>
      <vt:lpstr>L’attachement des français: le service public plonge ses racines dans une histoire millénaire</vt:lpstr>
      <vt:lpstr>La Révolution française, la République</vt:lpstr>
      <vt:lpstr>Programme du CNR…1982, 1983…</vt:lpstr>
      <vt:lpstr>Les années de plomb du service public:  fin XXème et début XXIème siècles</vt:lpstr>
      <vt:lpstr>Le service public opposé du libéralisme </vt:lpstr>
      <vt:lpstr>La distinction fondamentale public - privé</vt:lpstr>
      <vt:lpstr>Les fondamentaux du service public: </vt:lpstr>
      <vt:lpstr>Egalité</vt:lpstr>
      <vt:lpstr>Continuité</vt:lpstr>
      <vt:lpstr>Mutabilité - adaptabilité</vt:lpstr>
      <vt:lpstr>La Fonction publique (voir « la fonction publique du XXIème siècle,  Anicet Le Pors  - Gérard Aschieri « )</vt:lpstr>
      <vt:lpstr> Les 70 ans du statut général des fonctionnaires Le statut enjeu majeur pour les usagers et le personnel . </vt:lpstr>
      <vt:lpstr>Défendre la fonction publique donc le statut:</vt:lpstr>
      <vt:lpstr>Mener la bataille idéologique </vt:lpstr>
      <vt:lpstr>Services publics et politiques publiques</vt:lpstr>
      <vt:lpstr>La démocratisation, le triptyque</vt:lpstr>
      <vt:lpstr>Service public et SIEG : (débat)</vt:lpstr>
      <vt:lpstr>Le service public, au plein sens du terme, c’est un choix de société : une République sociale, démocratique, écologique, laïque, fraternelle, universaliste. </vt:lpstr>
      <vt:lpstr>Prélèvements obligatoires: 44/ 45 %  dépenses publiques: 57 %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Jean-Claude</dc:creator>
  <cp:lastModifiedBy>Jean-Claude</cp:lastModifiedBy>
  <cp:revision>241</cp:revision>
  <dcterms:created xsi:type="dcterms:W3CDTF">2017-04-01T07:58:15Z</dcterms:created>
  <dcterms:modified xsi:type="dcterms:W3CDTF">2017-04-23T16:50:17Z</dcterms:modified>
</cp:coreProperties>
</file>